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6" r:id="rId2"/>
    <p:sldId id="300" r:id="rId3"/>
    <p:sldId id="301" r:id="rId4"/>
    <p:sldId id="302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94" r:id="rId16"/>
    <p:sldId id="270" r:id="rId17"/>
    <p:sldId id="271" r:id="rId18"/>
    <p:sldId id="313" r:id="rId19"/>
    <p:sldId id="309" r:id="rId20"/>
    <p:sldId id="310" r:id="rId21"/>
    <p:sldId id="274" r:id="rId22"/>
    <p:sldId id="305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93" r:id="rId33"/>
    <p:sldId id="284" r:id="rId34"/>
    <p:sldId id="285" r:id="rId35"/>
    <p:sldId id="286" r:id="rId36"/>
    <p:sldId id="288" r:id="rId37"/>
    <p:sldId id="287" r:id="rId38"/>
    <p:sldId id="295" r:id="rId39"/>
    <p:sldId id="298" r:id="rId40"/>
    <p:sldId id="299" r:id="rId41"/>
    <p:sldId id="297" r:id="rId4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0994" autoAdjust="0"/>
  </p:normalViewPr>
  <p:slideViewPr>
    <p:cSldViewPr>
      <p:cViewPr varScale="1">
        <p:scale>
          <a:sx n="71" d="100"/>
          <a:sy n="71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49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00A43BF7-92B0-4DBA-9A4E-7C6025C637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32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29407D9-6B8F-4BB8-878B-62395536A935}" type="datetimeFigureOut">
              <a:rPr lang="pt-BR"/>
              <a:pPr>
                <a:defRPr/>
              </a:pPr>
              <a:t>22/03/2016</a:t>
            </a:fld>
            <a:endParaRPr lang="pt-B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23AB6F1-32EA-45D6-B7AC-429F643117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930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AB6F1-32EA-45D6-B7AC-429F643117FE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RQ_CXIII_RN_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990600" y="22098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Profissional da Química:</a:t>
            </a:r>
            <a:endParaRPr lang="pt-BR" sz="2000" b="1" dirty="0" smtClean="0"/>
          </a:p>
          <a:p>
            <a:pPr algn="ctr"/>
            <a:r>
              <a:rPr lang="pt-BR" sz="2000" b="1" dirty="0" smtClean="0"/>
              <a:t>regulamentação, capacitação e mercado de trabalho</a:t>
            </a:r>
            <a:r>
              <a:rPr lang="pt-BR" sz="4000" b="1" dirty="0" smtClean="0"/>
              <a:t>.</a:t>
            </a:r>
            <a:endParaRPr lang="pt-BR" sz="4000" b="1" dirty="0"/>
          </a:p>
        </p:txBody>
      </p:sp>
      <p:sp>
        <p:nvSpPr>
          <p:cNvPr id="8" name="Retângulo 7"/>
          <p:cNvSpPr/>
          <p:nvPr/>
        </p:nvSpPr>
        <p:spPr>
          <a:xfrm>
            <a:off x="1447800" y="4495800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cs typeface="Arial" pitchFamily="34" charset="0"/>
              </a:rPr>
              <a:t>Eng. Químico Nivaldo Cabral Kuhnen, Ph.D</a:t>
            </a:r>
            <a:r>
              <a:rPr lang="pt-BR" dirty="0" smtClean="0">
                <a:cs typeface="Arial" pitchFamily="34" charset="0"/>
              </a:rPr>
              <a:t>.</a:t>
            </a:r>
          </a:p>
          <a:p>
            <a:pPr algn="ctr" eaLnBrk="0" hangingPunct="0"/>
            <a:r>
              <a:rPr lang="pt-BR" sz="1800" dirty="0" smtClean="0">
                <a:cs typeface="Arial" pitchFamily="34" charset="0"/>
              </a:rPr>
              <a:t>Vice Presidente do </a:t>
            </a:r>
            <a:r>
              <a:rPr lang="pt-BR" sz="1800" dirty="0" err="1" smtClean="0">
                <a:cs typeface="Arial" pitchFamily="34" charset="0"/>
              </a:rPr>
              <a:t>CRQ</a:t>
            </a:r>
            <a:r>
              <a:rPr lang="pt-BR" sz="1800" dirty="0" smtClean="0">
                <a:cs typeface="Arial" pitchFamily="34" charset="0"/>
              </a:rPr>
              <a:t> – XIII Região</a:t>
            </a:r>
            <a:endParaRPr lang="pt-BR" sz="1800" dirty="0" smtClean="0"/>
          </a:p>
          <a:p>
            <a:pPr algn="ctr" eaLnBrk="0" hangingPunct="0"/>
            <a:r>
              <a:rPr lang="pt-BR" sz="1800" dirty="0" smtClean="0">
                <a:cs typeface="Arial" pitchFamily="34" charset="0"/>
              </a:rPr>
              <a:t>nivaldo@enq.ufsc.br   </a:t>
            </a:r>
          </a:p>
          <a:p>
            <a:pPr algn="ctr"/>
            <a:endParaRPr lang="pt-BR" dirty="0"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52800" y="64008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Lages, 23 de março de2016.</a:t>
            </a:r>
            <a:endParaRPr lang="pt-BR" sz="16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0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2286000" y="30135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 flipV="1">
            <a:off x="2286000" y="3475167"/>
            <a:ext cx="7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34601" y="3803498"/>
            <a:ext cx="52938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09800" y="3225463"/>
            <a:ext cx="63303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IF-S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82" y="113434"/>
            <a:ext cx="21145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05200" y="381001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Curso Técnico </a:t>
            </a:r>
            <a:r>
              <a:rPr lang="pt-BR" sz="1600" dirty="0" smtClean="0"/>
              <a:t>Subsequente </a:t>
            </a:r>
            <a:r>
              <a:rPr lang="pt-BR" sz="1600" b="1" dirty="0" smtClean="0"/>
              <a:t>BIOTECNOLOGIA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12293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14400" y="990600"/>
            <a:ext cx="7696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7938">
              <a:tabLst>
                <a:tab pos="449263" algn="r"/>
                <a:tab pos="2806700" algn="ctr"/>
                <a:tab pos="5611813" algn="r"/>
              </a:tabLst>
            </a:pPr>
            <a:endParaRPr lang="pt-BR" sz="1800" dirty="0">
              <a:latin typeface="Arial Unicode MS" pitchFamily="34" charset="-128"/>
            </a:endParaRPr>
          </a:p>
          <a:p>
            <a:pPr lvl="1" eaLnBrk="0" hangingPunct="0">
              <a:buFontTx/>
              <a:buChar char="•"/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latin typeface="Arial Unicode MS" pitchFamily="34" charset="-128"/>
                <a:cs typeface="Arial" pitchFamily="34" charset="0"/>
              </a:rPr>
              <a:t>  </a:t>
            </a:r>
            <a:r>
              <a:rPr lang="pt-BR" sz="1800" b="1" dirty="0">
                <a:latin typeface="Arial Unicode MS" pitchFamily="34" charset="-128"/>
                <a:cs typeface="Arial" pitchFamily="34" charset="0"/>
              </a:rPr>
              <a:t>RESOLUÇÃO NORMATIVA Nº 12 DE 20.10.1959</a:t>
            </a:r>
            <a:endParaRPr lang="pt-BR" sz="1800" b="1" dirty="0">
              <a:latin typeface="Arial Unicode MS" pitchFamily="34" charset="-128"/>
            </a:endParaRPr>
          </a:p>
          <a:p>
            <a:pPr indent="-7938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indent="-7938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Dispõe sobre Responsabilidade Técnica.</a:t>
            </a:r>
            <a:endParaRPr lang="pt-BR" sz="1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indent="-7938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indent="-7938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lvl="1" eaLnBrk="0" hangingPunct="0">
              <a:buFontTx/>
              <a:buChar char="•"/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latin typeface="Arial Unicode MS" pitchFamily="34" charset="-128"/>
                <a:cs typeface="Arial" pitchFamily="34" charset="0"/>
              </a:rPr>
              <a:t>  </a:t>
            </a:r>
            <a:r>
              <a:rPr lang="pt-BR" sz="1800" b="1" dirty="0">
                <a:latin typeface="Arial Unicode MS" pitchFamily="34" charset="-128"/>
                <a:cs typeface="Arial" pitchFamily="34" charset="0"/>
              </a:rPr>
              <a:t>RESOLUÇÃO NORMATIVA Nº 36 DE 25.04.1974</a:t>
            </a:r>
            <a:endParaRPr lang="pt-BR" sz="1800" b="1" dirty="0">
              <a:latin typeface="Arial Unicode MS" pitchFamily="34" charset="-128"/>
            </a:endParaRPr>
          </a:p>
          <a:p>
            <a:pPr indent="-7938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indent="-7938"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</a:rPr>
              <a:t>Dá atribuições aos profissionais da Química e estabelece critérios para concessão das mesmas.</a:t>
            </a:r>
          </a:p>
          <a:p>
            <a:pPr indent="-7938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indent="-7938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lvl="1" algn="just" eaLnBrk="0" hangingPunct="0">
              <a:buFontTx/>
              <a:buChar char="•"/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latin typeface="Arial Unicode MS" pitchFamily="34" charset="-128"/>
                <a:cs typeface="Arial" pitchFamily="34" charset="0"/>
              </a:rPr>
              <a:t>  </a:t>
            </a:r>
            <a:r>
              <a:rPr lang="pt-BR" sz="1800" b="1" dirty="0">
                <a:latin typeface="Arial Unicode MS" pitchFamily="34" charset="-128"/>
                <a:cs typeface="Arial" pitchFamily="34" charset="0"/>
              </a:rPr>
              <a:t>RESOLUÇÃO NORMATIVA Nº 114, DE 18.05.1989</a:t>
            </a:r>
            <a:endParaRPr lang="pt-BR" sz="1800" b="1" dirty="0">
              <a:latin typeface="Arial Unicode MS" pitchFamily="34" charset="-128"/>
            </a:endParaRPr>
          </a:p>
          <a:p>
            <a:pPr indent="-7938"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indent="-7938"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Disciplina o registro em </a:t>
            </a:r>
            <a:r>
              <a:rPr lang="pt-BR" sz="1800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CRQ’s</a:t>
            </a: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e apresentação de responsável técnico das Entidades que menciona. (Estações de </a:t>
            </a:r>
            <a:r>
              <a:rPr lang="pt-BR" sz="1800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Potabilização</a:t>
            </a: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de Água, de Tratamento de Águas para Piscinas e outros Setores de Tratamento e de Processamento de Resíduos Urbanos e Industriais)</a:t>
            </a:r>
            <a:endParaRPr lang="pt-BR" sz="1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indent="-7938"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8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14341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990600" y="838200"/>
            <a:ext cx="762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800" dirty="0">
              <a:latin typeface="Arial Unicode MS" pitchFamily="34" charset="-128"/>
            </a:endParaRPr>
          </a:p>
          <a:p>
            <a:pPr lvl="1" algn="just" eaLnBrk="0" hangingPunct="0">
              <a:buFontTx/>
              <a:buChar char="•"/>
            </a:pPr>
            <a:r>
              <a:rPr lang="pt-BR" sz="1800" b="1" dirty="0">
                <a:latin typeface="Arial Unicode MS" pitchFamily="34" charset="-128"/>
                <a:cs typeface="Arial" pitchFamily="34" charset="0"/>
              </a:rPr>
              <a:t>    RESOLUÇÃO NORMATIVA Nº 46 DE 27.01.1978 (</a:t>
            </a:r>
            <a:r>
              <a:rPr lang="pt-BR" sz="1800" b="1" dirty="0" err="1">
                <a:latin typeface="Arial Unicode MS" pitchFamily="34" charset="-128"/>
                <a:cs typeface="Arial" pitchFamily="34" charset="0"/>
              </a:rPr>
              <a:t>substituida</a:t>
            </a:r>
            <a:r>
              <a:rPr lang="pt-BR" sz="1800" b="1" dirty="0">
                <a:latin typeface="Arial Unicode MS" pitchFamily="34" charset="-128"/>
                <a:cs typeface="Arial" pitchFamily="34" charset="0"/>
              </a:rPr>
              <a:t> pela RN 198)</a:t>
            </a:r>
            <a:endParaRPr lang="pt-BR" sz="1800" dirty="0">
              <a:latin typeface="Arial Unicode MS" pitchFamily="34" charset="-128"/>
            </a:endParaRPr>
          </a:p>
          <a:p>
            <a:pPr algn="just" eaLnBrk="0" hangingPunct="0"/>
            <a:r>
              <a:rPr lang="pt-BR" sz="18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/>
            </a:r>
            <a:br>
              <a:rPr lang="pt-BR" sz="18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</a:b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/>
            </a:r>
            <a:b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</a:b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Determina o registro nos Conselhos Regionais de Química dos profissionais que menciona.</a:t>
            </a:r>
            <a:endParaRPr lang="pt-BR" sz="1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just" eaLnBrk="0" hangingPunct="0"/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/>
            </a:r>
            <a:b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</a:b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Art. 1º - Deverão registrar-se como profissionais de química nos Conselhos Regionais de Química os diplomados por faculdades e escolas devidamente reconhecidas que formem </a:t>
            </a:r>
            <a:r>
              <a:rPr lang="pt-BR" sz="1800" b="1" u="sng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Químico de Alimentos, </a:t>
            </a:r>
            <a:r>
              <a:rPr lang="pt-BR" sz="1800" b="1" u="sng" dirty="0">
                <a:solidFill>
                  <a:srgbClr val="000000"/>
                </a:solidFill>
                <a:cs typeface="Arial" pitchFamily="34" charset="0"/>
              </a:rPr>
              <a:t>Tecnólogo</a:t>
            </a:r>
            <a:r>
              <a:rPr lang="pt-BR" sz="1800" b="1" u="sng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de Alimentos e  Engenheiro de Alimentos.</a:t>
            </a:r>
            <a:endParaRPr lang="pt-BR" sz="1800" b="1" u="sng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just" eaLnBrk="0" hangingPunct="0"/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/>
            </a:r>
            <a:b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</a:br>
            <a:r>
              <a:rPr lang="pt-BR" sz="18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Art. 2º - Os profissionais referidos no artigo anterior serão registrados com os títulos de sua formação e atribuições estabelecidas na Resolução Normativa nº 36, a serem exercidas nas áreas de sua especialidade.</a:t>
            </a:r>
            <a:endParaRPr lang="pt-BR" sz="1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eaLnBrk="0" hangingPunct="0"/>
            <a:endParaRPr lang="pt-BR" sz="18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15365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38200" y="685800"/>
            <a:ext cx="7696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49263" algn="r"/>
                <a:tab pos="2806700" algn="ctr"/>
                <a:tab pos="5611813" algn="r"/>
              </a:tabLst>
            </a:pPr>
            <a:endParaRPr lang="pt-BR" sz="1400" dirty="0"/>
          </a:p>
          <a:p>
            <a:pPr lvl="1" algn="just" eaLnBrk="0" hangingPunct="0">
              <a:buFontTx/>
              <a:buChar char="•"/>
              <a:tabLst>
                <a:tab pos="449263" algn="r"/>
                <a:tab pos="2806700" algn="ctr"/>
                <a:tab pos="5611813" algn="r"/>
              </a:tabLst>
            </a:pPr>
            <a:r>
              <a:rPr lang="pt-BR" sz="1400" b="1" dirty="0">
                <a:cs typeface="Arial" pitchFamily="34" charset="0"/>
              </a:rPr>
              <a:t>   RESOLUÇÃO NORMATIVA Nº 198, DE 17.12.2004</a:t>
            </a:r>
            <a:endParaRPr lang="pt-BR" sz="1400" dirty="0"/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4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Define as modalidades profissionais na área da Química</a:t>
            </a:r>
            <a:endParaRPr lang="pt-BR" sz="14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4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Art. 1º</a:t>
            </a:r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 - Deverão registrar-se em Conselhos Regionais de Química, ......</a:t>
            </a:r>
            <a:endParaRPr lang="pt-BR" sz="14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4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400" b="1" dirty="0">
                <a:cs typeface="Arial" pitchFamily="34" charset="0"/>
              </a:rPr>
              <a:t>Art.2º</a:t>
            </a:r>
            <a:r>
              <a:rPr lang="pt-BR" sz="1400" dirty="0">
                <a:cs typeface="Arial" pitchFamily="34" charset="0"/>
              </a:rPr>
              <a:t> – São consideradas modalidades do campo profissional da Engenharia Química devendo registrarem-se em </a:t>
            </a:r>
            <a:r>
              <a:rPr lang="pt-BR" sz="1400" dirty="0" err="1">
                <a:cs typeface="Arial" pitchFamily="34" charset="0"/>
              </a:rPr>
              <a:t>CRQ’s</a:t>
            </a:r>
            <a:r>
              <a:rPr lang="pt-BR" sz="1400" dirty="0">
                <a:cs typeface="Arial" pitchFamily="34" charset="0"/>
              </a:rPr>
              <a:t>, os engenheiros de Produção, de Armamentos, de Minas, Metalúrgica, de Petróleo, de Petroquímica, Têxtil, de Plásticos, </a:t>
            </a:r>
            <a:r>
              <a:rPr lang="pt-BR" sz="1400" dirty="0">
                <a:cs typeface="Arial" pitchFamily="34" charset="0"/>
              </a:rPr>
              <a:t>S</a:t>
            </a:r>
            <a:r>
              <a:rPr lang="pt-BR" sz="1400" dirty="0" smtClean="0">
                <a:cs typeface="Arial" pitchFamily="34" charset="0"/>
              </a:rPr>
              <a:t>anitaristas, Ambientais, </a:t>
            </a:r>
            <a:r>
              <a:rPr lang="pt-BR" sz="1400" dirty="0">
                <a:cs typeface="Arial" pitchFamily="34" charset="0"/>
              </a:rPr>
              <a:t>de Alimentos, de Segurança do Trabalho, de Materiais, Engenheiros Industriais, modalidade Química, de Papel e Celulose, </a:t>
            </a:r>
            <a:r>
              <a:rPr lang="pt-BR" sz="1400" b="1" dirty="0" smtClean="0">
                <a:cs typeface="Arial" pitchFamily="34" charset="0"/>
              </a:rPr>
              <a:t>DE BIOTECNOLOGIA</a:t>
            </a:r>
            <a:r>
              <a:rPr lang="pt-BR" sz="1400" dirty="0" smtClean="0">
                <a:cs typeface="Arial" pitchFamily="34" charset="0"/>
              </a:rPr>
              <a:t>, </a:t>
            </a:r>
            <a:r>
              <a:rPr lang="pt-BR" sz="1400" dirty="0">
                <a:cs typeface="Arial" pitchFamily="34" charset="0"/>
              </a:rPr>
              <a:t>de Bioquímica, de Explosivos, e outros, sempre que suas atividades se situarem na área da Química ou que lhe sejam correlatas.</a:t>
            </a:r>
            <a:r>
              <a:rPr lang="pt-BR" sz="1400" dirty="0"/>
              <a:t> </a:t>
            </a: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400" dirty="0"/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400" b="1" dirty="0"/>
              <a:t>Art.3º - </a:t>
            </a:r>
            <a:r>
              <a:rPr lang="pt-BR" sz="1400" dirty="0"/>
              <a:t>Constituem modalidades do campo da Química Industrial, devendo registrarem-se em Conselhos de Química, os profissionais com currículo escolar de Química Tecnológica, tais como os Bacharéis e/ou Licenciados em Química com atribuições tecnológicas, os Tecnólogos de Alimentos, de Plásticos, Tecnólogo em Açúcar e Álcool, em Petróleo, em Petroquímica, em Cerâmica, em Laticínios, em </a:t>
            </a:r>
            <a:r>
              <a:rPr lang="pt-BR" sz="1400" dirty="0" err="1"/>
              <a:t>Enologia</a:t>
            </a:r>
            <a:r>
              <a:rPr lang="pt-BR" sz="1400" dirty="0"/>
              <a:t>, em Acabamento de Metais, em Metalurgia, em Tinturaria, em Análise Química Industrial, em Bioquímica Industrial, Tecnólogos </a:t>
            </a:r>
            <a:r>
              <a:rPr lang="pt-BR" sz="1400" dirty="0" err="1"/>
              <a:t>Téxteis</a:t>
            </a:r>
            <a:r>
              <a:rPr lang="pt-BR" sz="1400" dirty="0"/>
              <a:t>, e outros, para cuja atividade exija por sua natureza o conhecimento de Química, de conformidade com o art. 341 da Consolidação das Leis do Trabalho</a:t>
            </a: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400" dirty="0"/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400" b="1" dirty="0"/>
              <a:t>Art. 4º - </a:t>
            </a:r>
            <a:r>
              <a:rPr lang="pt-BR" sz="1400" dirty="0"/>
              <a:t>Constituem modalidades da </a:t>
            </a:r>
            <a:r>
              <a:rPr lang="pt-BR" sz="1400" b="1" dirty="0" smtClean="0"/>
              <a:t>CATEGORIA DOS TÉCNICOS QUÍMICOS</a:t>
            </a:r>
            <a:r>
              <a:rPr lang="pt-BR" sz="1400" dirty="0" smtClean="0"/>
              <a:t>, </a:t>
            </a:r>
            <a:r>
              <a:rPr lang="pt-BR" sz="1400" dirty="0"/>
              <a:t>os técnicos de nível médio, cujas atividades profissionais se situam na área da Química, caracterizadas nos artigos precedentes desta Resolução.</a:t>
            </a: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16389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38200" y="1143000"/>
            <a:ext cx="7696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REGISTRO DOS PROFISSIONAIS DA QUÍMICA</a:t>
            </a:r>
            <a:endParaRPr lang="pt-BR" sz="14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4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400" dirty="0">
              <a:solidFill>
                <a:srgbClr val="000000"/>
              </a:solidFill>
            </a:endParaRPr>
          </a:p>
          <a:p>
            <a:pPr algn="just" eaLnBrk="0" hangingPunct="0"/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De acordo com o artigo 25 da Lei nº 2.800 de 18/6/56, todo profissional da química que exerce ou que pretenda exercer atividades na área da química na jurisdição do Conselho Regional de Química - 13 Região é obrigado ao registro neste Conselho. </a:t>
            </a:r>
            <a:endParaRPr lang="pt-BR" sz="14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  </a:t>
            </a:r>
            <a:endParaRPr lang="pt-BR" sz="1400" dirty="0">
              <a:solidFill>
                <a:srgbClr val="000000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  Registro Provisório - (Renovação)</a:t>
            </a:r>
          </a:p>
          <a:p>
            <a:pPr lvl="1" eaLnBrk="0" hangingPunct="0"/>
            <a:endParaRPr lang="pt-BR" sz="1400" dirty="0">
              <a:solidFill>
                <a:srgbClr val="000000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  Registro Definitivo, carteira definitiva</a:t>
            </a:r>
          </a:p>
          <a:p>
            <a:pPr lvl="1" eaLnBrk="0" hangingPunct="0"/>
            <a:endParaRPr lang="pt-BR" sz="1400" dirty="0">
              <a:solidFill>
                <a:srgbClr val="000000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  Anotação de cursos em carteira </a:t>
            </a:r>
          </a:p>
          <a:p>
            <a:pPr lvl="1" eaLnBrk="0" hangingPunct="0"/>
            <a:endParaRPr lang="pt-BR" sz="1400" dirty="0">
              <a:solidFill>
                <a:srgbClr val="000000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  Mudança de categoria profissional</a:t>
            </a:r>
          </a:p>
          <a:p>
            <a:pPr lvl="1" eaLnBrk="0" hangingPunct="0"/>
            <a:r>
              <a:rPr lang="pt-BR" sz="1400" dirty="0">
                <a:solidFill>
                  <a:srgbClr val="000000"/>
                </a:solidFill>
              </a:rPr>
              <a:t> </a:t>
            </a:r>
          </a:p>
          <a:p>
            <a:pPr lvl="1" eaLnBrk="0" hangingPunct="0">
              <a:buFontTx/>
              <a:buChar char="•"/>
            </a:pPr>
            <a:r>
              <a:rPr lang="pt-BR" sz="1400" dirty="0">
                <a:cs typeface="Arial" pitchFamily="34" charset="0"/>
              </a:rPr>
              <a:t>  Transferência do ou para o </a:t>
            </a:r>
            <a:r>
              <a:rPr lang="pt-BR" sz="1400" dirty="0" err="1">
                <a:cs typeface="Arial" pitchFamily="34" charset="0"/>
              </a:rPr>
              <a:t>CRQ</a:t>
            </a:r>
            <a:r>
              <a:rPr lang="pt-BR" sz="1400" dirty="0">
                <a:cs typeface="Arial" pitchFamily="34" charset="0"/>
              </a:rPr>
              <a:t> -13 Região </a:t>
            </a:r>
          </a:p>
          <a:p>
            <a:pPr lvl="1" eaLnBrk="0" hangingPunct="0">
              <a:buFontTx/>
              <a:buChar char="•"/>
            </a:pPr>
            <a:endParaRPr lang="pt-BR" sz="1400" dirty="0">
              <a:solidFill>
                <a:srgbClr val="000000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pt-BR" sz="1400" dirty="0">
                <a:cs typeface="Arial" pitchFamily="34" charset="0"/>
              </a:rPr>
              <a:t>  Autorização para atuar em mais de um </a:t>
            </a:r>
            <a:r>
              <a:rPr lang="pt-BR" sz="1400" dirty="0" err="1">
                <a:cs typeface="Arial" pitchFamily="34" charset="0"/>
              </a:rPr>
              <a:t>CRQ</a:t>
            </a:r>
            <a:r>
              <a:rPr lang="pt-BR" sz="1400" dirty="0">
                <a:cs typeface="Arial" pitchFamily="34" charset="0"/>
              </a:rPr>
              <a:t> </a:t>
            </a:r>
          </a:p>
          <a:p>
            <a:pPr lvl="1" eaLnBrk="0" hangingPunct="0">
              <a:buFontTx/>
              <a:buChar char="•"/>
            </a:pPr>
            <a:endParaRPr lang="pt-BR" sz="1400" dirty="0">
              <a:solidFill>
                <a:srgbClr val="000000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pt-BR" sz="1400" dirty="0">
                <a:cs typeface="Arial" pitchFamily="34" charset="0"/>
              </a:rPr>
              <a:t>  Cancelamento de registro</a:t>
            </a:r>
          </a:p>
          <a:p>
            <a:pPr lvl="1" eaLnBrk="0" hangingPunct="0"/>
            <a:r>
              <a:rPr lang="pt-BR" sz="1400" dirty="0">
                <a:solidFill>
                  <a:srgbClr val="000000"/>
                </a:solidFill>
              </a:rPr>
              <a:t> </a:t>
            </a:r>
          </a:p>
          <a:p>
            <a:pPr lvl="1" eaLnBrk="0" hangingPunct="0">
              <a:buFontTx/>
              <a:buChar char="•"/>
            </a:pPr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  Reabertura do registro</a:t>
            </a:r>
          </a:p>
          <a:p>
            <a:pPr lvl="1" eaLnBrk="0" hangingPunct="0"/>
            <a:endParaRPr lang="pt-BR" sz="1400" dirty="0">
              <a:solidFill>
                <a:srgbClr val="000000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  Dispensa (isenção) de anuidade</a:t>
            </a:r>
            <a:r>
              <a:rPr lang="pt-BR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17413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Group 155"/>
          <p:cNvGrpSpPr>
            <a:grpSpLocks/>
          </p:cNvGrpSpPr>
          <p:nvPr/>
        </p:nvGrpSpPr>
        <p:grpSpPr bwMode="auto">
          <a:xfrm>
            <a:off x="762000" y="1757040"/>
            <a:ext cx="7467600" cy="3570288"/>
            <a:chOff x="-2" y="-2"/>
            <a:chExt cx="3496" cy="2249"/>
          </a:xfrm>
        </p:grpSpPr>
        <p:grpSp>
          <p:nvGrpSpPr>
            <p:cNvPr id="17416" name="Group 153"/>
            <p:cNvGrpSpPr>
              <a:grpSpLocks/>
            </p:cNvGrpSpPr>
            <p:nvPr/>
          </p:nvGrpSpPr>
          <p:grpSpPr bwMode="auto">
            <a:xfrm>
              <a:off x="0" y="0"/>
              <a:ext cx="3492" cy="2245"/>
              <a:chOff x="0" y="0"/>
              <a:chExt cx="3492" cy="2245"/>
            </a:xfrm>
          </p:grpSpPr>
          <p:grpSp>
            <p:nvGrpSpPr>
              <p:cNvPr id="17418" name="Group 124"/>
              <p:cNvGrpSpPr>
                <a:grpSpLocks/>
              </p:cNvGrpSpPr>
              <p:nvPr/>
            </p:nvGrpSpPr>
            <p:grpSpPr bwMode="auto">
              <a:xfrm>
                <a:off x="0" y="0"/>
                <a:ext cx="3492" cy="403"/>
                <a:chOff x="0" y="0"/>
                <a:chExt cx="3492" cy="403"/>
              </a:xfrm>
            </p:grpSpPr>
            <p:sp>
              <p:nvSpPr>
                <p:cNvPr id="17461" name="Rectangle 108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43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457200" algn="l"/>
                    </a:tabLst>
                  </a:pPr>
                  <a:r>
                    <a:rPr lang="pt-BR" sz="1400" b="1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PROFISSIONAIS DA QUÍMICA</a:t>
                  </a:r>
                  <a:endParaRPr lang="pt-BR" sz="140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endParaRPr lang="pt-BR" sz="1400">
                    <a:latin typeface="Arial Unicode MS" pitchFamily="34" charset="-128"/>
                  </a:endParaRPr>
                </a:p>
              </p:txBody>
            </p:sp>
            <p:sp>
              <p:nvSpPr>
                <p:cNvPr id="17462" name="Rectangle 1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4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19" name="Group 126"/>
              <p:cNvGrpSpPr>
                <a:grpSpLocks/>
              </p:cNvGrpSpPr>
              <p:nvPr/>
            </p:nvGrpSpPr>
            <p:grpSpPr bwMode="auto">
              <a:xfrm>
                <a:off x="0" y="403"/>
                <a:ext cx="1652" cy="403"/>
                <a:chOff x="0" y="403"/>
                <a:chExt cx="1652" cy="403"/>
              </a:xfrm>
            </p:grpSpPr>
            <p:sp>
              <p:nvSpPr>
                <p:cNvPr id="17459" name="Rectangle 109"/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159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457200" algn="r"/>
                      <a:tab pos="2806700" algn="ctr"/>
                      <a:tab pos="5611813" algn="r"/>
                    </a:tabLst>
                  </a:pPr>
                  <a:r>
                    <a:rPr lang="pt-BR" sz="1400" b="1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NÍVEL MÉDIO</a:t>
                  </a:r>
                  <a:endParaRPr lang="pt-BR" sz="140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r"/>
                      <a:tab pos="2806700" algn="ctr"/>
                      <a:tab pos="5611813" algn="r"/>
                    </a:tabLst>
                  </a:pPr>
                  <a:endParaRPr lang="pt-BR" sz="1400">
                    <a:latin typeface="Arial Unicode MS" pitchFamily="34" charset="-128"/>
                  </a:endParaRPr>
                </a:p>
              </p:txBody>
            </p:sp>
            <p:sp>
              <p:nvSpPr>
                <p:cNvPr id="17460" name="Rectangle 125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6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20" name="Group 128"/>
              <p:cNvGrpSpPr>
                <a:grpSpLocks/>
              </p:cNvGrpSpPr>
              <p:nvPr/>
            </p:nvGrpSpPr>
            <p:grpSpPr bwMode="auto">
              <a:xfrm>
                <a:off x="1652" y="403"/>
                <a:ext cx="1840" cy="403"/>
                <a:chOff x="1652" y="403"/>
                <a:chExt cx="1840" cy="403"/>
              </a:xfrm>
            </p:grpSpPr>
            <p:sp>
              <p:nvSpPr>
                <p:cNvPr id="17457" name="Rectangle 110"/>
                <p:cNvSpPr>
                  <a:spLocks noChangeArrowheads="1"/>
                </p:cNvSpPr>
                <p:nvPr/>
              </p:nvSpPr>
              <p:spPr bwMode="auto">
                <a:xfrm>
                  <a:off x="1680" y="403"/>
                  <a:ext cx="178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 anchor="ctr"/>
                <a:lstStyle/>
                <a:p>
                  <a:pPr algn="ctr"/>
                  <a:r>
                    <a:rPr lang="pt-BR" sz="1400" b="1">
                      <a:latin typeface="Arial Unicode MS" pitchFamily="34" charset="-128"/>
                      <a:cs typeface="Arial" pitchFamily="34" charset="0"/>
                    </a:rPr>
                    <a:t>NÍVEL SUPERIOR</a:t>
                  </a:r>
                </a:p>
                <a:p>
                  <a:pPr algn="ctr" eaLnBrk="0" hangingPunct="0"/>
                  <a:endParaRPr lang="pt-BR" sz="1400">
                    <a:latin typeface="Arial Unicode MS" pitchFamily="34" charset="-128"/>
                  </a:endParaRPr>
                </a:p>
              </p:txBody>
            </p:sp>
            <p:sp>
              <p:nvSpPr>
                <p:cNvPr id="17458" name="Rectangle 127"/>
                <p:cNvSpPr>
                  <a:spLocks noChangeArrowheads="1"/>
                </p:cNvSpPr>
                <p:nvPr/>
              </p:nvSpPr>
              <p:spPr bwMode="auto">
                <a:xfrm>
                  <a:off x="1652" y="403"/>
                  <a:ext cx="18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21" name="Group 130"/>
              <p:cNvGrpSpPr>
                <a:grpSpLocks/>
              </p:cNvGrpSpPr>
              <p:nvPr/>
            </p:nvGrpSpPr>
            <p:grpSpPr bwMode="auto">
              <a:xfrm>
                <a:off x="0" y="806"/>
                <a:ext cx="876" cy="403"/>
                <a:chOff x="0" y="806"/>
                <a:chExt cx="876" cy="403"/>
              </a:xfrm>
            </p:grpSpPr>
            <p:sp>
              <p:nvSpPr>
                <p:cNvPr id="1745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" y="806"/>
                  <a:ext cx="8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457200" algn="l"/>
                    </a:tabLst>
                  </a:pPr>
                  <a:r>
                    <a:rPr lang="pt-BR" sz="1400" b="1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Discriminação</a:t>
                  </a:r>
                  <a:endParaRPr lang="pt-BR" sz="140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endParaRPr lang="pt-BR" sz="1400">
                    <a:latin typeface="Arial Unicode MS" pitchFamily="34" charset="-128"/>
                  </a:endParaRPr>
                </a:p>
              </p:txBody>
            </p:sp>
            <p:sp>
              <p:nvSpPr>
                <p:cNvPr id="17456" name="Rectangle 129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8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22" name="Group 132"/>
              <p:cNvGrpSpPr>
                <a:grpSpLocks/>
              </p:cNvGrpSpPr>
              <p:nvPr/>
            </p:nvGrpSpPr>
            <p:grpSpPr bwMode="auto">
              <a:xfrm>
                <a:off x="876" y="806"/>
                <a:ext cx="776" cy="403"/>
                <a:chOff x="876" y="806"/>
                <a:chExt cx="776" cy="403"/>
              </a:xfrm>
            </p:grpSpPr>
            <p:sp>
              <p:nvSpPr>
                <p:cNvPr id="17453" name="Rectangle 112"/>
                <p:cNvSpPr>
                  <a:spLocks noChangeArrowheads="1"/>
                </p:cNvSpPr>
                <p:nvPr/>
              </p:nvSpPr>
              <p:spPr bwMode="auto">
                <a:xfrm>
                  <a:off x="904" y="806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 anchor="ctr"/>
                <a:lstStyle/>
                <a:p>
                  <a:pPr algn="ctr"/>
                  <a:r>
                    <a:rPr lang="pt-BR" sz="1400" b="1">
                      <a:latin typeface="Arial Unicode MS" pitchFamily="34" charset="-128"/>
                      <a:cs typeface="Arial" pitchFamily="34" charset="0"/>
                    </a:rPr>
                    <a:t>R$</a:t>
                  </a:r>
                </a:p>
                <a:p>
                  <a:pPr algn="ctr" eaLnBrk="0" hangingPunct="0"/>
                  <a:endParaRPr lang="pt-BR" sz="1400">
                    <a:latin typeface="Arial Unicode MS" pitchFamily="34" charset="-128"/>
                  </a:endParaRPr>
                </a:p>
              </p:txBody>
            </p:sp>
            <p:sp>
              <p:nvSpPr>
                <p:cNvPr id="17454" name="Rectangle 131"/>
                <p:cNvSpPr>
                  <a:spLocks noChangeArrowheads="1"/>
                </p:cNvSpPr>
                <p:nvPr/>
              </p:nvSpPr>
              <p:spPr bwMode="auto">
                <a:xfrm>
                  <a:off x="876" y="806"/>
                  <a:ext cx="7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23" name="Group 134"/>
              <p:cNvGrpSpPr>
                <a:grpSpLocks/>
              </p:cNvGrpSpPr>
              <p:nvPr/>
            </p:nvGrpSpPr>
            <p:grpSpPr bwMode="auto">
              <a:xfrm>
                <a:off x="1652" y="806"/>
                <a:ext cx="920" cy="403"/>
                <a:chOff x="1652" y="806"/>
                <a:chExt cx="920" cy="403"/>
              </a:xfrm>
            </p:grpSpPr>
            <p:sp>
              <p:nvSpPr>
                <p:cNvPr id="17451" name="Rectangle 113"/>
                <p:cNvSpPr>
                  <a:spLocks noChangeArrowheads="1"/>
                </p:cNvSpPr>
                <p:nvPr/>
              </p:nvSpPr>
              <p:spPr bwMode="auto">
                <a:xfrm>
                  <a:off x="1680" y="806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457200" algn="l"/>
                    </a:tabLst>
                  </a:pPr>
                  <a:r>
                    <a:rPr lang="pt-BR" sz="1400" b="1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Discriminação</a:t>
                  </a:r>
                  <a:endParaRPr lang="pt-BR" sz="140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endParaRPr lang="pt-BR" sz="1400">
                    <a:latin typeface="Arial Unicode MS" pitchFamily="34" charset="-128"/>
                  </a:endParaRPr>
                </a:p>
              </p:txBody>
            </p:sp>
            <p:sp>
              <p:nvSpPr>
                <p:cNvPr id="17452" name="Rectangle 133"/>
                <p:cNvSpPr>
                  <a:spLocks noChangeArrowheads="1"/>
                </p:cNvSpPr>
                <p:nvPr/>
              </p:nvSpPr>
              <p:spPr bwMode="auto">
                <a:xfrm>
                  <a:off x="1652" y="806"/>
                  <a:ext cx="92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24" name="Group 136"/>
              <p:cNvGrpSpPr>
                <a:grpSpLocks/>
              </p:cNvGrpSpPr>
              <p:nvPr/>
            </p:nvGrpSpPr>
            <p:grpSpPr bwMode="auto">
              <a:xfrm>
                <a:off x="2572" y="806"/>
                <a:ext cx="920" cy="403"/>
                <a:chOff x="2572" y="806"/>
                <a:chExt cx="920" cy="403"/>
              </a:xfrm>
            </p:grpSpPr>
            <p:sp>
              <p:nvSpPr>
                <p:cNvPr id="17449" name="Rectangle 114"/>
                <p:cNvSpPr>
                  <a:spLocks noChangeArrowheads="1"/>
                </p:cNvSpPr>
                <p:nvPr/>
              </p:nvSpPr>
              <p:spPr bwMode="auto">
                <a:xfrm>
                  <a:off x="2600" y="806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 anchor="ctr"/>
                <a:lstStyle/>
                <a:p>
                  <a:pPr algn="ctr"/>
                  <a:r>
                    <a:rPr lang="pt-BR" sz="1400" b="1">
                      <a:latin typeface="Arial Unicode MS" pitchFamily="34" charset="-128"/>
                      <a:cs typeface="Arial" pitchFamily="34" charset="0"/>
                    </a:rPr>
                    <a:t>R$</a:t>
                  </a:r>
                </a:p>
                <a:p>
                  <a:pPr algn="ctr" eaLnBrk="0" hangingPunct="0"/>
                  <a:endParaRPr lang="pt-BR" sz="1400">
                    <a:latin typeface="Arial Unicode MS" pitchFamily="34" charset="-128"/>
                  </a:endParaRPr>
                </a:p>
              </p:txBody>
            </p:sp>
            <p:sp>
              <p:nvSpPr>
                <p:cNvPr id="17450" name="Rectangle 135"/>
                <p:cNvSpPr>
                  <a:spLocks noChangeArrowheads="1"/>
                </p:cNvSpPr>
                <p:nvPr/>
              </p:nvSpPr>
              <p:spPr bwMode="auto">
                <a:xfrm>
                  <a:off x="2572" y="806"/>
                  <a:ext cx="92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25" name="Group 138"/>
              <p:cNvGrpSpPr>
                <a:grpSpLocks/>
              </p:cNvGrpSpPr>
              <p:nvPr/>
            </p:nvGrpSpPr>
            <p:grpSpPr bwMode="auto">
              <a:xfrm>
                <a:off x="0" y="1209"/>
                <a:ext cx="876" cy="633"/>
                <a:chOff x="0" y="1209"/>
                <a:chExt cx="876" cy="633"/>
              </a:xfrm>
            </p:grpSpPr>
            <p:sp>
              <p:nvSpPr>
                <p:cNvPr id="174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28" y="1209"/>
                  <a:ext cx="82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457200" algn="l"/>
                    </a:tabLst>
                  </a:pPr>
                  <a:r>
                    <a:rPr lang="pt-BR" sz="1400" b="1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Inscrição</a:t>
                  </a:r>
                  <a:endParaRPr lang="pt-BR" sz="140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r>
                    <a:rPr lang="pt-BR" sz="1400" b="1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Carteira</a:t>
                  </a:r>
                  <a:endParaRPr lang="pt-BR" sz="140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r>
                    <a:rPr lang="pt-BR" sz="1400" b="1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Anuidade</a:t>
                  </a:r>
                  <a:endParaRPr lang="pt-BR" sz="140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endParaRPr lang="pt-BR" sz="1400">
                    <a:latin typeface="Arial Unicode MS" pitchFamily="34" charset="-128"/>
                  </a:endParaRPr>
                </a:p>
              </p:txBody>
            </p:sp>
            <p:sp>
              <p:nvSpPr>
                <p:cNvPr id="17448" name="Rectangle 137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8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26" name="Group 140"/>
              <p:cNvGrpSpPr>
                <a:grpSpLocks/>
              </p:cNvGrpSpPr>
              <p:nvPr/>
            </p:nvGrpSpPr>
            <p:grpSpPr bwMode="auto">
              <a:xfrm>
                <a:off x="876" y="1209"/>
                <a:ext cx="776" cy="633"/>
                <a:chOff x="876" y="1209"/>
                <a:chExt cx="776" cy="633"/>
              </a:xfrm>
            </p:grpSpPr>
            <p:sp>
              <p:nvSpPr>
                <p:cNvPr id="17445" name="Rectangle 116"/>
                <p:cNvSpPr>
                  <a:spLocks noChangeArrowheads="1"/>
                </p:cNvSpPr>
                <p:nvPr/>
              </p:nvSpPr>
              <p:spPr bwMode="auto">
                <a:xfrm>
                  <a:off x="904" y="1209"/>
                  <a:ext cx="72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457200" algn="l"/>
                    </a:tabLst>
                  </a:pPr>
                  <a:r>
                    <a:rPr lang="pt-BR" sz="1400" b="1" dirty="0" smtClean="0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105,00</a:t>
                  </a:r>
                  <a:endParaRPr lang="pt-BR" sz="1400" dirty="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r>
                    <a:rPr lang="pt-BR" sz="1400" b="1" dirty="0" smtClean="0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46,00</a:t>
                  </a:r>
                </a:p>
                <a:p>
                  <a:pPr algn="ctr" eaLnBrk="0" hangingPunct="0">
                    <a:tabLst>
                      <a:tab pos="457200" algn="l"/>
                    </a:tabLst>
                  </a:pPr>
                  <a:r>
                    <a:rPr lang="pt-BR" sz="1400" b="1" dirty="0" smtClean="0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227,00 </a:t>
                  </a:r>
                  <a:endParaRPr lang="pt-BR" sz="1400" dirty="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endParaRPr lang="pt-BR" sz="1400" dirty="0">
                    <a:latin typeface="Arial Unicode MS" pitchFamily="34" charset="-128"/>
                  </a:endParaRPr>
                </a:p>
              </p:txBody>
            </p:sp>
            <p:sp>
              <p:nvSpPr>
                <p:cNvPr id="17446" name="Rectangle 139"/>
                <p:cNvSpPr>
                  <a:spLocks noChangeArrowheads="1"/>
                </p:cNvSpPr>
                <p:nvPr/>
              </p:nvSpPr>
              <p:spPr bwMode="auto">
                <a:xfrm>
                  <a:off x="876" y="1209"/>
                  <a:ext cx="7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27" name="Group 142"/>
              <p:cNvGrpSpPr>
                <a:grpSpLocks/>
              </p:cNvGrpSpPr>
              <p:nvPr/>
            </p:nvGrpSpPr>
            <p:grpSpPr bwMode="auto">
              <a:xfrm>
                <a:off x="1652" y="1209"/>
                <a:ext cx="920" cy="633"/>
                <a:chOff x="1652" y="1209"/>
                <a:chExt cx="920" cy="633"/>
              </a:xfrm>
            </p:grpSpPr>
            <p:sp>
              <p:nvSpPr>
                <p:cNvPr id="17443" name="Rectangle 117"/>
                <p:cNvSpPr>
                  <a:spLocks noChangeArrowheads="1"/>
                </p:cNvSpPr>
                <p:nvPr/>
              </p:nvSpPr>
              <p:spPr bwMode="auto">
                <a:xfrm>
                  <a:off x="1680" y="1209"/>
                  <a:ext cx="864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457200" algn="l"/>
                    </a:tabLst>
                  </a:pPr>
                  <a:r>
                    <a:rPr lang="pt-BR" sz="1400" b="1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Inscrição</a:t>
                  </a:r>
                  <a:endParaRPr lang="pt-BR" sz="140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r>
                    <a:rPr lang="pt-BR" sz="1400" b="1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Carteira</a:t>
                  </a:r>
                  <a:endParaRPr lang="pt-BR" sz="140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r>
                    <a:rPr lang="pt-BR" sz="1400" b="1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Anuidade</a:t>
                  </a:r>
                  <a:endParaRPr lang="pt-BR" sz="140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endParaRPr lang="pt-BR" sz="1400">
                    <a:latin typeface="Arial Unicode MS" pitchFamily="34" charset="-128"/>
                  </a:endParaRPr>
                </a:p>
              </p:txBody>
            </p:sp>
            <p:sp>
              <p:nvSpPr>
                <p:cNvPr id="17444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52" y="1209"/>
                  <a:ext cx="92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28" name="Group 144"/>
              <p:cNvGrpSpPr>
                <a:grpSpLocks/>
              </p:cNvGrpSpPr>
              <p:nvPr/>
            </p:nvGrpSpPr>
            <p:grpSpPr bwMode="auto">
              <a:xfrm>
                <a:off x="2572" y="1209"/>
                <a:ext cx="920" cy="633"/>
                <a:chOff x="2572" y="1209"/>
                <a:chExt cx="920" cy="633"/>
              </a:xfrm>
            </p:grpSpPr>
            <p:sp>
              <p:nvSpPr>
                <p:cNvPr id="17441" name="Rectangle 118"/>
                <p:cNvSpPr>
                  <a:spLocks noChangeArrowheads="1"/>
                </p:cNvSpPr>
                <p:nvPr/>
              </p:nvSpPr>
              <p:spPr bwMode="auto">
                <a:xfrm>
                  <a:off x="2600" y="1209"/>
                  <a:ext cx="864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457200" algn="l"/>
                    </a:tabLst>
                  </a:pPr>
                  <a:r>
                    <a:rPr lang="pt-BR" sz="1400" b="1" dirty="0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  </a:t>
                  </a:r>
                  <a:r>
                    <a:rPr lang="pt-BR" sz="1400" b="1" dirty="0" smtClean="0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105,00</a:t>
                  </a:r>
                  <a:endParaRPr lang="pt-BR" sz="1400" dirty="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r>
                    <a:rPr lang="pt-BR" sz="1400" b="1" dirty="0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  </a:t>
                  </a:r>
                  <a:r>
                    <a:rPr lang="pt-BR" sz="1400" b="1" dirty="0" smtClean="0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46,00</a:t>
                  </a:r>
                  <a:endParaRPr lang="pt-BR" sz="1400" dirty="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r>
                    <a:rPr lang="pt-BR" sz="1400" b="1" dirty="0" smtClean="0">
                      <a:solidFill>
                        <a:srgbClr val="000000"/>
                      </a:solidFill>
                      <a:latin typeface="Arial Unicode MS" pitchFamily="34" charset="-128"/>
                    </a:rPr>
                    <a:t>458,00</a:t>
                  </a:r>
                  <a:endParaRPr lang="pt-BR" sz="1400" b="1" dirty="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endParaRPr lang="pt-BR" sz="1400" dirty="0">
                    <a:latin typeface="Arial Unicode MS" pitchFamily="34" charset="-128"/>
                  </a:endParaRPr>
                </a:p>
              </p:txBody>
            </p:sp>
            <p:sp>
              <p:nvSpPr>
                <p:cNvPr id="17442" name="Rectangle 143"/>
                <p:cNvSpPr>
                  <a:spLocks noChangeArrowheads="1"/>
                </p:cNvSpPr>
                <p:nvPr/>
              </p:nvSpPr>
              <p:spPr bwMode="auto">
                <a:xfrm>
                  <a:off x="2572" y="1209"/>
                  <a:ext cx="92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29" name="Group 146"/>
              <p:cNvGrpSpPr>
                <a:grpSpLocks/>
              </p:cNvGrpSpPr>
              <p:nvPr/>
            </p:nvGrpSpPr>
            <p:grpSpPr bwMode="auto">
              <a:xfrm>
                <a:off x="0" y="1842"/>
                <a:ext cx="876" cy="403"/>
                <a:chOff x="0" y="1842"/>
                <a:chExt cx="876" cy="403"/>
              </a:xfrm>
            </p:grpSpPr>
            <p:sp>
              <p:nvSpPr>
                <p:cNvPr id="17439" name="Rectangle 119"/>
                <p:cNvSpPr>
                  <a:spLocks noChangeArrowheads="1"/>
                </p:cNvSpPr>
                <p:nvPr/>
              </p:nvSpPr>
              <p:spPr bwMode="auto">
                <a:xfrm>
                  <a:off x="28" y="1842"/>
                  <a:ext cx="8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457200" algn="l"/>
                    </a:tabLst>
                  </a:pPr>
                  <a:r>
                    <a:rPr lang="pt-BR" sz="1400" b="1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Total</a:t>
                  </a:r>
                  <a:endParaRPr lang="pt-BR" sz="140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endParaRPr lang="pt-BR" sz="1400">
                    <a:latin typeface="Arial Unicode MS" pitchFamily="34" charset="-128"/>
                  </a:endParaRPr>
                </a:p>
              </p:txBody>
            </p:sp>
            <p:sp>
              <p:nvSpPr>
                <p:cNvPr id="17440" name="Rectangle 145"/>
                <p:cNvSpPr>
                  <a:spLocks noChangeArrowheads="1"/>
                </p:cNvSpPr>
                <p:nvPr/>
              </p:nvSpPr>
              <p:spPr bwMode="auto">
                <a:xfrm>
                  <a:off x="0" y="1842"/>
                  <a:ext cx="8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30" name="Group 148"/>
              <p:cNvGrpSpPr>
                <a:grpSpLocks/>
              </p:cNvGrpSpPr>
              <p:nvPr/>
            </p:nvGrpSpPr>
            <p:grpSpPr bwMode="auto">
              <a:xfrm>
                <a:off x="876" y="1842"/>
                <a:ext cx="776" cy="403"/>
                <a:chOff x="876" y="1842"/>
                <a:chExt cx="776" cy="403"/>
              </a:xfrm>
            </p:grpSpPr>
            <p:sp>
              <p:nvSpPr>
                <p:cNvPr id="17437" name="Rectangle 120"/>
                <p:cNvSpPr>
                  <a:spLocks noChangeArrowheads="1"/>
                </p:cNvSpPr>
                <p:nvPr/>
              </p:nvSpPr>
              <p:spPr bwMode="auto">
                <a:xfrm>
                  <a:off x="904" y="1842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tabLst>
                      <a:tab pos="-2968625" algn="l"/>
                    </a:tabLst>
                  </a:pPr>
                  <a:r>
                    <a:rPr lang="pt-BR" sz="1400" b="1" dirty="0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       </a:t>
                  </a:r>
                  <a:r>
                    <a:rPr lang="pt-BR" sz="1400" b="1" dirty="0" smtClean="0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378,00</a:t>
                  </a:r>
                  <a:endParaRPr lang="pt-BR" sz="1400" dirty="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-2968625" algn="l"/>
                    </a:tabLst>
                  </a:pPr>
                  <a:endParaRPr lang="pt-BR" sz="1400" dirty="0">
                    <a:latin typeface="Arial Unicode MS" pitchFamily="34" charset="-128"/>
                  </a:endParaRPr>
                </a:p>
              </p:txBody>
            </p:sp>
            <p:sp>
              <p:nvSpPr>
                <p:cNvPr id="17438" name="Rectangle 147"/>
                <p:cNvSpPr>
                  <a:spLocks noChangeArrowheads="1"/>
                </p:cNvSpPr>
                <p:nvPr/>
              </p:nvSpPr>
              <p:spPr bwMode="auto">
                <a:xfrm>
                  <a:off x="876" y="1842"/>
                  <a:ext cx="7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31" name="Group 150"/>
              <p:cNvGrpSpPr>
                <a:grpSpLocks/>
              </p:cNvGrpSpPr>
              <p:nvPr/>
            </p:nvGrpSpPr>
            <p:grpSpPr bwMode="auto">
              <a:xfrm>
                <a:off x="1652" y="1842"/>
                <a:ext cx="920" cy="403"/>
                <a:chOff x="1652" y="1842"/>
                <a:chExt cx="920" cy="403"/>
              </a:xfrm>
            </p:grpSpPr>
            <p:sp>
              <p:nvSpPr>
                <p:cNvPr id="17435" name="Rectangle 121"/>
                <p:cNvSpPr>
                  <a:spLocks noChangeArrowheads="1"/>
                </p:cNvSpPr>
                <p:nvPr/>
              </p:nvSpPr>
              <p:spPr bwMode="auto">
                <a:xfrm>
                  <a:off x="1680" y="1842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457200" algn="l"/>
                    </a:tabLst>
                  </a:pPr>
                  <a:r>
                    <a:rPr lang="pt-BR" sz="1400" b="1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Total</a:t>
                  </a:r>
                  <a:endParaRPr lang="pt-BR" sz="140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endParaRPr lang="pt-BR" sz="1400">
                    <a:latin typeface="Arial Unicode MS" pitchFamily="34" charset="-128"/>
                  </a:endParaRPr>
                </a:p>
              </p:txBody>
            </p:sp>
            <p:sp>
              <p:nvSpPr>
                <p:cNvPr id="17436" name="Rectangle 149"/>
                <p:cNvSpPr>
                  <a:spLocks noChangeArrowheads="1"/>
                </p:cNvSpPr>
                <p:nvPr/>
              </p:nvSpPr>
              <p:spPr bwMode="auto">
                <a:xfrm>
                  <a:off x="1652" y="1842"/>
                  <a:ext cx="92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32" name="Group 152"/>
              <p:cNvGrpSpPr>
                <a:grpSpLocks/>
              </p:cNvGrpSpPr>
              <p:nvPr/>
            </p:nvGrpSpPr>
            <p:grpSpPr bwMode="auto">
              <a:xfrm>
                <a:off x="2572" y="1842"/>
                <a:ext cx="920" cy="403"/>
                <a:chOff x="2572" y="1842"/>
                <a:chExt cx="920" cy="403"/>
              </a:xfrm>
            </p:grpSpPr>
            <p:sp>
              <p:nvSpPr>
                <p:cNvPr id="17433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00" y="1842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457200" algn="l"/>
                    </a:tabLst>
                  </a:pPr>
                  <a:r>
                    <a:rPr lang="pt-BR" sz="1400" b="1" dirty="0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6</a:t>
                  </a:r>
                  <a:r>
                    <a:rPr lang="pt-BR" sz="1400" b="1" dirty="0" smtClean="0">
                      <a:solidFill>
                        <a:srgbClr val="000000"/>
                      </a:solidFill>
                      <a:latin typeface="Arial Unicode MS" pitchFamily="34" charset="-128"/>
                      <a:cs typeface="Arial" pitchFamily="34" charset="0"/>
                    </a:rPr>
                    <a:t>09,00</a:t>
                  </a:r>
                  <a:endParaRPr lang="pt-BR" sz="1400" dirty="0">
                    <a:solidFill>
                      <a:srgbClr val="000000"/>
                    </a:solidFill>
                    <a:latin typeface="Arial Unicode MS" pitchFamily="34" charset="-128"/>
                  </a:endParaRPr>
                </a:p>
                <a:p>
                  <a:pPr algn="ctr" eaLnBrk="0" hangingPunct="0">
                    <a:tabLst>
                      <a:tab pos="457200" algn="l"/>
                    </a:tabLst>
                  </a:pPr>
                  <a:endParaRPr lang="pt-BR" sz="1400" dirty="0">
                    <a:latin typeface="Arial Unicode MS" pitchFamily="34" charset="-128"/>
                  </a:endParaRPr>
                </a:p>
              </p:txBody>
            </p:sp>
            <p:sp>
              <p:nvSpPr>
                <p:cNvPr id="17434" name="Rectangle 151"/>
                <p:cNvSpPr>
                  <a:spLocks noChangeArrowheads="1"/>
                </p:cNvSpPr>
                <p:nvPr/>
              </p:nvSpPr>
              <p:spPr bwMode="auto">
                <a:xfrm>
                  <a:off x="2572" y="1842"/>
                  <a:ext cx="92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7417" name="Rectangle 154"/>
            <p:cNvSpPr>
              <a:spLocks noChangeArrowheads="1"/>
            </p:cNvSpPr>
            <p:nvPr/>
          </p:nvSpPr>
          <p:spPr bwMode="auto">
            <a:xfrm>
              <a:off x="-2" y="-2"/>
              <a:ext cx="3496" cy="2249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156"/>
          <p:cNvSpPr>
            <a:spLocks noChangeArrowheads="1"/>
          </p:cNvSpPr>
          <p:nvPr/>
        </p:nvSpPr>
        <p:spPr bwMode="auto">
          <a:xfrm>
            <a:off x="762000" y="9144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TABELA DE ANUIDADES E TAXAS - </a:t>
            </a:r>
            <a:r>
              <a:rPr lang="pt-BR" sz="1400" b="1" dirty="0" smtClean="0">
                <a:solidFill>
                  <a:srgbClr val="000000"/>
                </a:solidFill>
                <a:cs typeface="Arial" pitchFamily="34" charset="0"/>
              </a:rPr>
              <a:t>2016</a:t>
            </a:r>
            <a:endParaRPr lang="pt-BR" sz="14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RN CFQ 220/10</a:t>
            </a:r>
            <a:r>
              <a:rPr lang="pt-BR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18437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66800" y="990600"/>
            <a:ext cx="7620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RESOLUÇÃO NORMATIVA Nº 36 DE 25.04.1974</a:t>
            </a:r>
            <a:endParaRPr lang="pt-BR" sz="18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Dá atribuições aos profissionais da Química e estabelece critérios para concessão das mesmas.</a:t>
            </a:r>
            <a:endParaRPr lang="pt-BR" sz="18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algn="just" eaLnBrk="0" hangingPunct="0"/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Art. 1º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 – Fica designado, para efeito do exercício profissional, correspondente às diferentes modalidades de profissionais da Química, o seguinte elenco de atividades:</a:t>
            </a:r>
            <a:endParaRPr lang="pt-BR" sz="1800" dirty="0">
              <a:solidFill>
                <a:srgbClr val="000000"/>
              </a:solidFill>
            </a:endParaRPr>
          </a:p>
          <a:p>
            <a:pPr eaLnBrk="0" hangingPunct="0"/>
            <a:endParaRPr lang="pt-BR" sz="1800" dirty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( Atribuições de </a:t>
            </a:r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 a </a:t>
            </a:r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16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, segundo o currículo profissional)</a:t>
            </a:r>
            <a:endParaRPr lang="pt-BR" sz="1800" dirty="0">
              <a:solidFill>
                <a:srgbClr val="000000"/>
              </a:solidFill>
            </a:endParaRPr>
          </a:p>
          <a:p>
            <a:pPr algn="just"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algn="just" eaLnBrk="0" hangingPunct="0"/>
            <a:r>
              <a:rPr lang="pt-BR" sz="1800" dirty="0">
                <a:cs typeface="Arial" pitchFamily="34" charset="0"/>
              </a:rPr>
              <a:t>Art. 2º – As </a:t>
            </a:r>
            <a:r>
              <a:rPr lang="pt-BR" sz="1800" b="1" dirty="0">
                <a:cs typeface="Arial" pitchFamily="34" charset="0"/>
              </a:rPr>
              <a:t>atividades citadas no art. 1º  são privativas dos profissionais da Química </a:t>
            </a:r>
            <a:r>
              <a:rPr lang="pt-BR" sz="1800" dirty="0">
                <a:cs typeface="Arial" pitchFamily="34" charset="0"/>
              </a:rPr>
              <a:t> quando referentes  à  indústria  química  e  correlatas,  bem  como  qualquer  etapa  de  produção  ou comercialização de produtos químicos  e afins, ou em qualquer  estabelecimento ou  situação em que se utilizem reações químicas controladas ou operações unitárias da indústria química.</a:t>
            </a:r>
            <a:r>
              <a:rPr lang="pt-BR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19461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990600" y="914400"/>
            <a:ext cx="7696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Art. 5º. -  Compete ao profissional com currículo de “</a:t>
            </a:r>
            <a:r>
              <a:rPr lang="pt-BR" sz="1600" b="1" u="sng" dirty="0">
                <a:solidFill>
                  <a:srgbClr val="000000"/>
                </a:solidFill>
                <a:cs typeface="Arial" pitchFamily="34" charset="0"/>
              </a:rPr>
              <a:t>Química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”, de acordo com a extensão do mesmo, e desempenho de atividades constantes dos números </a:t>
            </a: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01 a 07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 do artigo 1º. desta Resolução Normativa.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228600" algn="l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228600" algn="l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Art. 6º. - Compete ao profissional com currículo de “</a:t>
            </a:r>
            <a:r>
              <a:rPr lang="pt-BR" sz="1600" b="1" u="sng" dirty="0">
                <a:solidFill>
                  <a:srgbClr val="000000"/>
                </a:solidFill>
                <a:cs typeface="Arial" pitchFamily="34" charset="0"/>
              </a:rPr>
              <a:t>Química Tecnológica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”, de acordo com a extensão do mesmo, o desempenho de atividades constantes dos números </a:t>
            </a: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01 a 13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 do artigo 1º. desta Resolução Normativa.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228600" algn="l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228600" algn="l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Art. 7º. - Compete ao profissional com currículo de “</a:t>
            </a:r>
            <a:r>
              <a:rPr lang="pt-BR" sz="1600" b="1" u="sng" dirty="0">
                <a:solidFill>
                  <a:srgbClr val="000000"/>
                </a:solidFill>
                <a:cs typeface="Arial" pitchFamily="34" charset="0"/>
              </a:rPr>
              <a:t>Engenharia Química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”, de acordo com a extensão do mesmo, o desempenho de atividades constantes dos números </a:t>
            </a: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01 a 16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 do artigo 1º. desta Resolução Normativa.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228600" algn="l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228600" algn="l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Art. 10 - Compete ao “</a:t>
            </a:r>
            <a:r>
              <a:rPr lang="pt-BR" sz="1600" b="1" u="sng" dirty="0">
                <a:solidFill>
                  <a:srgbClr val="000000"/>
                </a:solidFill>
                <a:cs typeface="Arial" pitchFamily="34" charset="0"/>
              </a:rPr>
              <a:t>Técnico </a:t>
            </a:r>
            <a:r>
              <a:rPr lang="pt-BR" sz="1600" b="1" u="sng" dirty="0" smtClean="0">
                <a:solidFill>
                  <a:srgbClr val="000000"/>
                </a:solidFill>
                <a:cs typeface="Arial" pitchFamily="34" charset="0"/>
              </a:rPr>
              <a:t>Químico”</a:t>
            </a:r>
            <a:r>
              <a:rPr lang="pt-BR" sz="1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(técnico de grau médio):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228600" algn="l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600" dirty="0">
              <a:solidFill>
                <a:srgbClr val="000000"/>
              </a:solidFill>
            </a:endParaRPr>
          </a:p>
          <a:p>
            <a:pPr eaLnBrk="0" hangingPunct="0">
              <a:tabLst>
                <a:tab pos="55563" algn="l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I - </a:t>
            </a:r>
            <a:r>
              <a:rPr lang="pt-BR" sz="1600" dirty="0" smtClean="0">
                <a:solidFill>
                  <a:srgbClr val="000000"/>
                </a:solidFill>
                <a:cs typeface="Arial" pitchFamily="34" charset="0"/>
              </a:rPr>
              <a:t>O 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desempenho de atividades constantes dos números </a:t>
            </a: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05, 06, 07, 08 e 09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228600" algn="l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228600" algn="l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II - O exercício das atividades dos números </a:t>
            </a: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01 e 10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 com as limitações impostas pelo item “c” do parágrafo 2º. do art. 20 da Lei nº. 2.800, de 18 de junho de 1956 (Fábricas de pequena capacidade conforme </a:t>
            </a:r>
            <a:r>
              <a:rPr lang="pt-BR" sz="1600" dirty="0" err="1">
                <a:solidFill>
                  <a:srgbClr val="000000"/>
                </a:solidFill>
                <a:cs typeface="Arial" pitchFamily="34" charset="0"/>
              </a:rPr>
              <a:t>RNº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. 11 DE 20.10.59 que dispõe sobre o conceito de fábrica de pequena capacidade.).</a:t>
            </a:r>
            <a:r>
              <a:rPr lang="pt-BR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0485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1066800" y="914400"/>
            <a:ext cx="7620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/>
              <a:t>01	–	Direção, supervisão, programação, coordenação, orientação e responsabilidade técnica  no âmbito das atribuições respectivas.</a:t>
            </a:r>
          </a:p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/>
              <a:t>02 	–	Assistência, assessoria, consultoria, elaboração de orçamentos, divulgação e comercialização, no âmbito das atribuições respectivas.</a:t>
            </a:r>
          </a:p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/>
              <a:t>03 	–	Vistoria, perícia, avaliação, arbitramento e serviços técnicos; elaboração de pareceres, laudos e atestados, no âmbito das atribuições respectivas.</a:t>
            </a:r>
          </a:p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/>
              <a:t>04 	– 	Exercício do magistério, respeitado a legislação específica.</a:t>
            </a:r>
          </a:p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/>
              <a:t>05 	–	Desempenho de cargos e funções técnicas no âmbito das atribuições respectivas.</a:t>
            </a:r>
          </a:p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/>
              <a:t>06 	–	Ensaios e pesquisas em geral. Pesquisa e desenvolvimento de métodos e produtos.</a:t>
            </a:r>
          </a:p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/>
              <a:t>07 	–	Análise química e físico-química, químico-biológica, </a:t>
            </a:r>
            <a:r>
              <a:rPr lang="pt-BR" sz="1200" dirty="0" err="1"/>
              <a:t>bromatológica</a:t>
            </a:r>
            <a:r>
              <a:rPr lang="pt-BR" sz="1200" dirty="0"/>
              <a:t>, toxicológica e legal, padronização e controle de qualidade.</a:t>
            </a:r>
          </a:p>
          <a:p>
            <a:pPr marL="482600" indent="-482600" algn="just" eaLnBrk="0" hangingPunct="0">
              <a:spcBef>
                <a:spcPct val="50000"/>
              </a:spcBef>
              <a:buAutoNum type="arabicPlain" startAt="8"/>
              <a:tabLst>
                <a:tab pos="284163" algn="l"/>
                <a:tab pos="482600" algn="l"/>
              </a:tabLst>
            </a:pPr>
            <a:r>
              <a:rPr lang="pt-BR" sz="1200" dirty="0" smtClean="0"/>
              <a:t>–</a:t>
            </a:r>
            <a:r>
              <a:rPr lang="pt-BR" sz="1200" dirty="0"/>
              <a:t>	Produção; tratamentos prévios e complementares de produtos e resíduos</a:t>
            </a:r>
            <a:r>
              <a:rPr lang="pt-BR" sz="1200" dirty="0" smtClean="0"/>
              <a:t>.</a:t>
            </a:r>
          </a:p>
          <a:p>
            <a:pPr marL="48260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 smtClean="0"/>
              <a:t>09 	–	Operação e manutenção de equipamentos e instalações; execução de trabalhos técnicos.</a:t>
            </a:r>
          </a:p>
          <a:p>
            <a:pPr marL="48260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 smtClean="0"/>
              <a:t>10	 –	Condução e controle de operações e processos industriais, de trabalhos técnicos, reparos e manutenção.</a:t>
            </a:r>
          </a:p>
          <a:p>
            <a:pPr marL="48260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 smtClean="0"/>
              <a:t>11 	– 	Pesquisa e desenvolvimento de operações e processos industriais.</a:t>
            </a:r>
          </a:p>
          <a:p>
            <a:pPr marL="48260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 smtClean="0"/>
              <a:t>12 	– 	Estudo, elaboração e execução de projetos de processamento.</a:t>
            </a:r>
          </a:p>
          <a:p>
            <a:pPr marL="48260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 smtClean="0"/>
              <a:t>13 	–	Estudo de viabilidade técnica e técnico-econômica no âmbito das atribuições respectivas.</a:t>
            </a:r>
          </a:p>
          <a:p>
            <a:pPr marL="48260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 smtClean="0"/>
              <a:t>14 	–	Estudo, planejamento, projeto e especificações de equipamentos e instalações industriais.</a:t>
            </a:r>
          </a:p>
          <a:p>
            <a:pPr marL="48260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 smtClean="0"/>
              <a:t>15 	– 	Execução, fiscalização de montagem e instalação de equipamento.</a:t>
            </a:r>
          </a:p>
          <a:p>
            <a:pPr marL="48260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200" dirty="0" smtClean="0"/>
              <a:t>16 	– 	Condução de equipe de instalação, montagem, reparo e manutenção.</a:t>
            </a:r>
          </a:p>
          <a:p>
            <a:pPr marL="482600" indent="-482600" algn="just" eaLnBrk="0" hangingPunct="0">
              <a:spcBef>
                <a:spcPct val="50000"/>
              </a:spcBef>
              <a:buAutoNum type="arabicPlain" startAt="8"/>
              <a:tabLst>
                <a:tab pos="284163" algn="l"/>
                <a:tab pos="482600" algn="l"/>
              </a:tabLst>
            </a:pP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0485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1066800" y="914400"/>
            <a:ext cx="7620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dirty="0"/>
              <a:t>O curso capacita profissionais para atuarem na produção de </a:t>
            </a:r>
            <a:r>
              <a:rPr lang="pt-BR" dirty="0" err="1"/>
              <a:t>imunobiológicos</a:t>
            </a:r>
            <a:r>
              <a:rPr lang="pt-BR" dirty="0"/>
              <a:t>, atividades de perícia criminal, investigação genética, melhoramento genético e processos industriais biológicos. O técnico em Biotecnologia pode atuar em instituições de pesquisa e desenvolvimento de produção de vacinas e kits de diagnóstico, laboratórios, indústrias e empresas do setor agropecuário.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609600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800" b="1" dirty="0"/>
              <a:t>01	–	Direção, supervisão, programação, coordenação, orientação e responsabilidade técnica  no âmbito das atribuições respectivas.</a:t>
            </a:r>
          </a:p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800" dirty="0"/>
              <a:t>02 	–	Assistência, assessoria, consultoria, elaboração de orçamentos, divulgação e comercialização, no âmbito das atribuições respectivas.</a:t>
            </a:r>
          </a:p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800" dirty="0"/>
              <a:t>03 	–	Vistoria, perícia, avaliação, arbitramento e serviços técnicos; elaboração de pareceres, laudos e atestados, no âmbito das atribuições respectivas.</a:t>
            </a:r>
          </a:p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800" dirty="0"/>
              <a:t>04 	– 	Exercício do magistério, respeitado a legislação específica.</a:t>
            </a:r>
          </a:p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800" b="1" dirty="0"/>
              <a:t>05 	–	Desempenho de cargos e funções técnicas no âmbito das atribuições respectivas.</a:t>
            </a:r>
          </a:p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800" b="1" dirty="0"/>
              <a:t>06 	–	Ensaios e pesquisas em geral. Pesquisa e desenvolvimento de métodos e produtos.</a:t>
            </a:r>
          </a:p>
          <a:p>
            <a:pPr marL="48260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800" b="1" dirty="0"/>
              <a:t>07 	–	Análise química e físico-química, químico-biológica, </a:t>
            </a:r>
            <a:r>
              <a:rPr lang="pt-BR" sz="1800" b="1" dirty="0" err="1"/>
              <a:t>bromatológica</a:t>
            </a:r>
            <a:r>
              <a:rPr lang="pt-BR" sz="1800" b="1" dirty="0"/>
              <a:t>, toxicológica e legal, padronização e controle de qualidade</a:t>
            </a:r>
          </a:p>
        </p:txBody>
      </p:sp>
    </p:spTree>
    <p:extLst>
      <p:ext uri="{BB962C8B-B14F-4D97-AF65-F5344CB8AC3E}">
        <p14:creationId xmlns:p14="http://schemas.microsoft.com/office/powerpoint/2010/main" val="388232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90600" y="990600"/>
            <a:ext cx="7848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400" dirty="0">
                <a:ea typeface="Times New Roman" pitchFamily="18" charset="0"/>
              </a:rPr>
              <a:t>SISTEMA FEDERAL DE QUÍMICA</a:t>
            </a:r>
          </a:p>
          <a:p>
            <a:pPr algn="ctr"/>
            <a:endParaRPr lang="pt-BR" sz="2400" dirty="0">
              <a:ea typeface="Times New Roman" pitchFamily="18" charset="0"/>
            </a:endParaRPr>
          </a:p>
          <a:p>
            <a:pPr algn="ctr" eaLnBrk="0" hangingPunct="0"/>
            <a:r>
              <a:rPr lang="pt-BR" sz="2400" dirty="0">
                <a:ea typeface="Times New Roman" pitchFamily="18" charset="0"/>
              </a:rPr>
              <a:t>Criado pela Lei 2800. </a:t>
            </a:r>
          </a:p>
          <a:p>
            <a:pPr algn="ctr" eaLnBrk="0" hangingPunct="0"/>
            <a:endParaRPr lang="pt-BR" sz="2400" dirty="0">
              <a:ea typeface="Times New Roman" pitchFamily="18" charset="0"/>
            </a:endParaRPr>
          </a:p>
          <a:p>
            <a:pPr algn="ctr" eaLnBrk="0" hangingPunct="0"/>
            <a:r>
              <a:rPr lang="pt-BR" sz="2400" dirty="0">
                <a:ea typeface="Times New Roman" pitchFamily="18" charset="0"/>
              </a:rPr>
              <a:t>LEI N</a:t>
            </a:r>
            <a:r>
              <a:rPr lang="pt-BR" sz="2400" baseline="30000" dirty="0">
                <a:ea typeface="Times New Roman" pitchFamily="18" charset="0"/>
              </a:rPr>
              <a:t>o</a:t>
            </a:r>
            <a:r>
              <a:rPr lang="pt-BR" sz="2400" dirty="0">
                <a:ea typeface="Times New Roman" pitchFamily="18" charset="0"/>
              </a:rPr>
              <a:t> 2.800, DE 18 DE JUNHO DE 1956.</a:t>
            </a:r>
          </a:p>
          <a:p>
            <a:pPr algn="ctr" eaLnBrk="0" hangingPunct="0"/>
            <a:endParaRPr lang="pt-BR" sz="2400" dirty="0">
              <a:ea typeface="Times New Roman" pitchFamily="18" charset="0"/>
            </a:endParaRPr>
          </a:p>
          <a:p>
            <a:pPr algn="ctr" eaLnBrk="0" hangingPunct="0"/>
            <a:r>
              <a:rPr lang="pt-BR" sz="2400" dirty="0">
                <a:solidFill>
                  <a:srgbClr val="800000"/>
                </a:solidFill>
                <a:ea typeface="Times New Roman" pitchFamily="18" charset="0"/>
              </a:rPr>
              <a:t>Cria os Conselhos Federal e Regionais de Química, dispõe </a:t>
            </a:r>
            <a:r>
              <a:rPr lang="pt-BR" sz="2400" dirty="0" smtClean="0">
                <a:solidFill>
                  <a:srgbClr val="800000"/>
                </a:solidFill>
                <a:ea typeface="Times New Roman" pitchFamily="18" charset="0"/>
              </a:rPr>
              <a:t>sobre </a:t>
            </a:r>
            <a:r>
              <a:rPr lang="pt-BR" sz="2400" dirty="0">
                <a:solidFill>
                  <a:srgbClr val="800000"/>
                </a:solidFill>
                <a:ea typeface="Times New Roman" pitchFamily="18" charset="0"/>
              </a:rPr>
              <a:t>o exercício da profissão de químico, e dá outras providências.</a:t>
            </a:r>
          </a:p>
          <a:p>
            <a:pPr algn="ctr" eaLnBrk="0" hangingPunct="0"/>
            <a:endParaRPr lang="pt-BR" sz="2400" dirty="0">
              <a:ea typeface="Times New Roman" pitchFamily="18" charset="0"/>
            </a:endParaRPr>
          </a:p>
          <a:p>
            <a:pPr algn="ctr" eaLnBrk="0" hangingPunct="0"/>
            <a:r>
              <a:rPr lang="pt-BR" sz="2400" dirty="0">
                <a:ea typeface="Times New Roman" pitchFamily="18" charset="0"/>
              </a:rPr>
              <a:t>CONSELHO FEDERAL DE QUÍMICA</a:t>
            </a:r>
          </a:p>
          <a:p>
            <a:pPr algn="ctr" eaLnBrk="0" hangingPunct="0"/>
            <a:endParaRPr lang="pt-BR" sz="2400" dirty="0">
              <a:ea typeface="Times New Roman" pitchFamily="18" charset="0"/>
            </a:endParaRPr>
          </a:p>
          <a:p>
            <a:pPr algn="ctr" eaLnBrk="0" hangingPunct="0"/>
            <a:r>
              <a:rPr lang="pt-BR" sz="2400" dirty="0">
                <a:ea typeface="Times New Roman" pitchFamily="18" charset="0"/>
              </a:rPr>
              <a:t>Conselhos Regionais de Química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3400" y="609600"/>
            <a:ext cx="79830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lvl="0" indent="-482600" algn="just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endParaRPr lang="pt-BR" sz="1200" dirty="0">
              <a:solidFill>
                <a:srgbClr val="000000"/>
              </a:solidFill>
            </a:endParaRPr>
          </a:p>
          <a:p>
            <a:pPr marL="482600" lvl="0" indent="-482600" algn="just" eaLnBrk="0" hangingPunct="0">
              <a:spcBef>
                <a:spcPct val="50000"/>
              </a:spcBef>
              <a:buFontTx/>
              <a:buAutoNum type="arabicPlain" startAt="8"/>
              <a:tabLst>
                <a:tab pos="284163" algn="l"/>
                <a:tab pos="482600" algn="l"/>
              </a:tabLst>
            </a:pPr>
            <a:r>
              <a:rPr lang="pt-BR" sz="1600" b="1" dirty="0">
                <a:solidFill>
                  <a:srgbClr val="000000"/>
                </a:solidFill>
              </a:rPr>
              <a:t>–	Produção; tratamentos prévios e complementares de produtos e resíduos.</a:t>
            </a:r>
          </a:p>
          <a:p>
            <a:pPr marL="482600" lvl="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600" b="1" dirty="0">
                <a:solidFill>
                  <a:srgbClr val="000000"/>
                </a:solidFill>
              </a:rPr>
              <a:t>09 	–	Operação e manutenção de equipamentos e instalações; execução de trabalhos técnicos.</a:t>
            </a:r>
          </a:p>
          <a:p>
            <a:pPr marL="482600" lvl="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600" b="1" dirty="0">
                <a:solidFill>
                  <a:srgbClr val="000000"/>
                </a:solidFill>
              </a:rPr>
              <a:t>10	 –	Condução e controle de operações e processos industriais, de trabalhos técnicos, reparos e manutenção</a:t>
            </a:r>
            <a:r>
              <a:rPr lang="pt-BR" sz="1600" dirty="0">
                <a:solidFill>
                  <a:srgbClr val="000000"/>
                </a:solidFill>
              </a:rPr>
              <a:t>.</a:t>
            </a:r>
          </a:p>
          <a:p>
            <a:pPr marL="482600" lvl="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11 	– 	Pesquisa e desenvolvimento de operações e processos industriais.</a:t>
            </a:r>
          </a:p>
          <a:p>
            <a:pPr marL="482600" lvl="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12 	– 	Estudo, elaboração e execução de projetos de processamento.</a:t>
            </a:r>
          </a:p>
          <a:p>
            <a:pPr marL="482600" lvl="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13 	–	Estudo de viabilidade técnica e técnico-econômica no âmbito das atribuições respectivas.</a:t>
            </a:r>
          </a:p>
          <a:p>
            <a:pPr marL="482600" lvl="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14 	–	Estudo, planejamento, projeto e especificações de equipamentos e instalações industriais.</a:t>
            </a:r>
          </a:p>
          <a:p>
            <a:pPr marL="482600" lvl="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15 	– 	Execução, fiscalização de montagem e instalação de equipamento.</a:t>
            </a:r>
          </a:p>
          <a:p>
            <a:pPr marL="482600" lvl="0" indent="-482600" eaLnBrk="0" hangingPunct="0">
              <a:spcBef>
                <a:spcPct val="50000"/>
              </a:spcBef>
              <a:tabLst>
                <a:tab pos="284163" algn="l"/>
                <a:tab pos="482600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16 	– 	Condução de equipe de instalação, montagem, reparo e manutenção.</a:t>
            </a:r>
            <a:endParaRPr lang="pt-B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86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3558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990600" y="990600"/>
            <a:ext cx="7696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b="1" u="sng" dirty="0">
                <a:solidFill>
                  <a:srgbClr val="000000"/>
                </a:solidFill>
              </a:rPr>
              <a:t>ATRIBUIÇÕES DE QUÍMICO E ENGENHEIRO QUÍMICO</a:t>
            </a: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800" dirty="0" smtClean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800" dirty="0" smtClean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800" dirty="0" smtClean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800" dirty="0" smtClean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b="1" dirty="0">
                <a:solidFill>
                  <a:srgbClr val="000000"/>
                </a:solidFill>
              </a:rPr>
              <a:t> </a:t>
            </a:r>
            <a:r>
              <a:rPr lang="pt-BR" sz="1800" b="1" dirty="0" smtClean="0">
                <a:solidFill>
                  <a:srgbClr val="000000"/>
                </a:solidFill>
                <a:cs typeface="Arial" pitchFamily="34" charset="0"/>
              </a:rPr>
              <a:t>QUÍMICO  </a:t>
            </a:r>
            <a:r>
              <a:rPr lang="pt-BR" sz="1800" dirty="0" smtClean="0">
                <a:solidFill>
                  <a:srgbClr val="000000"/>
                </a:solidFill>
                <a:cs typeface="Arial" pitchFamily="34" charset="0"/>
              </a:rPr>
              <a:t>(QUÍMICA E SUAS HABILITAÇÕES)</a:t>
            </a:r>
            <a:endParaRPr lang="pt-BR" sz="1800" dirty="0" smtClean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8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b="1" dirty="0" smtClean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pt-BR" sz="1600" dirty="0" smtClean="0">
                <a:solidFill>
                  <a:srgbClr val="000000"/>
                </a:solidFill>
                <a:cs typeface="Arial" pitchFamily="34" charset="0"/>
              </a:rPr>
              <a:t>  -  2  - 3  -  4  -  5  -  6  -  7  -  8  -  9  -  10  -  11  -  12  -  13  </a:t>
            </a: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8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8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8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b="1" dirty="0" smtClean="0">
                <a:solidFill>
                  <a:srgbClr val="000000"/>
                </a:solidFill>
                <a:cs typeface="Arial" pitchFamily="34" charset="0"/>
              </a:rPr>
              <a:t>ENGENHEIRO QUÍMICO </a:t>
            </a: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 smtClean="0">
                <a:solidFill>
                  <a:srgbClr val="000000"/>
                </a:solidFill>
                <a:cs typeface="Arial" pitchFamily="34" charset="0"/>
              </a:rPr>
              <a:t>(ENGENHARIA QUÍMICA </a:t>
            </a:r>
            <a:r>
              <a:rPr lang="pt-BR" sz="1800" dirty="0" smtClean="0">
                <a:cs typeface="Arial" pitchFamily="34" charset="0"/>
              </a:rPr>
              <a:t>E SUAS HABILITAÇÕES</a:t>
            </a:r>
            <a:r>
              <a:rPr lang="pt-BR" sz="1800" dirty="0" smtClean="0"/>
              <a:t>)</a:t>
            </a: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800" dirty="0" smtClean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dirty="0" smtClean="0">
                <a:solidFill>
                  <a:srgbClr val="000000"/>
                </a:solidFill>
                <a:cs typeface="Arial" pitchFamily="34" charset="0"/>
              </a:rPr>
              <a:t>1  -  2  - 3  -  4  -  </a:t>
            </a:r>
            <a:r>
              <a:rPr lang="pt-BR" sz="1600" b="1" dirty="0" smtClean="0">
                <a:solidFill>
                  <a:srgbClr val="000000"/>
                </a:solidFill>
                <a:cs typeface="Arial" pitchFamily="34" charset="0"/>
              </a:rPr>
              <a:t>5  -  6  -  7  -  8  -  9  -  10  </a:t>
            </a:r>
            <a:r>
              <a:rPr lang="pt-BR" sz="1600" dirty="0" smtClean="0">
                <a:solidFill>
                  <a:srgbClr val="000000"/>
                </a:solidFill>
                <a:cs typeface="Arial" pitchFamily="34" charset="0"/>
              </a:rPr>
              <a:t>-  11  -  12  -  13    -  </a:t>
            </a:r>
            <a:r>
              <a:rPr lang="pt-BR" sz="1600" b="1" dirty="0" smtClean="0">
                <a:solidFill>
                  <a:srgbClr val="FF0000"/>
                </a:solidFill>
                <a:cs typeface="Arial" pitchFamily="34" charset="0"/>
              </a:rPr>
              <a:t>14  -  15  -  16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800" dirty="0" smtClean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800" dirty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</a:rPr>
              <a:t> </a:t>
            </a: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</a:rPr>
              <a:t> </a:t>
            </a: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800" dirty="0" smtClean="0">
                <a:cs typeface="Arial" pitchFamily="34" charset="0"/>
              </a:rPr>
              <a:t> </a:t>
            </a:r>
            <a:endParaRPr lang="pt-BR" sz="1800" dirty="0"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79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2533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838200" y="838200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806700" algn="ctr"/>
                <a:tab pos="5611813" algn="r"/>
              </a:tabLst>
            </a:pPr>
            <a:r>
              <a:rPr lang="pt-BR" sz="1400" b="1">
                <a:solidFill>
                  <a:srgbClr val="000000"/>
                </a:solidFill>
                <a:cs typeface="Arial" pitchFamily="34" charset="0"/>
              </a:rPr>
              <a:t>QUÍMICA – CIÊNCIA E PROFISSÃO</a:t>
            </a:r>
            <a:endParaRPr lang="pt-BR" sz="1400" b="1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400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TÉCNICO – LICENCIADO/BACHAREL – TECNOLOGO - QUÍMICO – ENG. QUÍMICA</a:t>
            </a: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( E SUA MODALIDADES)</a:t>
            </a:r>
            <a:endParaRPr lang="pt-BR" sz="1400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400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UMA EQUIVOCADA TESE - ENGENHEIRO QUÍMICO - ORA ENGENHEIRO, ORA QUÍMICO</a:t>
            </a:r>
            <a:endParaRPr lang="pt-BR" sz="1400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POR CONSEQÜÊNCIA ENGENHEIRO MECÂNICO - ORA ENGENHEIRO, ORA  </a:t>
            </a:r>
            <a:r>
              <a:rPr lang="pt-BR" sz="1400" b="1" u="sng">
                <a:solidFill>
                  <a:srgbClr val="000000"/>
                </a:solidFill>
                <a:cs typeface="Arial" pitchFamily="34" charset="0"/>
              </a:rPr>
              <a:t>?</a:t>
            </a:r>
            <a:r>
              <a:rPr lang="pt-BR" sz="1400" b="1">
                <a:solidFill>
                  <a:srgbClr val="000000"/>
                </a:solidFill>
                <a:cs typeface="Arial" pitchFamily="34" charset="0"/>
              </a:rPr>
              <a:t> </a:t>
            </a:r>
            <a:endParaRPr lang="pt-BR" sz="1400" b="1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400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	POR ESTA TESE QUANDO ESTIVER ATUANDO COMO </a:t>
            </a:r>
            <a:r>
              <a:rPr lang="pt-BR" sz="1400" u="sng">
                <a:solidFill>
                  <a:srgbClr val="000000"/>
                </a:solidFill>
                <a:cs typeface="Arial" pitchFamily="34" charset="0"/>
              </a:rPr>
              <a:t>QUÍMICO</a:t>
            </a: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 OU </a:t>
            </a:r>
            <a:r>
              <a:rPr lang="pt-BR" sz="1400" u="sng">
                <a:solidFill>
                  <a:srgbClr val="000000"/>
                </a:solidFill>
                <a:cs typeface="Arial" pitchFamily="34" charset="0"/>
              </a:rPr>
              <a:t>QUÍMICO DE ALIMENTOS</a:t>
            </a: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 REGISTRA-SE NO CRQ, QUANDO ESTIVER ATUANDO COMO </a:t>
            </a:r>
            <a:r>
              <a:rPr lang="pt-BR" sz="1400" u="sng">
                <a:solidFill>
                  <a:srgbClr val="000000"/>
                </a:solidFill>
                <a:cs typeface="Arial" pitchFamily="34" charset="0"/>
              </a:rPr>
              <a:t>ENGENHEIRO</a:t>
            </a: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 REGISTRA-SE NO CREA.</a:t>
            </a:r>
            <a:endParaRPr lang="pt-BR" sz="1400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400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      PERGUNTA-SE </a:t>
            </a:r>
            <a:r>
              <a:rPr lang="pt-BR" sz="1400" b="1" u="sng">
                <a:solidFill>
                  <a:srgbClr val="000000"/>
                </a:solidFill>
                <a:cs typeface="Arial" pitchFamily="34" charset="0"/>
              </a:rPr>
              <a:t>ENGENHEIRO</a:t>
            </a: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 DE QUE ?</a:t>
            </a:r>
            <a:endParaRPr lang="pt-BR" sz="1400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400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 b="1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TESE DEFENDIDA PELO CRQ</a:t>
            </a:r>
            <a:endParaRPr lang="pt-BR" sz="1400" b="1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endParaRPr lang="pt-BR" sz="1400" b="1">
              <a:solidFill>
                <a:srgbClr val="000000"/>
              </a:solidFill>
              <a:cs typeface="Arial" pitchFamily="34" charset="0"/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 b="1" u="sng">
                <a:solidFill>
                  <a:srgbClr val="000000"/>
                </a:solidFill>
                <a:cs typeface="Arial" pitchFamily="34" charset="0"/>
              </a:rPr>
              <a:t>ENGENHEIRO QUÍMICO</a:t>
            </a: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 ORA </a:t>
            </a:r>
            <a:r>
              <a:rPr lang="pt-BR" sz="1400"/>
              <a:t>NAS ATRIBUIÇÕES IGUAIS AS DO</a:t>
            </a:r>
            <a:r>
              <a:rPr lang="pt-BR"/>
              <a:t> </a:t>
            </a:r>
            <a:r>
              <a:rPr lang="pt-BR" sz="1400" b="1" u="sng">
                <a:solidFill>
                  <a:srgbClr val="000000"/>
                </a:solidFill>
                <a:cs typeface="Arial" pitchFamily="34" charset="0"/>
              </a:rPr>
              <a:t>QUIMICO</a:t>
            </a: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,  ORA EM  SUAS ATRIBUIÇÕES PRIVATIVAS DE </a:t>
            </a:r>
            <a:r>
              <a:rPr lang="pt-BR" sz="1400" b="1" u="sng">
                <a:solidFill>
                  <a:srgbClr val="000000"/>
                </a:solidFill>
                <a:cs typeface="Arial" pitchFamily="34" charset="0"/>
              </a:rPr>
              <a:t>ENGENHEIRO QUÍMICO</a:t>
            </a:r>
            <a:r>
              <a:rPr lang="pt-BR" sz="1400" b="1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pt-BR" sz="1400" b="1" u="sng">
                <a:solidFill>
                  <a:srgbClr val="000000"/>
                </a:solidFill>
                <a:cs typeface="Arial" pitchFamily="34" charset="0"/>
              </a:rPr>
              <a:t>MAS SEMPRE COMO ENGENHEIRO QUÍMICO,</a:t>
            </a:r>
            <a:endParaRPr lang="pt-BR" sz="1400" b="1" u="sng">
              <a:solidFill>
                <a:srgbClr val="000000"/>
              </a:solidFill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endParaRPr lang="pt-BR" sz="1400" b="1">
              <a:cs typeface="Arial" pitchFamily="34" charset="0"/>
            </a:endParaRPr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 b="1" u="sng">
                <a:cs typeface="Arial" pitchFamily="34" charset="0"/>
              </a:rPr>
              <a:t>ENGENHEIRO DE ALIMENTOS</a:t>
            </a:r>
            <a:r>
              <a:rPr lang="pt-BR" sz="1400">
                <a:cs typeface="Arial" pitchFamily="34" charset="0"/>
              </a:rPr>
              <a:t> ORA NAS ATRIBUIÇÕES IGUAIS AS DO </a:t>
            </a:r>
            <a:r>
              <a:rPr lang="pt-BR" sz="1400" b="1" u="sng">
                <a:cs typeface="Arial" pitchFamily="34" charset="0"/>
              </a:rPr>
              <a:t>QUÍMICO DE ALIMENTOS</a:t>
            </a:r>
            <a:r>
              <a:rPr lang="pt-BR" sz="1400">
                <a:cs typeface="Arial" pitchFamily="34" charset="0"/>
              </a:rPr>
              <a:t> ORA EM SUAS ATRIBUIÇÕES PRIVATIVAS DE </a:t>
            </a:r>
            <a:r>
              <a:rPr lang="pt-BR" sz="1400" b="1" u="sng">
                <a:cs typeface="Arial" pitchFamily="34" charset="0"/>
              </a:rPr>
              <a:t>ENGENHEIRO DE ALIMENTOS</a:t>
            </a:r>
            <a:r>
              <a:rPr lang="pt-BR" sz="1400" b="1">
                <a:cs typeface="Arial" pitchFamily="34" charset="0"/>
              </a:rPr>
              <a:t>, </a:t>
            </a:r>
            <a:r>
              <a:rPr lang="pt-BR" sz="1400" b="1" u="sng">
                <a:cs typeface="Arial" pitchFamily="34" charset="0"/>
              </a:rPr>
              <a:t>MAS SEMPRE COMO ENGENHEIRO DE ALIMENTOS,</a:t>
            </a:r>
            <a:endParaRPr lang="pt-BR" sz="1400" b="1" u="sng"/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endParaRPr lang="pt-BR" sz="1400"/>
          </a:p>
          <a:p>
            <a:pPr algn="just" eaLnBrk="0" hangingPunct="0">
              <a:tabLst>
                <a:tab pos="2806700" algn="ctr"/>
                <a:tab pos="5611813" algn="r"/>
              </a:tabLst>
            </a:pPr>
            <a:r>
              <a:rPr lang="pt-BR" sz="1400" b="1"/>
              <a:t>PORTANTO SÃO PROFISSIONAIS DA QUIMICA E COM REGISTRO NO CRQ.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4581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38200" y="609600"/>
            <a:ext cx="74676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2425" indent="-352425" algn="just"/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RESPONSABILIDADE TÉCNICA</a:t>
            </a:r>
            <a:endParaRPr lang="pt-BR" sz="1700" dirty="0">
              <a:solidFill>
                <a:srgbClr val="000000"/>
              </a:solidFill>
            </a:endParaRPr>
          </a:p>
          <a:p>
            <a:pPr marL="352425" indent="-352425" algn="just" eaLnBrk="0" hangingPunct="0"/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>  </a:t>
            </a:r>
            <a:endParaRPr lang="pt-BR" sz="1700" dirty="0">
              <a:solidFill>
                <a:srgbClr val="000000"/>
              </a:solidFill>
            </a:endParaRPr>
          </a:p>
          <a:p>
            <a:pPr marL="352425" indent="-352425" algn="just" eaLnBrk="0" hangingPunct="0"/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700" dirty="0">
              <a:solidFill>
                <a:srgbClr val="000000"/>
              </a:solidFill>
            </a:endParaRPr>
          </a:p>
          <a:p>
            <a:pPr marL="352425" indent="-352425" algn="just" eaLnBrk="0" hangingPunct="0">
              <a:buFont typeface="Wingdings" pitchFamily="2" charset="2"/>
              <a:buChar char="Ø"/>
            </a:pPr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>Toda empresa da área da química precisa ter um profissional habilitado perante o </a:t>
            </a:r>
            <a:r>
              <a:rPr lang="pt-BR" sz="1700" dirty="0" err="1">
                <a:solidFill>
                  <a:srgbClr val="000000"/>
                </a:solidFill>
                <a:cs typeface="Arial" pitchFamily="34" charset="0"/>
              </a:rPr>
              <a:t>CRQ</a:t>
            </a:r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>-13 para se responsabilizar por suas operações. </a:t>
            </a:r>
            <a:endParaRPr lang="pt-BR" sz="1700" dirty="0">
              <a:solidFill>
                <a:srgbClr val="000000"/>
              </a:solidFill>
            </a:endParaRPr>
          </a:p>
          <a:p>
            <a:pPr marL="352425" indent="-352425" algn="just" eaLnBrk="0" hangingPunct="0">
              <a:buFont typeface="Wingdings" pitchFamily="2" charset="2"/>
              <a:buNone/>
            </a:pPr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700" dirty="0">
              <a:solidFill>
                <a:srgbClr val="000000"/>
              </a:solidFill>
            </a:endParaRPr>
          </a:p>
          <a:p>
            <a:pPr marL="352425" indent="-352425" algn="just" eaLnBrk="0" hangingPunct="0">
              <a:buFont typeface="Wingdings" pitchFamily="2" charset="2"/>
              <a:buChar char="Ø"/>
            </a:pPr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>A responsabilidade técnica não se restringe ao horário de trabalho acertado com o empregador. Ela vige 24 horas por dia. </a:t>
            </a:r>
            <a:endParaRPr lang="pt-BR" sz="1700" dirty="0">
              <a:solidFill>
                <a:srgbClr val="000000"/>
              </a:solidFill>
            </a:endParaRPr>
          </a:p>
          <a:p>
            <a:pPr marL="352425" indent="-352425" algn="just" eaLnBrk="0" hangingPunct="0"/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700" dirty="0">
              <a:solidFill>
                <a:srgbClr val="000000"/>
              </a:solidFill>
            </a:endParaRPr>
          </a:p>
          <a:p>
            <a:pPr marL="352425" indent="-352425" algn="just" eaLnBrk="0" hangingPunct="0"/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>	Para se precaver de situações como essa, é importante que o responsável técnico habitue-se a documentar suas ações. Suas determinações devem ser feitas por escrito e protocoladas por quem as receber. </a:t>
            </a:r>
            <a:endParaRPr lang="pt-BR" sz="1700" dirty="0">
              <a:solidFill>
                <a:srgbClr val="000000"/>
              </a:solidFill>
            </a:endParaRPr>
          </a:p>
          <a:p>
            <a:pPr marL="352425" indent="-352425" algn="just" eaLnBrk="0" hangingPunct="0"/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700" dirty="0">
              <a:solidFill>
                <a:srgbClr val="000000"/>
              </a:solidFill>
            </a:endParaRPr>
          </a:p>
          <a:p>
            <a:pPr marL="352425" indent="-352425" algn="just" eaLnBrk="0" hangingPunct="0"/>
            <a:r>
              <a:rPr lang="pt-BR" sz="1700" dirty="0">
                <a:cs typeface="Arial" pitchFamily="34" charset="0"/>
              </a:rPr>
              <a:t>	É obrigação do profissional informar seu afastamento. Essa comunicação deve ser feita por escrito, ao </a:t>
            </a:r>
            <a:r>
              <a:rPr lang="pt-BR" sz="1700" dirty="0" err="1">
                <a:cs typeface="Arial" pitchFamily="34" charset="0"/>
              </a:rPr>
              <a:t>CRQ</a:t>
            </a:r>
            <a:r>
              <a:rPr lang="pt-BR" sz="1700" dirty="0">
                <a:cs typeface="Arial" pitchFamily="34" charset="0"/>
              </a:rPr>
              <a:t> 13 - </a:t>
            </a:r>
            <a:r>
              <a:rPr lang="pt-BR" sz="1700" dirty="0" err="1">
                <a:cs typeface="Arial" pitchFamily="34" charset="0"/>
              </a:rPr>
              <a:t>Av</a:t>
            </a:r>
            <a:r>
              <a:rPr lang="pt-BR" sz="1700" dirty="0">
                <a:cs typeface="Arial" pitchFamily="34" charset="0"/>
              </a:rPr>
              <a:t> Osmar Cunha 126, 1</a:t>
            </a:r>
            <a:r>
              <a:rPr lang="pt-BR" sz="1700" baseline="30000" dirty="0">
                <a:cs typeface="Arial" pitchFamily="34" charset="0"/>
              </a:rPr>
              <a:t>o</a:t>
            </a:r>
            <a:r>
              <a:rPr lang="pt-BR" sz="1700" dirty="0">
                <a:cs typeface="Arial" pitchFamily="34" charset="0"/>
              </a:rPr>
              <a:t> Andar - Centro – 88.015.100 - Florianópolis - SC, ou e-mail , no prazo de 24 horas, conforme exige o artigo 350 do  Decreto Lei 5.452. Quem não fizer isso poderá ser multado em até 2.800 </a:t>
            </a:r>
            <a:r>
              <a:rPr lang="pt-BR" sz="1700" dirty="0" err="1">
                <a:cs typeface="Arial" pitchFamily="34" charset="0"/>
              </a:rPr>
              <a:t>UFIRs</a:t>
            </a:r>
            <a:r>
              <a:rPr lang="pt-BR" sz="1700" dirty="0">
                <a:cs typeface="Arial" pitchFamily="34" charset="0"/>
              </a:rPr>
              <a:t>(cerca de R$ 3.000,00) e ficará, ainda, sujeito a processo ético. Também poderá ser multada a empresa que não indicar um substituto no prazo de 30 dias.</a:t>
            </a:r>
            <a:r>
              <a:rPr lang="pt-BR" sz="17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5605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33400" y="838200"/>
            <a:ext cx="8077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2313" lvl="1" indent="-265113">
              <a:tabLst>
                <a:tab pos="801688" algn="r"/>
              </a:tabLst>
            </a:pPr>
            <a:r>
              <a:rPr lang="pt-BR" sz="1500" b="1" dirty="0">
                <a:solidFill>
                  <a:srgbClr val="000000"/>
                </a:solidFill>
              </a:rPr>
              <a:t>  OBJETIVOS DA </a:t>
            </a:r>
            <a:r>
              <a:rPr lang="pt-BR" sz="1500" b="1" dirty="0"/>
              <a:t>FISCALIZAÇÃO</a:t>
            </a:r>
            <a:r>
              <a:rPr lang="pt-BR" sz="1500" b="1" dirty="0">
                <a:solidFill>
                  <a:srgbClr val="000000"/>
                </a:solidFill>
              </a:rPr>
              <a:t> DO </a:t>
            </a:r>
            <a:r>
              <a:rPr lang="pt-BR" sz="1500" b="1" dirty="0" err="1">
                <a:solidFill>
                  <a:srgbClr val="000000"/>
                </a:solidFill>
              </a:rPr>
              <a:t>CRQ</a:t>
            </a:r>
            <a:r>
              <a:rPr lang="pt-BR" sz="1500" b="1" dirty="0">
                <a:solidFill>
                  <a:srgbClr val="000000"/>
                </a:solidFill>
              </a:rPr>
              <a:t> – PROTEGER A SOCIEDADE</a:t>
            </a:r>
            <a:endParaRPr lang="pt-BR" sz="15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801688" algn="r"/>
              </a:tabLst>
            </a:pPr>
            <a:r>
              <a:rPr lang="pt-BR" sz="1500" b="1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5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801688" algn="r"/>
              </a:tabLst>
            </a:pPr>
            <a:r>
              <a:rPr lang="pt-BR" sz="15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500" dirty="0">
              <a:solidFill>
                <a:srgbClr val="000000"/>
              </a:solidFill>
            </a:endParaRPr>
          </a:p>
          <a:p>
            <a:pPr marL="722313" lvl="1" indent="-265113" algn="just" eaLnBrk="0" hangingPunct="0">
              <a:buFont typeface="Wingdings" pitchFamily="2" charset="2"/>
              <a:buChar char="Ø"/>
              <a:tabLst>
                <a:tab pos="801688" algn="r"/>
              </a:tabLst>
            </a:pPr>
            <a:r>
              <a:rPr lang="pt-BR" sz="1500" dirty="0">
                <a:cs typeface="Arial" pitchFamily="34" charset="0"/>
              </a:rPr>
              <a:t>ZELAR PARA QUE A SOCIEDADE RECEBA OS BENEFÍCIOS DAS ATIVIDADES DA ÁREA DA QUÍMICA NAS MELHORES CONDIÇÕES;</a:t>
            </a:r>
            <a:endParaRPr lang="pt-BR" sz="1500" dirty="0"/>
          </a:p>
          <a:p>
            <a:pPr algn="just" eaLnBrk="0" hangingPunct="0">
              <a:buFont typeface="Wingdings" pitchFamily="2" charset="2"/>
              <a:buNone/>
              <a:tabLst>
                <a:tab pos="801688" algn="r"/>
              </a:tabLst>
            </a:pPr>
            <a:r>
              <a:rPr lang="pt-BR" sz="15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500" dirty="0">
              <a:solidFill>
                <a:srgbClr val="000000"/>
              </a:solidFill>
            </a:endParaRPr>
          </a:p>
          <a:p>
            <a:pPr marL="722313" lvl="1" indent="-265113" algn="just" eaLnBrk="0" hangingPunct="0">
              <a:buFont typeface="Wingdings" pitchFamily="2" charset="2"/>
              <a:buChar char="Ø"/>
              <a:tabLst>
                <a:tab pos="801688" algn="r"/>
              </a:tabLst>
            </a:pPr>
            <a:r>
              <a:rPr lang="pt-BR" sz="1500" dirty="0">
                <a:cs typeface="Arial" pitchFamily="34" charset="0"/>
              </a:rPr>
              <a:t>DILIGENCIAR PARA QUE OS SERVIÇOS PRESTADOS A SOCIEDADE PELOS PROFISSIONAIS DA QUÍMICA SEJAM OS MELHORES POSSÍVEIS DO PONTO DE VISTA TÉCNICO E DE SEGURANÇA;</a:t>
            </a:r>
            <a:endParaRPr lang="pt-BR" sz="1500" dirty="0"/>
          </a:p>
          <a:p>
            <a:pPr algn="just" eaLnBrk="0" hangingPunct="0">
              <a:buFont typeface="Wingdings" pitchFamily="2" charset="2"/>
              <a:buNone/>
              <a:tabLst>
                <a:tab pos="801688" algn="r"/>
              </a:tabLst>
            </a:pPr>
            <a:r>
              <a:rPr lang="pt-BR" sz="15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500" dirty="0">
              <a:solidFill>
                <a:srgbClr val="000000"/>
              </a:solidFill>
            </a:endParaRPr>
          </a:p>
          <a:p>
            <a:pPr marL="722313" lvl="1" indent="-265113" algn="just" eaLnBrk="0" hangingPunct="0">
              <a:buFont typeface="Wingdings" pitchFamily="2" charset="2"/>
              <a:buChar char="Ø"/>
              <a:tabLst>
                <a:tab pos="801688" algn="r"/>
              </a:tabLst>
            </a:pPr>
            <a:r>
              <a:rPr lang="pt-BR" sz="1500" dirty="0">
                <a:cs typeface="Arial" pitchFamily="34" charset="0"/>
              </a:rPr>
              <a:t>CUIDAR PARA QUE OS PRODUTOS MANUFATURADOS, PELAS INDUSTRIAS DA ÁREA DA QUÍMICA SEJAM TECNICAMENTE PERFEITOS;</a:t>
            </a:r>
          </a:p>
          <a:p>
            <a:pPr marL="722313" lvl="1" indent="-265113" algn="just" eaLnBrk="0" hangingPunct="0">
              <a:buFont typeface="Wingdings" pitchFamily="2" charset="2"/>
              <a:buChar char="Ø"/>
              <a:tabLst>
                <a:tab pos="801688" algn="r"/>
              </a:tabLst>
            </a:pPr>
            <a:endParaRPr lang="pt-BR" sz="1500" dirty="0">
              <a:cs typeface="Arial" pitchFamily="34" charset="0"/>
            </a:endParaRPr>
          </a:p>
          <a:p>
            <a:pPr marL="722313" lvl="1" indent="-265113" eaLnBrk="0" hangingPunct="0">
              <a:buFont typeface="Wingdings" pitchFamily="2" charset="2"/>
              <a:buChar char="Ø"/>
              <a:tabLst>
                <a:tab pos="801688" algn="r"/>
              </a:tabLst>
            </a:pPr>
            <a:r>
              <a:rPr lang="pt-BR" sz="1500" dirty="0">
                <a:solidFill>
                  <a:srgbClr val="000000"/>
                </a:solidFill>
              </a:rPr>
              <a:t>	</a:t>
            </a:r>
            <a:r>
              <a:rPr lang="pt-BR" sz="1500" dirty="0"/>
              <a:t>COLABORAR NA EXECUÇÃO DA LEI 8078 - CÓDIGO DE DEFESA DO CONSUMIDOR;</a:t>
            </a:r>
          </a:p>
          <a:p>
            <a:pPr marL="722313" lvl="1" indent="-265113" algn="just" eaLnBrk="0" hangingPunct="0">
              <a:buFont typeface="Wingdings" pitchFamily="2" charset="2"/>
              <a:buChar char="Ø"/>
              <a:tabLst>
                <a:tab pos="801688" algn="r"/>
              </a:tabLst>
            </a:pPr>
            <a:endParaRPr lang="pt-BR" sz="1500" dirty="0"/>
          </a:p>
          <a:p>
            <a:pPr marL="722313" lvl="1" indent="-265113" algn="just" eaLnBrk="0" hangingPunct="0">
              <a:buFont typeface="Wingdings" pitchFamily="2" charset="2"/>
              <a:buChar char="Ø"/>
              <a:tabLst>
                <a:tab pos="801688" algn="r"/>
              </a:tabLst>
            </a:pPr>
            <a:r>
              <a:rPr lang="pt-BR" sz="1500" dirty="0">
                <a:cs typeface="Arial" pitchFamily="34" charset="0"/>
              </a:rPr>
              <a:t>EVITAR A ATUAÇÃO DE AVENTUREIROS E DE PROFISSIONAIS DE OUTRAS ÁREAS EM ATIVIDADES PRIVADAS DOS PROFISSIONAIS DA QUÍMICA;</a:t>
            </a:r>
          </a:p>
          <a:p>
            <a:pPr marL="722313" lvl="1" indent="-265113" algn="just" eaLnBrk="0" hangingPunct="0">
              <a:buFont typeface="Wingdings" pitchFamily="2" charset="2"/>
              <a:buChar char="Ø"/>
              <a:tabLst>
                <a:tab pos="801688" algn="r"/>
              </a:tabLst>
            </a:pPr>
            <a:endParaRPr lang="pt-BR" sz="1500" dirty="0">
              <a:cs typeface="Arial" pitchFamily="34" charset="0"/>
            </a:endParaRPr>
          </a:p>
          <a:p>
            <a:pPr marL="722313" lvl="1" indent="-265113" algn="just" eaLnBrk="0" hangingPunct="0">
              <a:buFont typeface="Wingdings" pitchFamily="2" charset="2"/>
              <a:buChar char="Ø"/>
              <a:tabLst>
                <a:tab pos="801688" algn="r"/>
              </a:tabLst>
            </a:pPr>
            <a:r>
              <a:rPr lang="pt-BR" sz="1500" dirty="0">
                <a:cs typeface="Arial" pitchFamily="34" charset="0"/>
              </a:rPr>
              <a:t>CONTRIBUIR PARA A CONSOLIDAÇÃO DE UMA CONSCIÊNCIA ECOLÓGICA;</a:t>
            </a:r>
          </a:p>
          <a:p>
            <a:pPr marL="722313" lvl="1" indent="-265113" algn="just" eaLnBrk="0" hangingPunct="0">
              <a:tabLst>
                <a:tab pos="801688" algn="r"/>
              </a:tabLst>
            </a:pPr>
            <a:endParaRPr lang="pt-BR" sz="1500" dirty="0">
              <a:cs typeface="Arial" pitchFamily="34" charset="0"/>
            </a:endParaRPr>
          </a:p>
          <a:p>
            <a:pPr marL="722313" lvl="1" indent="-265113" algn="just" eaLnBrk="0" hangingPunct="0">
              <a:tabLst>
                <a:tab pos="801688" algn="r"/>
              </a:tabLst>
            </a:pPr>
            <a:r>
              <a:rPr lang="pt-BR" sz="1500" dirty="0">
                <a:solidFill>
                  <a:srgbClr val="000000"/>
                </a:solidFill>
                <a:cs typeface="Arial" pitchFamily="34" charset="0"/>
              </a:rPr>
              <a:t>	INDIRETAMENTE CONTRIBUI PARA AMPLIAÇÃO E CONSOLIDAÇÃO DO MERCADO DE TRABALHO.</a:t>
            </a:r>
            <a:endParaRPr lang="pt-BR" sz="15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801688" algn="r"/>
              </a:tabLst>
            </a:pPr>
            <a:endParaRPr lang="pt-B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6629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2000" y="914400"/>
            <a:ext cx="8077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/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EMPRESAS DA ÁREA DA QUÍMICA E ATUAÇÃO DOS PROFISSIONAIS DA QUÍMICA:</a:t>
            </a:r>
          </a:p>
          <a:p>
            <a:pPr indent="450850" algn="just"/>
            <a:endParaRPr lang="pt-BR" sz="1800" dirty="0">
              <a:solidFill>
                <a:srgbClr val="000000"/>
              </a:solidFill>
            </a:endParaRPr>
          </a:p>
          <a:p>
            <a:pPr indent="450850" algn="just"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Baseado em matéria  veiculada na Revista de Química Industrial – n.º 697 em Jul/Set 1994, do Engenheiro Químico  Pedro </a:t>
            </a:r>
            <a:r>
              <a:rPr lang="pt-BR" sz="1800" dirty="0" err="1">
                <a:solidFill>
                  <a:srgbClr val="000000"/>
                </a:solidFill>
                <a:cs typeface="Arial" pitchFamily="34" charset="0"/>
              </a:rPr>
              <a:t>Wongtschowsky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, Presidente do Grupo ULTRA, </a:t>
            </a:r>
            <a:endParaRPr lang="pt-BR" sz="1800" dirty="0">
              <a:solidFill>
                <a:srgbClr val="000000"/>
              </a:solidFill>
            </a:endParaRPr>
          </a:p>
          <a:p>
            <a:pPr indent="450850" eaLnBrk="0" hangingPunct="0"/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indent="450850" eaLnBrk="0" hangingPunct="0"/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Atuação dos </a:t>
            </a:r>
            <a:r>
              <a:rPr lang="pt-BR" sz="1800" b="1" u="sng" dirty="0">
                <a:solidFill>
                  <a:srgbClr val="000000"/>
                </a:solidFill>
                <a:cs typeface="Arial" pitchFamily="34" charset="0"/>
              </a:rPr>
              <a:t>Profissionais da Química,</a:t>
            </a:r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indent="450850" eaLnBrk="0" hangingPunct="0"/>
            <a:endParaRPr lang="pt-BR" sz="1800" dirty="0">
              <a:solidFill>
                <a:srgbClr val="000000"/>
              </a:solidFill>
            </a:endParaRPr>
          </a:p>
          <a:p>
            <a:pPr indent="450850" eaLnBrk="0" hangingPunct="0"/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Conceito de </a:t>
            </a:r>
            <a:r>
              <a:rPr lang="pt-BR" sz="1800" b="1" u="sng" dirty="0">
                <a:solidFill>
                  <a:srgbClr val="000000"/>
                </a:solidFill>
                <a:cs typeface="Arial" pitchFamily="34" charset="0"/>
              </a:rPr>
              <a:t>Empresas com Atividade Básica na Área da Química</a:t>
            </a:r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, </a:t>
            </a:r>
            <a:endParaRPr lang="pt-BR" sz="1800" dirty="0">
              <a:solidFill>
                <a:srgbClr val="000000"/>
              </a:solidFill>
            </a:endParaRPr>
          </a:p>
          <a:p>
            <a:pPr indent="450850" eaLnBrk="0" hangingPunct="0"/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indent="450850" eaLnBrk="0" hangingPunct="0"/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“Para a análise da situação futura do emprego do profissional da química é conveniente, de início, caracterizar três conceitos, quais sejam”:  </a:t>
            </a:r>
          </a:p>
          <a:p>
            <a:pPr indent="450850" eaLnBrk="0" hangingPunct="0"/>
            <a:endParaRPr lang="pt-BR" sz="1800" dirty="0">
              <a:solidFill>
                <a:srgbClr val="000000"/>
              </a:solidFill>
            </a:endParaRPr>
          </a:p>
          <a:p>
            <a:pPr indent="450850" eaLnBrk="0" hangingPunct="0"/>
            <a:r>
              <a:rPr lang="pt-BR" sz="1800" u="sng" dirty="0">
                <a:cs typeface="Arial" pitchFamily="34" charset="0"/>
              </a:rPr>
              <a:t>Industria Química</a:t>
            </a:r>
            <a:r>
              <a:rPr lang="pt-BR" sz="1800" b="1" dirty="0">
                <a:cs typeface="Arial" pitchFamily="34" charset="0"/>
              </a:rPr>
              <a:t> não é somente a </a:t>
            </a:r>
            <a:r>
              <a:rPr lang="pt-BR" sz="1800" u="sng" dirty="0">
                <a:cs typeface="Arial" pitchFamily="34" charset="0"/>
              </a:rPr>
              <a:t>Industria de Produtos Químicos</a:t>
            </a:r>
            <a:r>
              <a:rPr lang="pt-BR" sz="1800" b="1" dirty="0">
                <a:cs typeface="Arial" pitchFamily="34" charset="0"/>
              </a:rPr>
              <a:t>, é </a:t>
            </a:r>
            <a:r>
              <a:rPr lang="pt-BR" sz="1800" b="1" dirty="0" err="1">
                <a:cs typeface="Arial" pitchFamily="34" charset="0"/>
              </a:rPr>
              <a:t>tambem</a:t>
            </a:r>
            <a:r>
              <a:rPr lang="pt-BR" sz="1800" b="1" dirty="0">
                <a:cs typeface="Arial" pitchFamily="34" charset="0"/>
              </a:rPr>
              <a:t> a </a:t>
            </a:r>
            <a:r>
              <a:rPr lang="pt-BR" sz="1800" u="sng" dirty="0">
                <a:cs typeface="Arial" pitchFamily="34" charset="0"/>
              </a:rPr>
              <a:t>Indústria de Processos Químicos</a:t>
            </a:r>
            <a:r>
              <a:rPr lang="pt-BR" sz="1800" dirty="0">
                <a:cs typeface="Arial" pitchFamily="34" charset="0"/>
              </a:rPr>
              <a:t>.</a:t>
            </a:r>
            <a:r>
              <a:rPr lang="pt-BR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7653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38200" y="685800"/>
            <a:ext cx="7620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Segundo a definição adotada recentemente pelo </a:t>
            </a:r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IBGE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 : </a:t>
            </a:r>
            <a:endParaRPr lang="pt-BR" sz="1800" dirty="0">
              <a:solidFill>
                <a:srgbClr val="000000"/>
              </a:solidFill>
            </a:endParaRPr>
          </a:p>
          <a:p>
            <a:pPr indent="450850" algn="just"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indent="450850" algn="just"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indent="450850" algn="just"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A </a:t>
            </a:r>
            <a:r>
              <a:rPr lang="pt-BR" sz="1800" b="1" u="sng" dirty="0">
                <a:solidFill>
                  <a:srgbClr val="000000"/>
                </a:solidFill>
                <a:cs typeface="Arial" pitchFamily="34" charset="0"/>
              </a:rPr>
              <a:t>Indústria Química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 compreende a fabricação de produtos químicos orgânicos e inorgânicos. Tais como resinas termoplásticas e </a:t>
            </a:r>
            <a:r>
              <a:rPr lang="pt-BR" sz="1800" dirty="0" err="1">
                <a:solidFill>
                  <a:srgbClr val="000000"/>
                </a:solidFill>
                <a:cs typeface="Arial" pitchFamily="34" charset="0"/>
              </a:rPr>
              <a:t>termofixas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, elastômeros, fibras artificiais e sintéticas, produtos farmacêuticos e defensivos agrícolas, sabões, detergentes e cosméticos, tintas, vernizes e lacas, adesivos corantes, pigmentos e explosivos.</a:t>
            </a:r>
            <a:endParaRPr lang="pt-BR" sz="1800" dirty="0">
              <a:solidFill>
                <a:srgbClr val="000000"/>
              </a:solidFill>
            </a:endParaRPr>
          </a:p>
          <a:p>
            <a:pPr indent="450850" algn="just"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indent="450850" algn="just"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A </a:t>
            </a:r>
            <a:r>
              <a:rPr lang="pt-BR" sz="1800" b="1" u="sng" dirty="0">
                <a:solidFill>
                  <a:srgbClr val="000000"/>
                </a:solidFill>
                <a:cs typeface="Arial" pitchFamily="34" charset="0"/>
              </a:rPr>
              <a:t>Indústria de Produtos Químicos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 é evidentemente uma parte da indústria química e se relaciona com a fabricação de produtos químicos orgânicos e inorgânicos, incluindo produtos petroquímicos, produtos de química fina e especialidades químicas. </a:t>
            </a:r>
            <a:endParaRPr lang="pt-BR" sz="1800" dirty="0">
              <a:solidFill>
                <a:srgbClr val="000000"/>
              </a:solidFill>
            </a:endParaRPr>
          </a:p>
          <a:p>
            <a:pPr indent="450850" algn="just"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indent="450850" algn="just" eaLnBrk="0" hangingPunct="0"/>
            <a:r>
              <a:rPr lang="pt-BR" sz="1800" dirty="0">
                <a:cs typeface="Arial" pitchFamily="34" charset="0"/>
              </a:rPr>
              <a:t>Já a </a:t>
            </a:r>
            <a:r>
              <a:rPr lang="pt-BR" sz="1800" b="1" u="sng" dirty="0">
                <a:cs typeface="Arial" pitchFamily="34" charset="0"/>
              </a:rPr>
              <a:t>Indústria de Processos Químicos</a:t>
            </a:r>
            <a:r>
              <a:rPr lang="pt-BR" sz="1800" dirty="0">
                <a:cs typeface="Arial" pitchFamily="34" charset="0"/>
              </a:rPr>
              <a:t> inclui, além de toda a indústria química, outros segmentos da indústria de transformação que utilizam processos químicos.  Tais como a mineração, a indústria do petróleo, a produção de celulose, a industria de fermentação, a fabricação de bebidas, a indústria alimentícia e a indústria de manufaturados plásticos. 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8677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62000" y="9906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>
              <a:tabLst>
                <a:tab pos="284163" algn="l"/>
                <a:tab pos="482600" algn="l"/>
              </a:tabLst>
            </a:pPr>
            <a:r>
              <a:rPr lang="pt-BR" sz="1400" b="1" dirty="0">
                <a:solidFill>
                  <a:srgbClr val="000000"/>
                </a:solidFill>
                <a:latin typeface="Arial Unicode MS" pitchFamily="34" charset="-128"/>
              </a:rPr>
              <a:t>Os setores originais de atuação dos profissionais da química eram </a:t>
            </a:r>
            <a:endParaRPr lang="pt-BR" sz="1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 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	- 	projeto e processo (especialmente para os engenheiros químicos) 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 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	-	controle de qualidade (especialmente para os técnicos químicos e os bacharéis em química)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b="1" dirty="0">
                <a:solidFill>
                  <a:srgbClr val="000000"/>
                </a:solidFill>
                <a:latin typeface="Arial Unicode MS" pitchFamily="34" charset="-128"/>
              </a:rPr>
              <a:t> </a:t>
            </a:r>
            <a:endParaRPr lang="pt-BR" sz="1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b="1" dirty="0">
                <a:solidFill>
                  <a:srgbClr val="000000"/>
                </a:solidFill>
                <a:latin typeface="Arial Unicode MS" pitchFamily="34" charset="-128"/>
              </a:rPr>
              <a:t>Ampliação das áreas </a:t>
            </a:r>
            <a:endParaRPr lang="pt-BR" sz="1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 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	-	pesquisa desenvolvimento técnico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endParaRPr lang="pt-BR" sz="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	-	Benchmarking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endParaRPr lang="pt-BR" sz="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	-	desenvolvimento comercial, 	vendas técnicas e serviço de atendimento ao cliente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endParaRPr lang="pt-BR" sz="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	-	planejamento e estudos técnico-econômicos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endParaRPr lang="pt-BR" sz="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	-	informática e automação industrial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endParaRPr lang="pt-BR" sz="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	-	sistemas de informação e patentes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endParaRPr lang="pt-BR" sz="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	-	desenvolvimento de recursos humanos e treinamento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endParaRPr lang="pt-BR" sz="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400" dirty="0">
                <a:solidFill>
                  <a:srgbClr val="000000"/>
                </a:solidFill>
                <a:latin typeface="Arial Unicode MS" pitchFamily="34" charset="-128"/>
              </a:rPr>
              <a:t>	-	novos produtos (alimentos funcionais, para solteiros, para consumidor de baixa renda)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endParaRPr lang="pt-BR" sz="14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9701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7724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1030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95463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1295400" y="838200"/>
          <a:ext cx="7010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lide" r:id="rId4" imgW="4572180" imgH="3428972" progId="PowerPoint.Slide.8">
                  <p:embed/>
                </p:oleObj>
              </mc:Choice>
              <mc:Fallback>
                <p:oleObj name="Slide" r:id="rId4" imgW="4572180" imgH="3428972" progId="PowerPoint.Slid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38200"/>
                        <a:ext cx="701040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8181"/>
            <a:ext cx="6172200" cy="61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054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57363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1295400" y="857250"/>
          <a:ext cx="7010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Slide" r:id="rId4" imgW="4572180" imgH="3428972" progId="PowerPoint.Slide.8">
                  <p:embed/>
                </p:oleObj>
              </mc:Choice>
              <mc:Fallback>
                <p:oleObj name="Slide" r:id="rId4" imgW="4572180" imgH="3428972" progId="PowerPoint.Slid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57250"/>
                        <a:ext cx="701040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3078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14475" y="1300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3080" name="Picture 64" descr="Abiquim Curt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248400"/>
            <a:ext cx="19621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66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65"/>
          <p:cNvGraphicFramePr>
            <a:graphicFrameLocks noChangeAspect="1"/>
          </p:cNvGraphicFramePr>
          <p:nvPr/>
        </p:nvGraphicFramePr>
        <p:xfrm>
          <a:off x="1295400" y="819150"/>
          <a:ext cx="7010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Slide" r:id="rId5" imgW="4572180" imgH="3428972" progId="PowerPoint.Slide.8">
                  <p:embed/>
                </p:oleObj>
              </mc:Choice>
              <mc:Fallback>
                <p:oleObj name="Slide" r:id="rId5" imgW="4572180" imgH="3428972" progId="PowerPoint.Slide.8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19150"/>
                        <a:ext cx="701040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4102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514475" y="1300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4104" name="Picture 7" descr="Abiquim Curt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248400"/>
            <a:ext cx="19621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1295400" y="857250"/>
          <a:ext cx="7010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Slide" r:id="rId5" imgW="4572180" imgH="3428972" progId="PowerPoint.Slide.8">
                  <p:embed/>
                </p:oleObj>
              </mc:Choice>
              <mc:Fallback>
                <p:oleObj name="Slide" r:id="rId5" imgW="4572180" imgH="3428972" progId="PowerPoint.Slid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57250"/>
                        <a:ext cx="701040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30725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38200" y="1581150"/>
            <a:ext cx="74676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just">
              <a:tabLst>
                <a:tab pos="284163" algn="l"/>
                <a:tab pos="457200" algn="l"/>
              </a:tabLst>
            </a:pP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	OPERAÇÃO DE UNIDADES INDUSTRIAIS</a:t>
            </a:r>
          </a:p>
          <a:p>
            <a:pPr marL="482600" indent="-482600" algn="just">
              <a:tabLst>
                <a:tab pos="284163" algn="l"/>
                <a:tab pos="457200" algn="l"/>
              </a:tabLst>
            </a:pPr>
            <a:endParaRPr lang="pt-BR" sz="1400" b="1">
              <a:solidFill>
                <a:srgbClr val="000000"/>
              </a:solidFill>
              <a:cs typeface="Courier New" pitchFamily="49" charset="0"/>
            </a:endParaRPr>
          </a:p>
          <a:p>
            <a:pPr marL="482600" indent="-482600" algn="just">
              <a:tabLst>
                <a:tab pos="284163" algn="l"/>
                <a:tab pos="457200" algn="l"/>
              </a:tabLst>
            </a:pP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		</a:t>
            </a:r>
            <a:r>
              <a:rPr lang="pt-BR" sz="1400">
                <a:solidFill>
                  <a:srgbClr val="000000"/>
                </a:solidFill>
                <a:cs typeface="Courier New" pitchFamily="49" charset="0"/>
              </a:rPr>
              <a:t>Produzir com o máximo de rentabilidade e operar os equipamentos com segurança e proteção ao meio-ambiente. </a:t>
            </a:r>
            <a:endParaRPr lang="pt-BR" sz="1400">
              <a:solidFill>
                <a:srgbClr val="000000"/>
              </a:solidFill>
            </a:endParaRP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r>
              <a:rPr lang="pt-BR" sz="1400">
                <a:solidFill>
                  <a:srgbClr val="000000"/>
                </a:solidFill>
              </a:rPr>
              <a:t> </a:t>
            </a: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	ANÁLISE DE PROCESSOS INDUSTRIAIS</a:t>
            </a: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endParaRPr lang="pt-BR" sz="1400" b="1">
              <a:solidFill>
                <a:srgbClr val="000000"/>
              </a:solidFill>
              <a:cs typeface="Courier New" pitchFamily="49" charset="0"/>
            </a:endParaRP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		</a:t>
            </a:r>
            <a:r>
              <a:rPr lang="pt-BR" sz="1400">
                <a:solidFill>
                  <a:srgbClr val="000000"/>
                </a:solidFill>
                <a:cs typeface="Courier New" pitchFamily="49" charset="0"/>
              </a:rPr>
              <a:t>Combinar princípios de engenharia com a experiência prática para solucionar problemas operacionais e possibilitar a melhoria dos processos e da qualidade dos produtos. </a:t>
            </a:r>
            <a:endParaRPr lang="pt-BR" sz="1400">
              <a:solidFill>
                <a:srgbClr val="000000"/>
              </a:solidFill>
            </a:endParaRP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r>
              <a:rPr lang="pt-BR" sz="1400">
                <a:solidFill>
                  <a:srgbClr val="000000"/>
                </a:solidFill>
              </a:rPr>
              <a:t> </a:t>
            </a: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	ANÁLISE ECONÔMICA E PLANEJAMENTO DA PRODUÇÃO</a:t>
            </a: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endParaRPr lang="pt-BR" sz="1400" b="1">
              <a:solidFill>
                <a:srgbClr val="000000"/>
              </a:solidFill>
              <a:cs typeface="Courier New" pitchFamily="49" charset="0"/>
            </a:endParaRP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		</a:t>
            </a:r>
            <a:r>
              <a:rPr lang="pt-BR" sz="1400">
                <a:solidFill>
                  <a:srgbClr val="000000"/>
                </a:solidFill>
                <a:cs typeface="Courier New" pitchFamily="49" charset="0"/>
              </a:rPr>
              <a:t>Definição do tipo, qualidade e quantidade dos produtos a serem produzidos de forma rentável. </a:t>
            </a:r>
            <a:endParaRPr lang="pt-BR" sz="1400">
              <a:solidFill>
                <a:srgbClr val="000000"/>
              </a:solidFill>
            </a:endParaRP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r>
              <a:rPr lang="pt-BR" sz="1400">
                <a:solidFill>
                  <a:srgbClr val="000000"/>
                </a:solidFill>
              </a:rPr>
              <a:t> </a:t>
            </a: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r>
              <a:rPr lang="pt-BR" sz="1400">
                <a:solidFill>
                  <a:srgbClr val="000000"/>
                </a:solidFill>
              </a:rPr>
              <a:t>	</a:t>
            </a: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PESQUISA E DESENVOLVIMENTO DE PROCESSOS E PRODUTOS</a:t>
            </a: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endParaRPr lang="pt-BR" sz="1400" b="1">
              <a:solidFill>
                <a:srgbClr val="000000"/>
              </a:solidFill>
              <a:cs typeface="Courier New" pitchFamily="49" charset="0"/>
            </a:endParaRP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		</a:t>
            </a:r>
            <a:r>
              <a:rPr lang="pt-BR" sz="1400">
                <a:solidFill>
                  <a:srgbClr val="000000"/>
                </a:solidFill>
                <a:cs typeface="Courier New" pitchFamily="49" charset="0"/>
              </a:rPr>
              <a:t>Escolha e caracterização da matéria-prima, concepção e melhoramentos de processos, pesquisa e desenvolvimento de novos produtos. </a:t>
            </a:r>
            <a:endParaRPr lang="pt-BR" sz="1400">
              <a:solidFill>
                <a:srgbClr val="000000"/>
              </a:solidFill>
            </a:endParaRPr>
          </a:p>
          <a:p>
            <a:pPr marL="482600" indent="-482600" algn="just" eaLnBrk="0" hangingPunct="0">
              <a:tabLst>
                <a:tab pos="284163" algn="l"/>
                <a:tab pos="457200" algn="l"/>
              </a:tabLst>
            </a:pPr>
            <a:endParaRPr lang="pt-BR" sz="140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00400" y="9286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/>
              <a:t>HABILIDADES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31749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838200" y="1263650"/>
            <a:ext cx="74676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just">
              <a:tabLst>
                <a:tab pos="292100" algn="l"/>
                <a:tab pos="482600" algn="l"/>
              </a:tabLst>
            </a:pP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	PROJETO DE PROCESSOS INDUSTRIAIS E DE ENGENHARIA </a:t>
            </a:r>
          </a:p>
          <a:p>
            <a:pPr marL="482600" indent="-482600" algn="just">
              <a:tabLst>
                <a:tab pos="292100" algn="l"/>
                <a:tab pos="482600" algn="l"/>
              </a:tabLst>
            </a:pPr>
            <a:endParaRPr lang="pt-BR" sz="1400" b="1">
              <a:solidFill>
                <a:srgbClr val="000000"/>
              </a:solidFill>
              <a:cs typeface="Courier New" pitchFamily="49" charset="0"/>
            </a:endParaRPr>
          </a:p>
          <a:p>
            <a:pPr marL="482600" indent="-482600" algn="just">
              <a:tabLst>
                <a:tab pos="292100" algn="l"/>
                <a:tab pos="482600" algn="l"/>
              </a:tabLst>
            </a:pP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		</a:t>
            </a:r>
            <a:r>
              <a:rPr lang="pt-BR" sz="1400">
                <a:solidFill>
                  <a:srgbClr val="000000"/>
                </a:solidFill>
                <a:cs typeface="Courier New" pitchFamily="49" charset="0"/>
              </a:rPr>
              <a:t>Executar estudos e projetos de processo para novas unidades ou melhorias de unidades já existentes, envolvendo a avaliação de equipamentos, a definição das etapas e de suas ordens que envolvem o processo químico, das condições operacionais, da capacidade, tamanho dos equipamentos e da planta industrial. </a:t>
            </a:r>
            <a:endParaRPr lang="pt-BR" sz="1400">
              <a:solidFill>
                <a:srgbClr val="000000"/>
              </a:solidFill>
            </a:endParaRP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>
                <a:solidFill>
                  <a:srgbClr val="000000"/>
                </a:solidFill>
              </a:rPr>
              <a:t> 	</a:t>
            </a: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>
                <a:solidFill>
                  <a:srgbClr val="000000"/>
                </a:solidFill>
              </a:rPr>
              <a:t>	</a:t>
            </a: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CONTROLE E OTIMIZAÇÃO DA PRODUÇÃO</a:t>
            </a:r>
            <a:endParaRPr lang="pt-BR" sz="1400">
              <a:solidFill>
                <a:srgbClr val="000000"/>
              </a:solidFill>
            </a:endParaRP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>
                <a:solidFill>
                  <a:srgbClr val="000000"/>
                </a:solidFill>
                <a:cs typeface="Courier New" pitchFamily="49" charset="0"/>
              </a:rPr>
              <a:t>		</a:t>
            </a: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>
                <a:solidFill>
                  <a:srgbClr val="000000"/>
                </a:solidFill>
                <a:cs typeface="Courier New" pitchFamily="49" charset="0"/>
              </a:rPr>
              <a:t>		Propor melhorias dos processos produtivos, via alterações no sistema de controle de processos e produção. </a:t>
            </a:r>
            <a:endParaRPr lang="pt-BR" sz="1400">
              <a:solidFill>
                <a:srgbClr val="000000"/>
              </a:solidFill>
            </a:endParaRP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>
                <a:solidFill>
                  <a:srgbClr val="000000"/>
                </a:solidFill>
              </a:rPr>
              <a:t> </a:t>
            </a: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>
                <a:solidFill>
                  <a:srgbClr val="000000"/>
                </a:solidFill>
              </a:rPr>
              <a:t>	</a:t>
            </a: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COMERCIALIZAÇÃO DA PRODUÇÃO</a:t>
            </a:r>
            <a:endParaRPr lang="pt-BR" sz="1400">
              <a:solidFill>
                <a:srgbClr val="000000"/>
              </a:solidFill>
            </a:endParaRP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>
                <a:solidFill>
                  <a:srgbClr val="000000"/>
                </a:solidFill>
                <a:cs typeface="Courier New" pitchFamily="49" charset="0"/>
              </a:rPr>
              <a:t>		</a:t>
            </a: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>
                <a:solidFill>
                  <a:srgbClr val="000000"/>
                </a:solidFill>
                <a:cs typeface="Courier New" pitchFamily="49" charset="0"/>
              </a:rPr>
              <a:t>		Conhecimento dos produtos, das suas aplicações, das necessidades de qualidade e de quantidade do mercado. </a:t>
            </a:r>
            <a:endParaRPr lang="pt-BR" sz="1400">
              <a:solidFill>
                <a:srgbClr val="000000"/>
              </a:solidFill>
            </a:endParaRP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>
                <a:solidFill>
                  <a:srgbClr val="000000"/>
                </a:solidFill>
              </a:rPr>
              <a:t> </a:t>
            </a: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 b="1">
                <a:solidFill>
                  <a:srgbClr val="000000"/>
                </a:solidFill>
                <a:cs typeface="Courier New" pitchFamily="49" charset="0"/>
              </a:rPr>
              <a:t>	SEGURANÇA INDUSTRIAL E MEIO AMBIENTE</a:t>
            </a:r>
            <a:endParaRPr lang="pt-BR" sz="1400">
              <a:solidFill>
                <a:srgbClr val="000000"/>
              </a:solidFill>
            </a:endParaRP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>
                <a:solidFill>
                  <a:srgbClr val="000000"/>
                </a:solidFill>
                <a:cs typeface="Courier New" pitchFamily="49" charset="0"/>
              </a:rPr>
              <a:t>		</a:t>
            </a: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>
                <a:solidFill>
                  <a:srgbClr val="000000"/>
                </a:solidFill>
                <a:cs typeface="Courier New" pitchFamily="49" charset="0"/>
              </a:rPr>
              <a:t>		Avaliação de riscos pela análise dos produtos, processos e equipamentos industriais para a definição das condições de trabalho de forma segura.</a:t>
            </a:r>
            <a:endParaRPr lang="pt-BR" sz="1400">
              <a:solidFill>
                <a:srgbClr val="000000"/>
              </a:solidFill>
            </a:endParaRP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r>
              <a:rPr lang="pt-BR" sz="1400">
                <a:solidFill>
                  <a:srgbClr val="000000"/>
                </a:solidFill>
              </a:rPr>
              <a:t> </a:t>
            </a:r>
          </a:p>
          <a:p>
            <a:pPr marL="482600" indent="-482600" algn="just" eaLnBrk="0" hangingPunct="0">
              <a:tabLst>
                <a:tab pos="292100" algn="l"/>
                <a:tab pos="482600" algn="l"/>
              </a:tabLst>
            </a:pPr>
            <a:endParaRPr 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32773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914400" y="1219200"/>
            <a:ext cx="7391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>
              <a:tabLst>
                <a:tab pos="284163" algn="l"/>
                <a:tab pos="482600" algn="l"/>
              </a:tabLst>
            </a:pPr>
            <a:r>
              <a:rPr lang="pt-BR" sz="1800" b="1" dirty="0">
                <a:solidFill>
                  <a:srgbClr val="000000"/>
                </a:solidFill>
              </a:rPr>
              <a:t>	Demandas para novas áreas</a:t>
            </a:r>
            <a:endParaRPr lang="pt-BR" sz="1800" dirty="0">
              <a:solidFill>
                <a:srgbClr val="000000"/>
              </a:solidFill>
            </a:endParaRP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 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 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	- 	exigências legais 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    		(controle ambiental, ex. perícia, EIA, RIMA)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 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	-	demanda decorrente da nova visão dos sistemas de qualidade 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    		(normatização, qualificação, entre outros, ex. ISO)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 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	-	demanda pelos processos de revisão de estruturas e conceitos organizacionais   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		(ex. re-engenharia)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 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	-	terceirização 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r>
              <a:rPr lang="pt-BR" sz="1800" dirty="0">
                <a:solidFill>
                  <a:srgbClr val="000000"/>
                </a:solidFill>
              </a:rPr>
              <a:t>    		(empresas prestadoras de serviços e de consultores independentes)</a:t>
            </a:r>
          </a:p>
          <a:p>
            <a:pPr marL="482600" indent="-482600" eaLnBrk="0" hangingPunct="0">
              <a:tabLst>
                <a:tab pos="284163" algn="l"/>
                <a:tab pos="482600" algn="l"/>
              </a:tabLst>
            </a:pP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33797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14400" y="1219200"/>
            <a:ext cx="7848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LEI Nº 4.950-A DE 22 DE ABRIL DE 1966 </a:t>
            </a:r>
            <a:endParaRPr lang="pt-BR" sz="14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4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400" i="1" dirty="0"/>
              <a:t>Dispõe sobre a remuneração de profissionais diplomados em Engenharia, Química, Arquitetura, Agronomia e Veterinária. </a:t>
            </a:r>
            <a:endParaRPr lang="pt-BR" sz="1400" dirty="0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62000" y="2362200"/>
            <a:ext cx="784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  <a:cs typeface="Microsoft Sans Serif" pitchFamily="34" charset="0"/>
              </a:rPr>
              <a:t>QUADRO RESUMO - LEI 4950-A</a:t>
            </a:r>
            <a:endParaRPr lang="pt-BR" sz="1400">
              <a:solidFill>
                <a:srgbClr val="000000"/>
              </a:solidFill>
            </a:endParaRPr>
          </a:p>
          <a:p>
            <a:pPr eaLnBrk="0" hangingPunct="0"/>
            <a:endParaRPr lang="pt-BR" sz="1400"/>
          </a:p>
        </p:txBody>
      </p:sp>
      <p:grpSp>
        <p:nvGrpSpPr>
          <p:cNvPr id="33800" name="Group 100"/>
          <p:cNvGrpSpPr>
            <a:grpSpLocks/>
          </p:cNvGrpSpPr>
          <p:nvPr/>
        </p:nvGrpSpPr>
        <p:grpSpPr bwMode="auto">
          <a:xfrm>
            <a:off x="2133600" y="2895600"/>
            <a:ext cx="5791200" cy="2667000"/>
            <a:chOff x="-2" y="-2"/>
            <a:chExt cx="3380" cy="2652"/>
          </a:xfrm>
        </p:grpSpPr>
        <p:grpSp>
          <p:nvGrpSpPr>
            <p:cNvPr id="33802" name="Group 98"/>
            <p:cNvGrpSpPr>
              <a:grpSpLocks/>
            </p:cNvGrpSpPr>
            <p:nvPr/>
          </p:nvGrpSpPr>
          <p:grpSpPr bwMode="auto">
            <a:xfrm>
              <a:off x="0" y="0"/>
              <a:ext cx="3376" cy="2648"/>
              <a:chOff x="0" y="0"/>
              <a:chExt cx="3376" cy="2648"/>
            </a:xfrm>
          </p:grpSpPr>
          <p:grpSp>
            <p:nvGrpSpPr>
              <p:cNvPr id="33804" name="Group 39"/>
              <p:cNvGrpSpPr>
                <a:grpSpLocks/>
              </p:cNvGrpSpPr>
              <p:nvPr/>
            </p:nvGrpSpPr>
            <p:grpSpPr bwMode="auto">
              <a:xfrm>
                <a:off x="0" y="0"/>
                <a:ext cx="848" cy="633"/>
                <a:chOff x="0" y="0"/>
                <a:chExt cx="848" cy="633"/>
              </a:xfrm>
            </p:grpSpPr>
            <p:sp>
              <p:nvSpPr>
                <p:cNvPr id="33892" name="Rectangle 8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79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 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Horas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diárias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93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4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05" name="Group 41"/>
              <p:cNvGrpSpPr>
                <a:grpSpLocks/>
              </p:cNvGrpSpPr>
              <p:nvPr/>
            </p:nvGrpSpPr>
            <p:grpSpPr bwMode="auto">
              <a:xfrm>
                <a:off x="848" y="0"/>
                <a:ext cx="488" cy="633"/>
                <a:chOff x="848" y="0"/>
                <a:chExt cx="488" cy="633"/>
              </a:xfrm>
            </p:grpSpPr>
            <p:sp>
              <p:nvSpPr>
                <p:cNvPr id="33890" name="Rectangle 9"/>
                <p:cNvSpPr>
                  <a:spLocks noChangeArrowheads="1"/>
                </p:cNvSpPr>
                <p:nvPr/>
              </p:nvSpPr>
              <p:spPr bwMode="auto">
                <a:xfrm>
                  <a:off x="876" y="0"/>
                  <a:ext cx="43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 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SM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r>
                    <a:rPr lang="pt-BR" sz="1200">
                      <a:solidFill>
                        <a:srgbClr val="000000"/>
                      </a:solidFill>
                    </a:rPr>
                    <a:t> </a:t>
                  </a: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91" name="Rectangle 40"/>
                <p:cNvSpPr>
                  <a:spLocks noChangeArrowheads="1"/>
                </p:cNvSpPr>
                <p:nvPr/>
              </p:nvSpPr>
              <p:spPr bwMode="auto">
                <a:xfrm>
                  <a:off x="848" y="0"/>
                  <a:ext cx="4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06" name="Group 43"/>
              <p:cNvGrpSpPr>
                <a:grpSpLocks/>
              </p:cNvGrpSpPr>
              <p:nvPr/>
            </p:nvGrpSpPr>
            <p:grpSpPr bwMode="auto">
              <a:xfrm>
                <a:off x="1336" y="0"/>
                <a:ext cx="776" cy="633"/>
                <a:chOff x="1336" y="0"/>
                <a:chExt cx="776" cy="633"/>
              </a:xfrm>
            </p:grpSpPr>
            <p:sp>
              <p:nvSpPr>
                <p:cNvPr id="33888" name="Rectangle 10"/>
                <p:cNvSpPr>
                  <a:spLocks noChangeArrowheads="1"/>
                </p:cNvSpPr>
                <p:nvPr/>
              </p:nvSpPr>
              <p:spPr bwMode="auto">
                <a:xfrm>
                  <a:off x="1364" y="0"/>
                  <a:ext cx="72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t-BR" sz="1200" dirty="0">
                      <a:solidFill>
                        <a:srgbClr val="000000"/>
                      </a:solidFill>
                      <a:cs typeface="Arial" pitchFamily="34" charset="0"/>
                    </a:rPr>
                    <a:t>4 anos          </a:t>
                  </a:r>
                  <a:endParaRPr lang="pt-BR" sz="1200" dirty="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r>
                    <a:rPr lang="pt-BR" sz="1200" dirty="0">
                      <a:solidFill>
                        <a:srgbClr val="000000"/>
                      </a:solidFill>
                      <a:cs typeface="Arial" pitchFamily="34" charset="0"/>
                    </a:rPr>
                    <a:t>ou mais </a:t>
                  </a:r>
                  <a:endParaRPr lang="pt-BR" sz="1200" dirty="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r>
                    <a:rPr lang="pt-BR" sz="1200" dirty="0">
                      <a:solidFill>
                        <a:srgbClr val="000000"/>
                      </a:solidFill>
                      <a:cs typeface="Arial" pitchFamily="34" charset="0"/>
                    </a:rPr>
                    <a:t>R$</a:t>
                  </a:r>
                  <a:endParaRPr lang="pt-BR" sz="1200" dirty="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 dirty="0"/>
                </a:p>
              </p:txBody>
            </p:sp>
            <p:sp>
              <p:nvSpPr>
                <p:cNvPr id="33889" name="Rectangle 42"/>
                <p:cNvSpPr>
                  <a:spLocks noChangeArrowheads="1"/>
                </p:cNvSpPr>
                <p:nvPr/>
              </p:nvSpPr>
              <p:spPr bwMode="auto">
                <a:xfrm>
                  <a:off x="1336" y="0"/>
                  <a:ext cx="7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07" name="Group 45"/>
              <p:cNvGrpSpPr>
                <a:grpSpLocks/>
              </p:cNvGrpSpPr>
              <p:nvPr/>
            </p:nvGrpSpPr>
            <p:grpSpPr bwMode="auto">
              <a:xfrm>
                <a:off x="2112" y="0"/>
                <a:ext cx="488" cy="633"/>
                <a:chOff x="2112" y="0"/>
                <a:chExt cx="488" cy="633"/>
              </a:xfrm>
            </p:grpSpPr>
            <p:sp>
              <p:nvSpPr>
                <p:cNvPr id="33886" name="Rectangle 11"/>
                <p:cNvSpPr>
                  <a:spLocks noChangeArrowheads="1"/>
                </p:cNvSpPr>
                <p:nvPr/>
              </p:nvSpPr>
              <p:spPr bwMode="auto">
                <a:xfrm>
                  <a:off x="2140" y="0"/>
                  <a:ext cx="43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 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SM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r>
                    <a:rPr lang="pt-BR" sz="1200">
                      <a:solidFill>
                        <a:srgbClr val="000000"/>
                      </a:solidFill>
                    </a:rPr>
                    <a:t> </a:t>
                  </a: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87" name="Rectangle 44"/>
                <p:cNvSpPr>
                  <a:spLocks noChangeArrowheads="1"/>
                </p:cNvSpPr>
                <p:nvPr/>
              </p:nvSpPr>
              <p:spPr bwMode="auto">
                <a:xfrm>
                  <a:off x="2112" y="0"/>
                  <a:ext cx="4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08" name="Group 47"/>
              <p:cNvGrpSpPr>
                <a:grpSpLocks/>
              </p:cNvGrpSpPr>
              <p:nvPr/>
            </p:nvGrpSpPr>
            <p:grpSpPr bwMode="auto">
              <a:xfrm>
                <a:off x="2600" y="0"/>
                <a:ext cx="776" cy="633"/>
                <a:chOff x="2600" y="0"/>
                <a:chExt cx="776" cy="633"/>
              </a:xfrm>
            </p:grpSpPr>
            <p:sp>
              <p:nvSpPr>
                <p:cNvPr id="3388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28" y="0"/>
                  <a:ext cx="72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Menos de       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4 anos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R$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85" name="Rectangle 46"/>
                <p:cNvSpPr>
                  <a:spLocks noChangeArrowheads="1"/>
                </p:cNvSpPr>
                <p:nvPr/>
              </p:nvSpPr>
              <p:spPr bwMode="auto">
                <a:xfrm>
                  <a:off x="2600" y="0"/>
                  <a:ext cx="7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09" name="Group 49"/>
              <p:cNvGrpSpPr>
                <a:grpSpLocks/>
              </p:cNvGrpSpPr>
              <p:nvPr/>
            </p:nvGrpSpPr>
            <p:grpSpPr bwMode="auto">
              <a:xfrm>
                <a:off x="0" y="633"/>
                <a:ext cx="848" cy="403"/>
                <a:chOff x="0" y="633"/>
                <a:chExt cx="848" cy="403"/>
              </a:xfrm>
            </p:grpSpPr>
            <p:sp>
              <p:nvSpPr>
                <p:cNvPr id="33882" name="Rectangle 13"/>
                <p:cNvSpPr>
                  <a:spLocks noChangeArrowheads="1"/>
                </p:cNvSpPr>
                <p:nvPr/>
              </p:nvSpPr>
              <p:spPr bwMode="auto">
                <a:xfrm>
                  <a:off x="28" y="633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6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83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8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10" name="Group 51"/>
              <p:cNvGrpSpPr>
                <a:grpSpLocks/>
              </p:cNvGrpSpPr>
              <p:nvPr/>
            </p:nvGrpSpPr>
            <p:grpSpPr bwMode="auto">
              <a:xfrm>
                <a:off x="848" y="633"/>
                <a:ext cx="488" cy="403"/>
                <a:chOff x="848" y="633"/>
                <a:chExt cx="488" cy="403"/>
              </a:xfrm>
            </p:grpSpPr>
            <p:sp>
              <p:nvSpPr>
                <p:cNvPr id="33880" name="Rectangle 14"/>
                <p:cNvSpPr>
                  <a:spLocks noChangeArrowheads="1"/>
                </p:cNvSpPr>
                <p:nvPr/>
              </p:nvSpPr>
              <p:spPr bwMode="auto">
                <a:xfrm>
                  <a:off x="876" y="633"/>
                  <a:ext cx="43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6,00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81" name="Rectangle 50"/>
                <p:cNvSpPr>
                  <a:spLocks noChangeArrowheads="1"/>
                </p:cNvSpPr>
                <p:nvPr/>
              </p:nvSpPr>
              <p:spPr bwMode="auto">
                <a:xfrm>
                  <a:off x="848" y="633"/>
                  <a:ext cx="4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11" name="Group 53"/>
              <p:cNvGrpSpPr>
                <a:grpSpLocks/>
              </p:cNvGrpSpPr>
              <p:nvPr/>
            </p:nvGrpSpPr>
            <p:grpSpPr bwMode="auto">
              <a:xfrm>
                <a:off x="1336" y="633"/>
                <a:ext cx="776" cy="403"/>
                <a:chOff x="1336" y="633"/>
                <a:chExt cx="776" cy="403"/>
              </a:xfrm>
            </p:grpSpPr>
            <p:sp>
              <p:nvSpPr>
                <p:cNvPr id="33878" name="Rectangle 15"/>
                <p:cNvSpPr>
                  <a:spLocks noChangeArrowheads="1"/>
                </p:cNvSpPr>
                <p:nvPr/>
              </p:nvSpPr>
              <p:spPr bwMode="auto">
                <a:xfrm>
                  <a:off x="1364" y="633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5.280</a:t>
                  </a:r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,00</a:t>
                  </a:r>
                  <a:endParaRPr lang="pt-BR" sz="1200" dirty="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 dirty="0"/>
                </a:p>
              </p:txBody>
            </p:sp>
            <p:sp>
              <p:nvSpPr>
                <p:cNvPr id="33879" name="Rectangle 52"/>
                <p:cNvSpPr>
                  <a:spLocks noChangeArrowheads="1"/>
                </p:cNvSpPr>
                <p:nvPr/>
              </p:nvSpPr>
              <p:spPr bwMode="auto">
                <a:xfrm>
                  <a:off x="1336" y="633"/>
                  <a:ext cx="7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12" name="Group 55"/>
              <p:cNvGrpSpPr>
                <a:grpSpLocks/>
              </p:cNvGrpSpPr>
              <p:nvPr/>
            </p:nvGrpSpPr>
            <p:grpSpPr bwMode="auto">
              <a:xfrm>
                <a:off x="2112" y="633"/>
                <a:ext cx="488" cy="403"/>
                <a:chOff x="2112" y="633"/>
                <a:chExt cx="488" cy="403"/>
              </a:xfrm>
            </p:grpSpPr>
            <p:sp>
              <p:nvSpPr>
                <p:cNvPr id="33876" name="Rectangle 16"/>
                <p:cNvSpPr>
                  <a:spLocks noChangeArrowheads="1"/>
                </p:cNvSpPr>
                <p:nvPr/>
              </p:nvSpPr>
              <p:spPr bwMode="auto">
                <a:xfrm>
                  <a:off x="2140" y="633"/>
                  <a:ext cx="43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5,00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77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633"/>
                  <a:ext cx="4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13" name="Group 57"/>
              <p:cNvGrpSpPr>
                <a:grpSpLocks/>
              </p:cNvGrpSpPr>
              <p:nvPr/>
            </p:nvGrpSpPr>
            <p:grpSpPr bwMode="auto">
              <a:xfrm>
                <a:off x="2600" y="633"/>
                <a:ext cx="776" cy="403"/>
                <a:chOff x="2600" y="633"/>
                <a:chExt cx="776" cy="403"/>
              </a:xfrm>
            </p:grpSpPr>
            <p:sp>
              <p:nvSpPr>
                <p:cNvPr id="33874" name="Rectangle 17"/>
                <p:cNvSpPr>
                  <a:spLocks noChangeArrowheads="1"/>
                </p:cNvSpPr>
                <p:nvPr/>
              </p:nvSpPr>
              <p:spPr bwMode="auto">
                <a:xfrm>
                  <a:off x="2628" y="633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4.400</a:t>
                  </a:r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,00</a:t>
                  </a:r>
                  <a:endParaRPr lang="pt-BR" sz="1200" dirty="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 dirty="0"/>
                </a:p>
              </p:txBody>
            </p:sp>
            <p:sp>
              <p:nvSpPr>
                <p:cNvPr id="33875" name="Rectangle 56"/>
                <p:cNvSpPr>
                  <a:spLocks noChangeArrowheads="1"/>
                </p:cNvSpPr>
                <p:nvPr/>
              </p:nvSpPr>
              <p:spPr bwMode="auto">
                <a:xfrm>
                  <a:off x="2600" y="633"/>
                  <a:ext cx="7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14" name="Group 59"/>
              <p:cNvGrpSpPr>
                <a:grpSpLocks/>
              </p:cNvGrpSpPr>
              <p:nvPr/>
            </p:nvGrpSpPr>
            <p:grpSpPr bwMode="auto">
              <a:xfrm>
                <a:off x="0" y="1036"/>
                <a:ext cx="848" cy="403"/>
                <a:chOff x="0" y="1036"/>
                <a:chExt cx="848" cy="403"/>
              </a:xfrm>
            </p:grpSpPr>
            <p:sp>
              <p:nvSpPr>
                <p:cNvPr id="33872" name="Rectangle 18"/>
                <p:cNvSpPr>
                  <a:spLocks noChangeArrowheads="1"/>
                </p:cNvSpPr>
                <p:nvPr/>
              </p:nvSpPr>
              <p:spPr bwMode="auto">
                <a:xfrm>
                  <a:off x="28" y="1036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6 (noturna)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73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8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15" name="Group 61"/>
              <p:cNvGrpSpPr>
                <a:grpSpLocks/>
              </p:cNvGrpSpPr>
              <p:nvPr/>
            </p:nvGrpSpPr>
            <p:grpSpPr bwMode="auto">
              <a:xfrm>
                <a:off x="848" y="1036"/>
                <a:ext cx="488" cy="403"/>
                <a:chOff x="848" y="1036"/>
                <a:chExt cx="488" cy="403"/>
              </a:xfrm>
            </p:grpSpPr>
            <p:sp>
              <p:nvSpPr>
                <p:cNvPr id="33870" name="Rectangle 19"/>
                <p:cNvSpPr>
                  <a:spLocks noChangeArrowheads="1"/>
                </p:cNvSpPr>
                <p:nvPr/>
              </p:nvSpPr>
              <p:spPr bwMode="auto">
                <a:xfrm>
                  <a:off x="876" y="1036"/>
                  <a:ext cx="43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9,00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71" name="Rectangle 60"/>
                <p:cNvSpPr>
                  <a:spLocks noChangeArrowheads="1"/>
                </p:cNvSpPr>
                <p:nvPr/>
              </p:nvSpPr>
              <p:spPr bwMode="auto">
                <a:xfrm>
                  <a:off x="848" y="1036"/>
                  <a:ext cx="4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16" name="Group 63"/>
              <p:cNvGrpSpPr>
                <a:grpSpLocks/>
              </p:cNvGrpSpPr>
              <p:nvPr/>
            </p:nvGrpSpPr>
            <p:grpSpPr bwMode="auto">
              <a:xfrm>
                <a:off x="1336" y="1036"/>
                <a:ext cx="776" cy="403"/>
                <a:chOff x="1336" y="1036"/>
                <a:chExt cx="776" cy="403"/>
              </a:xfrm>
            </p:grpSpPr>
            <p:sp>
              <p:nvSpPr>
                <p:cNvPr id="33868" name="Rectangle 20"/>
                <p:cNvSpPr>
                  <a:spLocks noChangeArrowheads="1"/>
                </p:cNvSpPr>
                <p:nvPr/>
              </p:nvSpPr>
              <p:spPr bwMode="auto">
                <a:xfrm>
                  <a:off x="1364" y="1036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 b="1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7.950,00</a:t>
                  </a:r>
                  <a:endParaRPr lang="pt-BR" sz="1200" dirty="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 dirty="0"/>
                </a:p>
              </p:txBody>
            </p:sp>
            <p:sp>
              <p:nvSpPr>
                <p:cNvPr id="33869" name="Rectangle 62"/>
                <p:cNvSpPr>
                  <a:spLocks noChangeArrowheads="1"/>
                </p:cNvSpPr>
                <p:nvPr/>
              </p:nvSpPr>
              <p:spPr bwMode="auto">
                <a:xfrm>
                  <a:off x="1336" y="1036"/>
                  <a:ext cx="7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17" name="Group 65"/>
              <p:cNvGrpSpPr>
                <a:grpSpLocks/>
              </p:cNvGrpSpPr>
              <p:nvPr/>
            </p:nvGrpSpPr>
            <p:grpSpPr bwMode="auto">
              <a:xfrm>
                <a:off x="2112" y="1036"/>
                <a:ext cx="488" cy="403"/>
                <a:chOff x="2112" y="1036"/>
                <a:chExt cx="488" cy="403"/>
              </a:xfrm>
            </p:grpSpPr>
            <p:sp>
              <p:nvSpPr>
                <p:cNvPr id="33866" name="Rectangle 21"/>
                <p:cNvSpPr>
                  <a:spLocks noChangeArrowheads="1"/>
                </p:cNvSpPr>
                <p:nvPr/>
              </p:nvSpPr>
              <p:spPr bwMode="auto">
                <a:xfrm>
                  <a:off x="2140" y="1036"/>
                  <a:ext cx="43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7,50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67" name="Rectangle 64"/>
                <p:cNvSpPr>
                  <a:spLocks noChangeArrowheads="1"/>
                </p:cNvSpPr>
                <p:nvPr/>
              </p:nvSpPr>
              <p:spPr bwMode="auto">
                <a:xfrm>
                  <a:off x="2112" y="1036"/>
                  <a:ext cx="4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18" name="Group 67"/>
              <p:cNvGrpSpPr>
                <a:grpSpLocks/>
              </p:cNvGrpSpPr>
              <p:nvPr/>
            </p:nvGrpSpPr>
            <p:grpSpPr bwMode="auto">
              <a:xfrm>
                <a:off x="2600" y="1036"/>
                <a:ext cx="776" cy="403"/>
                <a:chOff x="2600" y="1036"/>
                <a:chExt cx="776" cy="403"/>
              </a:xfrm>
            </p:grpSpPr>
            <p:sp>
              <p:nvSpPr>
                <p:cNvPr id="33864" name="Rectangle 22"/>
                <p:cNvSpPr>
                  <a:spLocks noChangeArrowheads="1"/>
                </p:cNvSpPr>
                <p:nvPr/>
              </p:nvSpPr>
              <p:spPr bwMode="auto">
                <a:xfrm>
                  <a:off x="2628" y="1036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6.600</a:t>
                  </a:r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,00</a:t>
                  </a:r>
                  <a:endParaRPr lang="pt-BR" sz="1200" dirty="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 dirty="0"/>
                </a:p>
              </p:txBody>
            </p:sp>
            <p:sp>
              <p:nvSpPr>
                <p:cNvPr id="33865" name="Rectangle 66"/>
                <p:cNvSpPr>
                  <a:spLocks noChangeArrowheads="1"/>
                </p:cNvSpPr>
                <p:nvPr/>
              </p:nvSpPr>
              <p:spPr bwMode="auto">
                <a:xfrm>
                  <a:off x="2600" y="1036"/>
                  <a:ext cx="7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19" name="Group 69"/>
              <p:cNvGrpSpPr>
                <a:grpSpLocks/>
              </p:cNvGrpSpPr>
              <p:nvPr/>
            </p:nvGrpSpPr>
            <p:grpSpPr bwMode="auto">
              <a:xfrm>
                <a:off x="0" y="1439"/>
                <a:ext cx="848" cy="403"/>
                <a:chOff x="0" y="1439"/>
                <a:chExt cx="848" cy="403"/>
              </a:xfrm>
            </p:grpSpPr>
            <p:sp>
              <p:nvSpPr>
                <p:cNvPr id="33862" name="Rectangle 23"/>
                <p:cNvSpPr>
                  <a:spLocks noChangeArrowheads="1"/>
                </p:cNvSpPr>
                <p:nvPr/>
              </p:nvSpPr>
              <p:spPr bwMode="auto">
                <a:xfrm>
                  <a:off x="28" y="1439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8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63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8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0" name="Group 71"/>
              <p:cNvGrpSpPr>
                <a:grpSpLocks/>
              </p:cNvGrpSpPr>
              <p:nvPr/>
            </p:nvGrpSpPr>
            <p:grpSpPr bwMode="auto">
              <a:xfrm>
                <a:off x="848" y="1439"/>
                <a:ext cx="488" cy="403"/>
                <a:chOff x="848" y="1439"/>
                <a:chExt cx="488" cy="403"/>
              </a:xfrm>
            </p:grpSpPr>
            <p:sp>
              <p:nvSpPr>
                <p:cNvPr id="33860" name="Rectangle 24"/>
                <p:cNvSpPr>
                  <a:spLocks noChangeArrowheads="1"/>
                </p:cNvSpPr>
                <p:nvPr/>
              </p:nvSpPr>
              <p:spPr bwMode="auto">
                <a:xfrm>
                  <a:off x="876" y="1439"/>
                  <a:ext cx="43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9,00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61" name="Rectangle 70"/>
                <p:cNvSpPr>
                  <a:spLocks noChangeArrowheads="1"/>
                </p:cNvSpPr>
                <p:nvPr/>
              </p:nvSpPr>
              <p:spPr bwMode="auto">
                <a:xfrm>
                  <a:off x="848" y="1439"/>
                  <a:ext cx="4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1" name="Group 73"/>
              <p:cNvGrpSpPr>
                <a:grpSpLocks/>
              </p:cNvGrpSpPr>
              <p:nvPr/>
            </p:nvGrpSpPr>
            <p:grpSpPr bwMode="auto">
              <a:xfrm>
                <a:off x="1336" y="1439"/>
                <a:ext cx="776" cy="403"/>
                <a:chOff x="1336" y="1439"/>
                <a:chExt cx="776" cy="403"/>
              </a:xfrm>
            </p:grpSpPr>
            <p:sp>
              <p:nvSpPr>
                <p:cNvPr id="33858" name="Rectangle 25"/>
                <p:cNvSpPr>
                  <a:spLocks noChangeArrowheads="1"/>
                </p:cNvSpPr>
                <p:nvPr/>
              </p:nvSpPr>
              <p:spPr bwMode="auto">
                <a:xfrm>
                  <a:off x="1364" y="1439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7.950</a:t>
                  </a:r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,00</a:t>
                  </a:r>
                  <a:endParaRPr lang="pt-BR" sz="1200" dirty="0" smtClean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dirty="0"/>
                </a:p>
              </p:txBody>
            </p:sp>
            <p:sp>
              <p:nvSpPr>
                <p:cNvPr id="33859" name="Rectangle 72"/>
                <p:cNvSpPr>
                  <a:spLocks noChangeArrowheads="1"/>
                </p:cNvSpPr>
                <p:nvPr/>
              </p:nvSpPr>
              <p:spPr bwMode="auto">
                <a:xfrm>
                  <a:off x="1336" y="1439"/>
                  <a:ext cx="7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2" name="Group 75"/>
              <p:cNvGrpSpPr>
                <a:grpSpLocks/>
              </p:cNvGrpSpPr>
              <p:nvPr/>
            </p:nvGrpSpPr>
            <p:grpSpPr bwMode="auto">
              <a:xfrm>
                <a:off x="2112" y="1439"/>
                <a:ext cx="488" cy="403"/>
                <a:chOff x="2112" y="1439"/>
                <a:chExt cx="488" cy="403"/>
              </a:xfrm>
            </p:grpSpPr>
            <p:sp>
              <p:nvSpPr>
                <p:cNvPr id="33856" name="Rectangle 26"/>
                <p:cNvSpPr>
                  <a:spLocks noChangeArrowheads="1"/>
                </p:cNvSpPr>
                <p:nvPr/>
              </p:nvSpPr>
              <p:spPr bwMode="auto">
                <a:xfrm>
                  <a:off x="2140" y="1439"/>
                  <a:ext cx="43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7,50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57" name="Rectangle 74"/>
                <p:cNvSpPr>
                  <a:spLocks noChangeArrowheads="1"/>
                </p:cNvSpPr>
                <p:nvPr/>
              </p:nvSpPr>
              <p:spPr bwMode="auto">
                <a:xfrm>
                  <a:off x="2112" y="1439"/>
                  <a:ext cx="4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3" name="Group 77"/>
              <p:cNvGrpSpPr>
                <a:grpSpLocks/>
              </p:cNvGrpSpPr>
              <p:nvPr/>
            </p:nvGrpSpPr>
            <p:grpSpPr bwMode="auto">
              <a:xfrm>
                <a:off x="2600" y="1439"/>
                <a:ext cx="776" cy="403"/>
                <a:chOff x="2600" y="1439"/>
                <a:chExt cx="776" cy="403"/>
              </a:xfrm>
            </p:grpSpPr>
            <p:sp>
              <p:nvSpPr>
                <p:cNvPr id="33854" name="Rectangle 27"/>
                <p:cNvSpPr>
                  <a:spLocks noChangeArrowheads="1"/>
                </p:cNvSpPr>
                <p:nvPr/>
              </p:nvSpPr>
              <p:spPr bwMode="auto">
                <a:xfrm>
                  <a:off x="2628" y="1439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6.600</a:t>
                  </a:r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,00</a:t>
                  </a:r>
                  <a:endParaRPr lang="pt-BR" sz="1200" dirty="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 dirty="0"/>
                </a:p>
              </p:txBody>
            </p:sp>
            <p:sp>
              <p:nvSpPr>
                <p:cNvPr id="33855" name="Rectangle 76"/>
                <p:cNvSpPr>
                  <a:spLocks noChangeArrowheads="1"/>
                </p:cNvSpPr>
                <p:nvPr/>
              </p:nvSpPr>
              <p:spPr bwMode="auto">
                <a:xfrm>
                  <a:off x="2600" y="1439"/>
                  <a:ext cx="7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4" name="Group 79"/>
              <p:cNvGrpSpPr>
                <a:grpSpLocks/>
              </p:cNvGrpSpPr>
              <p:nvPr/>
            </p:nvGrpSpPr>
            <p:grpSpPr bwMode="auto">
              <a:xfrm>
                <a:off x="0" y="1842"/>
                <a:ext cx="848" cy="403"/>
                <a:chOff x="0" y="1842"/>
                <a:chExt cx="848" cy="403"/>
              </a:xfrm>
            </p:grpSpPr>
            <p:sp>
              <p:nvSpPr>
                <p:cNvPr id="33852" name="Rectangle 28"/>
                <p:cNvSpPr>
                  <a:spLocks noChangeArrowheads="1"/>
                </p:cNvSpPr>
                <p:nvPr/>
              </p:nvSpPr>
              <p:spPr bwMode="auto">
                <a:xfrm>
                  <a:off x="28" y="1842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8 (noturna)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53" name="Rectangle 78"/>
                <p:cNvSpPr>
                  <a:spLocks noChangeArrowheads="1"/>
                </p:cNvSpPr>
                <p:nvPr/>
              </p:nvSpPr>
              <p:spPr bwMode="auto">
                <a:xfrm>
                  <a:off x="0" y="1842"/>
                  <a:ext cx="8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5" name="Group 81"/>
              <p:cNvGrpSpPr>
                <a:grpSpLocks/>
              </p:cNvGrpSpPr>
              <p:nvPr/>
            </p:nvGrpSpPr>
            <p:grpSpPr bwMode="auto">
              <a:xfrm>
                <a:off x="848" y="1842"/>
                <a:ext cx="488" cy="403"/>
                <a:chOff x="848" y="1842"/>
                <a:chExt cx="488" cy="403"/>
              </a:xfrm>
            </p:grpSpPr>
            <p:sp>
              <p:nvSpPr>
                <p:cNvPr id="33850" name="Rectangle 29"/>
                <p:cNvSpPr>
                  <a:spLocks noChangeArrowheads="1"/>
                </p:cNvSpPr>
                <p:nvPr/>
              </p:nvSpPr>
              <p:spPr bwMode="auto">
                <a:xfrm>
                  <a:off x="876" y="1842"/>
                  <a:ext cx="43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13,50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51" name="Rectangle 80"/>
                <p:cNvSpPr>
                  <a:spLocks noChangeArrowheads="1"/>
                </p:cNvSpPr>
                <p:nvPr/>
              </p:nvSpPr>
              <p:spPr bwMode="auto">
                <a:xfrm>
                  <a:off x="848" y="1842"/>
                  <a:ext cx="4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6" name="Group 83"/>
              <p:cNvGrpSpPr>
                <a:grpSpLocks/>
              </p:cNvGrpSpPr>
              <p:nvPr/>
            </p:nvGrpSpPr>
            <p:grpSpPr bwMode="auto">
              <a:xfrm>
                <a:off x="1336" y="1842"/>
                <a:ext cx="776" cy="429"/>
                <a:chOff x="1336" y="1842"/>
                <a:chExt cx="776" cy="429"/>
              </a:xfrm>
            </p:grpSpPr>
            <p:sp>
              <p:nvSpPr>
                <p:cNvPr id="33848" name="Rectangle 30"/>
                <p:cNvSpPr>
                  <a:spLocks noChangeArrowheads="1"/>
                </p:cNvSpPr>
                <p:nvPr/>
              </p:nvSpPr>
              <p:spPr bwMode="auto">
                <a:xfrm>
                  <a:off x="1364" y="1842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11.880,00</a:t>
                  </a:r>
                  <a:endParaRPr lang="pt-BR" sz="1200" dirty="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 dirty="0"/>
                </a:p>
              </p:txBody>
            </p:sp>
            <p:sp>
              <p:nvSpPr>
                <p:cNvPr id="33849" name="Rectangle 82"/>
                <p:cNvSpPr>
                  <a:spLocks noChangeArrowheads="1"/>
                </p:cNvSpPr>
                <p:nvPr/>
              </p:nvSpPr>
              <p:spPr bwMode="auto">
                <a:xfrm>
                  <a:off x="1336" y="1868"/>
                  <a:ext cx="7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7" name="Group 85"/>
              <p:cNvGrpSpPr>
                <a:grpSpLocks/>
              </p:cNvGrpSpPr>
              <p:nvPr/>
            </p:nvGrpSpPr>
            <p:grpSpPr bwMode="auto">
              <a:xfrm>
                <a:off x="2112" y="1842"/>
                <a:ext cx="488" cy="403"/>
                <a:chOff x="2112" y="1842"/>
                <a:chExt cx="488" cy="403"/>
              </a:xfrm>
            </p:grpSpPr>
            <p:sp>
              <p:nvSpPr>
                <p:cNvPr id="33846" name="Rectangle 31"/>
                <p:cNvSpPr>
                  <a:spLocks noChangeArrowheads="1"/>
                </p:cNvSpPr>
                <p:nvPr/>
              </p:nvSpPr>
              <p:spPr bwMode="auto">
                <a:xfrm>
                  <a:off x="2140" y="1842"/>
                  <a:ext cx="43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  <a:cs typeface="Arial" pitchFamily="34" charset="0"/>
                    </a:rPr>
                    <a:t>11,25</a:t>
                  </a:r>
                  <a:endParaRPr lang="pt-BR" sz="120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47" name="Rectangle 84"/>
                <p:cNvSpPr>
                  <a:spLocks noChangeArrowheads="1"/>
                </p:cNvSpPr>
                <p:nvPr/>
              </p:nvSpPr>
              <p:spPr bwMode="auto">
                <a:xfrm>
                  <a:off x="2112" y="1842"/>
                  <a:ext cx="4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8" name="Group 87"/>
              <p:cNvGrpSpPr>
                <a:grpSpLocks/>
              </p:cNvGrpSpPr>
              <p:nvPr/>
            </p:nvGrpSpPr>
            <p:grpSpPr bwMode="auto">
              <a:xfrm>
                <a:off x="2600" y="1842"/>
                <a:ext cx="776" cy="403"/>
                <a:chOff x="2600" y="1842"/>
                <a:chExt cx="776" cy="403"/>
              </a:xfrm>
            </p:grpSpPr>
            <p:sp>
              <p:nvSpPr>
                <p:cNvPr id="33844" name="Rectangle 32"/>
                <p:cNvSpPr>
                  <a:spLocks noChangeArrowheads="1"/>
                </p:cNvSpPr>
                <p:nvPr/>
              </p:nvSpPr>
              <p:spPr bwMode="auto">
                <a:xfrm>
                  <a:off x="2628" y="1842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endParaRPr lang="pt-BR" sz="1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algn="ctr"/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9.900</a:t>
                  </a:r>
                  <a:r>
                    <a:rPr lang="pt-BR" sz="1200" dirty="0" smtClean="0">
                      <a:solidFill>
                        <a:srgbClr val="000000"/>
                      </a:solidFill>
                      <a:cs typeface="Arial" pitchFamily="34" charset="0"/>
                    </a:rPr>
                    <a:t>,00</a:t>
                  </a:r>
                  <a:endParaRPr lang="pt-BR" sz="1200" dirty="0">
                    <a:solidFill>
                      <a:srgbClr val="000000"/>
                    </a:solidFill>
                  </a:endParaRPr>
                </a:p>
                <a:p>
                  <a:pPr algn="ctr" eaLnBrk="0" hangingPunct="0"/>
                  <a:endParaRPr lang="pt-BR" dirty="0"/>
                </a:p>
              </p:txBody>
            </p:sp>
            <p:sp>
              <p:nvSpPr>
                <p:cNvPr id="33845" name="Rectangle 86"/>
                <p:cNvSpPr>
                  <a:spLocks noChangeArrowheads="1"/>
                </p:cNvSpPr>
                <p:nvPr/>
              </p:nvSpPr>
              <p:spPr bwMode="auto">
                <a:xfrm>
                  <a:off x="2600" y="1842"/>
                  <a:ext cx="7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9" name="Group 89"/>
              <p:cNvGrpSpPr>
                <a:grpSpLocks/>
              </p:cNvGrpSpPr>
              <p:nvPr/>
            </p:nvGrpSpPr>
            <p:grpSpPr bwMode="auto">
              <a:xfrm>
                <a:off x="0" y="2245"/>
                <a:ext cx="848" cy="403"/>
                <a:chOff x="0" y="2245"/>
                <a:chExt cx="848" cy="403"/>
              </a:xfrm>
            </p:grpSpPr>
            <p:sp>
              <p:nvSpPr>
                <p:cNvPr id="33842" name="Rectangle 33"/>
                <p:cNvSpPr>
                  <a:spLocks noChangeArrowheads="1"/>
                </p:cNvSpPr>
                <p:nvPr/>
              </p:nvSpPr>
              <p:spPr bwMode="auto">
                <a:xfrm>
                  <a:off x="28" y="2245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</a:rPr>
                    <a:t> </a:t>
                  </a: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43" name="Rectangle 88"/>
                <p:cNvSpPr>
                  <a:spLocks noChangeArrowheads="1"/>
                </p:cNvSpPr>
                <p:nvPr/>
              </p:nvSpPr>
              <p:spPr bwMode="auto">
                <a:xfrm>
                  <a:off x="0" y="2245"/>
                  <a:ext cx="84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30" name="Group 91"/>
              <p:cNvGrpSpPr>
                <a:grpSpLocks/>
              </p:cNvGrpSpPr>
              <p:nvPr/>
            </p:nvGrpSpPr>
            <p:grpSpPr bwMode="auto">
              <a:xfrm>
                <a:off x="848" y="2245"/>
                <a:ext cx="488" cy="403"/>
                <a:chOff x="848" y="2245"/>
                <a:chExt cx="488" cy="403"/>
              </a:xfrm>
            </p:grpSpPr>
            <p:sp>
              <p:nvSpPr>
                <p:cNvPr id="33840" name="Rectangle 34"/>
                <p:cNvSpPr>
                  <a:spLocks noChangeArrowheads="1"/>
                </p:cNvSpPr>
                <p:nvPr/>
              </p:nvSpPr>
              <p:spPr bwMode="auto">
                <a:xfrm>
                  <a:off x="876" y="2245"/>
                  <a:ext cx="43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</a:rPr>
                    <a:t> </a:t>
                  </a: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41" name="Rectangle 90"/>
                <p:cNvSpPr>
                  <a:spLocks noChangeArrowheads="1"/>
                </p:cNvSpPr>
                <p:nvPr/>
              </p:nvSpPr>
              <p:spPr bwMode="auto">
                <a:xfrm>
                  <a:off x="848" y="2245"/>
                  <a:ext cx="4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31" name="Group 93"/>
              <p:cNvGrpSpPr>
                <a:grpSpLocks/>
              </p:cNvGrpSpPr>
              <p:nvPr/>
            </p:nvGrpSpPr>
            <p:grpSpPr bwMode="auto">
              <a:xfrm>
                <a:off x="1336" y="2245"/>
                <a:ext cx="776" cy="403"/>
                <a:chOff x="1336" y="2245"/>
                <a:chExt cx="776" cy="403"/>
              </a:xfrm>
            </p:grpSpPr>
            <p:sp>
              <p:nvSpPr>
                <p:cNvPr id="33838" name="Rectangle 35"/>
                <p:cNvSpPr>
                  <a:spLocks noChangeArrowheads="1"/>
                </p:cNvSpPr>
                <p:nvPr/>
              </p:nvSpPr>
              <p:spPr bwMode="auto">
                <a:xfrm>
                  <a:off x="1364" y="2245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</a:rPr>
                    <a:t> </a:t>
                  </a: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39" name="Rectangle 92"/>
                <p:cNvSpPr>
                  <a:spLocks noChangeArrowheads="1"/>
                </p:cNvSpPr>
                <p:nvPr/>
              </p:nvSpPr>
              <p:spPr bwMode="auto">
                <a:xfrm>
                  <a:off x="1336" y="2245"/>
                  <a:ext cx="7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32" name="Group 95"/>
              <p:cNvGrpSpPr>
                <a:grpSpLocks/>
              </p:cNvGrpSpPr>
              <p:nvPr/>
            </p:nvGrpSpPr>
            <p:grpSpPr bwMode="auto">
              <a:xfrm>
                <a:off x="2112" y="2245"/>
                <a:ext cx="488" cy="403"/>
                <a:chOff x="2112" y="2245"/>
                <a:chExt cx="488" cy="403"/>
              </a:xfrm>
            </p:grpSpPr>
            <p:sp>
              <p:nvSpPr>
                <p:cNvPr id="33836" name="Rectangle 36"/>
                <p:cNvSpPr>
                  <a:spLocks noChangeArrowheads="1"/>
                </p:cNvSpPr>
                <p:nvPr/>
              </p:nvSpPr>
              <p:spPr bwMode="auto">
                <a:xfrm>
                  <a:off x="2140" y="2245"/>
                  <a:ext cx="43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</a:rPr>
                    <a:t> </a:t>
                  </a: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37" name="Rectangle 94"/>
                <p:cNvSpPr>
                  <a:spLocks noChangeArrowheads="1"/>
                </p:cNvSpPr>
                <p:nvPr/>
              </p:nvSpPr>
              <p:spPr bwMode="auto">
                <a:xfrm>
                  <a:off x="2112" y="2245"/>
                  <a:ext cx="4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33" name="Group 97"/>
              <p:cNvGrpSpPr>
                <a:grpSpLocks/>
              </p:cNvGrpSpPr>
              <p:nvPr/>
            </p:nvGrpSpPr>
            <p:grpSpPr bwMode="auto">
              <a:xfrm>
                <a:off x="2600" y="2245"/>
                <a:ext cx="776" cy="403"/>
                <a:chOff x="2600" y="2245"/>
                <a:chExt cx="776" cy="403"/>
              </a:xfrm>
            </p:grpSpPr>
            <p:sp>
              <p:nvSpPr>
                <p:cNvPr id="33834" name="Rectangle 37"/>
                <p:cNvSpPr>
                  <a:spLocks noChangeArrowheads="1"/>
                </p:cNvSpPr>
                <p:nvPr/>
              </p:nvSpPr>
              <p:spPr bwMode="auto">
                <a:xfrm>
                  <a:off x="2628" y="2245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pt-BR" sz="1200">
                      <a:solidFill>
                        <a:srgbClr val="000000"/>
                      </a:solidFill>
                    </a:rPr>
                    <a:t> </a:t>
                  </a:r>
                </a:p>
                <a:p>
                  <a:pPr algn="ctr" eaLnBrk="0" hangingPunct="0"/>
                  <a:endParaRPr lang="pt-BR"/>
                </a:p>
              </p:txBody>
            </p:sp>
            <p:sp>
              <p:nvSpPr>
                <p:cNvPr id="33835" name="Rectangle 96"/>
                <p:cNvSpPr>
                  <a:spLocks noChangeArrowheads="1"/>
                </p:cNvSpPr>
                <p:nvPr/>
              </p:nvSpPr>
              <p:spPr bwMode="auto">
                <a:xfrm>
                  <a:off x="2600" y="2245"/>
                  <a:ext cx="77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803" name="Rectangle 99"/>
            <p:cNvSpPr>
              <a:spLocks noChangeArrowheads="1"/>
            </p:cNvSpPr>
            <p:nvPr/>
          </p:nvSpPr>
          <p:spPr bwMode="auto">
            <a:xfrm>
              <a:off x="-2" y="-2"/>
              <a:ext cx="3380" cy="2652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1" name="Rectangle 101"/>
          <p:cNvSpPr>
            <a:spLocks noChangeArrowheads="1"/>
          </p:cNvSpPr>
          <p:nvPr/>
        </p:nvSpPr>
        <p:spPr bwMode="auto">
          <a:xfrm>
            <a:off x="1143000" y="5867400"/>
            <a:ext cx="739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>
                <a:cs typeface="Arial" pitchFamily="34" charset="0"/>
              </a:rPr>
              <a:t>Valor SM Nacional = R$ </a:t>
            </a:r>
            <a:r>
              <a:rPr lang="pt-BR" sz="1400" dirty="0" smtClean="0">
                <a:cs typeface="Arial" pitchFamily="34" charset="0"/>
              </a:rPr>
              <a:t>880,00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38200" y="762000"/>
            <a:ext cx="7696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600" b="1" dirty="0">
                <a:cs typeface="Arial" pitchFamily="34" charset="0"/>
              </a:rPr>
              <a:t>COMO </a:t>
            </a:r>
            <a:r>
              <a:rPr lang="pt-BR" sz="2600" b="1" dirty="0" smtClean="0">
                <a:cs typeface="Arial" pitchFamily="34" charset="0"/>
              </a:rPr>
              <a:t>VOCÊ ESTÁ </a:t>
            </a:r>
            <a:r>
              <a:rPr lang="pt-BR" sz="2600" b="1" dirty="0">
                <a:cs typeface="Arial" pitchFamily="34" charset="0"/>
              </a:rPr>
              <a:t>SE PREPARANDO PARA ATUAR NO MERCADO SOB  UM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cs typeface="Arial" pitchFamily="34" charset="0"/>
              </a:rPr>
              <a:t> </a:t>
            </a:r>
            <a:r>
              <a:rPr lang="pt-BR" sz="2600" b="1" dirty="0">
                <a:cs typeface="Arial" pitchFamily="34" charset="0"/>
              </a:rPr>
              <a:t>NOVO  PERFIL  PROFISSIONAL E A  REALIDADE  DA  COMPETIÇÃO ?</a:t>
            </a:r>
            <a:r>
              <a:rPr lang="pt-BR" sz="2600" b="1" dirty="0"/>
              <a:t> </a:t>
            </a:r>
          </a:p>
        </p:txBody>
      </p:sp>
      <p:pic>
        <p:nvPicPr>
          <p:cNvPr id="55298" name="Picture 2" descr="http://3.bp.blogspot.com/_9YoRVtLfq4g/TGbt-vNgw0I/AAAAAAAAAFk/RIpHFvwxtyg/S350/Antoine+Laurent+Lavois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306" y="3276600"/>
            <a:ext cx="3120354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0" name="Picture 4" descr="http://www.cepreuniversitario.com.br/gestao/arquivosportal/image/petrob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185158"/>
            <a:ext cx="2971800" cy="352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35845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14400" y="3251200"/>
            <a:ext cx="7543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8088" bIns="38088">
            <a:spAutoFit/>
          </a:bodyPr>
          <a:lstStyle/>
          <a:p>
            <a:pPr algn="ctr"/>
            <a:r>
              <a:rPr lang="es-ES_tradnl" sz="1400" b="1">
                <a:cs typeface="Arial" pitchFamily="34" charset="0"/>
              </a:rPr>
              <a:t>DELEGACIA REGIONAL NORTE</a:t>
            </a:r>
          </a:p>
          <a:p>
            <a:pPr algn="ctr"/>
            <a:endParaRPr lang="pt-BR" sz="1400" b="1"/>
          </a:p>
          <a:p>
            <a:pPr algn="ctr" eaLnBrk="0" hangingPunct="0"/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R. Juscelino Kubitschek, 410/501e 502 - Centro Comercial Cidade de Joinville </a:t>
            </a:r>
            <a:endParaRPr lang="pt-BR" sz="1400">
              <a:solidFill>
                <a:srgbClr val="000000"/>
              </a:solidFill>
            </a:endParaRPr>
          </a:p>
          <a:p>
            <a:pPr algn="ctr" eaLnBrk="0" hangingPunct="0"/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89201-100 - Centro - Joinville - SC </a:t>
            </a:r>
            <a:br>
              <a:rPr lang="pt-BR" sz="1400">
                <a:solidFill>
                  <a:srgbClr val="000000"/>
                </a:solidFill>
                <a:cs typeface="Arial" pitchFamily="34" charset="0"/>
              </a:rPr>
            </a:b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Tel./Fax.: 0**47 3453.3203 </a:t>
            </a:r>
            <a:br>
              <a:rPr lang="pt-BR" sz="1400">
                <a:solidFill>
                  <a:srgbClr val="000000"/>
                </a:solidFill>
                <a:cs typeface="Arial" pitchFamily="34" charset="0"/>
              </a:rPr>
            </a:b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drjoinville@crqsc.gov.br</a:t>
            </a:r>
            <a:r>
              <a:rPr lang="pt-BR" sz="800" b="1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pt-BR" sz="800" b="1">
                <a:solidFill>
                  <a:srgbClr val="000000"/>
                </a:solidFill>
                <a:cs typeface="Arial" pitchFamily="34" charset="0"/>
              </a:rPr>
            </a:b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Delegado </a:t>
            </a:r>
            <a:r>
              <a:rPr lang="pt-BR" sz="1400">
                <a:solidFill>
                  <a:srgbClr val="000000"/>
                </a:solidFill>
              </a:rPr>
              <a:t>Regional</a:t>
            </a:r>
            <a:r>
              <a:rPr lang="pt-BR"/>
              <a:t> </a:t>
            </a: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: Engenheiro Químico Carlos Alberto Klimeck Gouvêa. </a:t>
            </a:r>
            <a:endParaRPr lang="pt-BR" sz="1400">
              <a:solidFill>
                <a:srgbClr val="000000"/>
              </a:solidFill>
            </a:endParaRPr>
          </a:p>
          <a:p>
            <a:pPr eaLnBrk="0" hangingPunct="0"/>
            <a:endParaRPr lang="pt-BR" sz="1400"/>
          </a:p>
        </p:txBody>
      </p:sp>
      <p:pic>
        <p:nvPicPr>
          <p:cNvPr id="35847" name="Picture 7" descr="CRQ_CXIII_RN_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52229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CRQ_CXIII_RN_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762000" y="3243263"/>
            <a:ext cx="77724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8088" bIns="38088">
            <a:spAutoFit/>
          </a:bodyPr>
          <a:lstStyle/>
          <a:p>
            <a:pPr algn="ctr"/>
            <a:r>
              <a:rPr lang="es-ES_tradnl" sz="1400" b="1">
                <a:cs typeface="Arial" pitchFamily="34" charset="0"/>
              </a:rPr>
              <a:t>DELEGACIA REGIONAL OESTE</a:t>
            </a:r>
          </a:p>
          <a:p>
            <a:pPr algn="ctr"/>
            <a:endParaRPr lang="pt-BR" sz="1400" b="1"/>
          </a:p>
          <a:p>
            <a:pPr algn="ctr" eaLnBrk="0" hangingPunct="0"/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Av. Marechal Deodoro, 400-E - sala 606 - Edifício Piemonte </a:t>
            </a:r>
            <a:endParaRPr lang="pt-BR" sz="1400">
              <a:solidFill>
                <a:srgbClr val="000000"/>
              </a:solidFill>
            </a:endParaRPr>
          </a:p>
          <a:p>
            <a:pPr algn="ctr" eaLnBrk="0" hangingPunct="0"/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89802-140 - Centro - Chapecó - SC</a:t>
            </a:r>
            <a:endParaRPr lang="pt-BR" sz="1400">
              <a:solidFill>
                <a:srgbClr val="000000"/>
              </a:solidFill>
            </a:endParaRPr>
          </a:p>
          <a:p>
            <a:pPr algn="ctr" eaLnBrk="0" hangingPunct="0"/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Fone/Fax 0**49 3322.1069</a:t>
            </a:r>
            <a:endParaRPr lang="pt-BR" sz="1400">
              <a:solidFill>
                <a:srgbClr val="000000"/>
              </a:solidFill>
            </a:endParaRPr>
          </a:p>
          <a:p>
            <a:pPr algn="ctr" eaLnBrk="0" hangingPunct="0"/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drchapeco@crqsc.gov.br</a:t>
            </a:r>
            <a:endParaRPr lang="pt-BR" sz="1400">
              <a:solidFill>
                <a:srgbClr val="000000"/>
              </a:solidFill>
            </a:endParaRPr>
          </a:p>
          <a:p>
            <a:pPr algn="ctr" eaLnBrk="0" hangingPunct="0"/>
            <a:r>
              <a:rPr lang="pt-BR" sz="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pt-BR" sz="800">
                <a:solidFill>
                  <a:srgbClr val="000000"/>
                </a:solidFill>
                <a:cs typeface="Arial" pitchFamily="34" charset="0"/>
              </a:rPr>
            </a:b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 Delegado Regional : Engenheiro Químico Darcilo Wilibaldo Adam </a:t>
            </a:r>
            <a:r>
              <a:rPr lang="pt-BR" sz="1400" b="1" u="sng">
                <a:solidFill>
                  <a:srgbClr val="000000"/>
                </a:solidFill>
                <a:cs typeface="Arial" pitchFamily="34" charset="0"/>
              </a:rPr>
              <a:t>Lisbôa</a:t>
            </a:r>
            <a:endParaRPr lang="pt-BR" sz="1400">
              <a:solidFill>
                <a:srgbClr val="000000"/>
              </a:solidFill>
            </a:endParaRPr>
          </a:p>
          <a:p>
            <a:pPr eaLnBrk="0" hangingPunct="0"/>
            <a:endParaRPr 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ângulo 1"/>
          <p:cNvSpPr>
            <a:spLocks noChangeArrowheads="1"/>
          </p:cNvSpPr>
          <p:nvPr/>
        </p:nvSpPr>
        <p:spPr bwMode="auto">
          <a:xfrm>
            <a:off x="1981200" y="3124200"/>
            <a:ext cx="5715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 err="1">
                <a:latin typeface="Calibri" pitchFamily="34" charset="0"/>
              </a:rPr>
              <a:t>CRQ</a:t>
            </a:r>
            <a:r>
              <a:rPr lang="pt-BR" sz="2400" b="1" dirty="0">
                <a:latin typeface="Calibri" pitchFamily="34" charset="0"/>
              </a:rPr>
              <a:t> XIII </a:t>
            </a:r>
            <a:r>
              <a:rPr lang="pt-BR" sz="2400" dirty="0">
                <a:latin typeface="Calibri" pitchFamily="34" charset="0"/>
              </a:rPr>
              <a:t/>
            </a:r>
            <a:br>
              <a:rPr lang="pt-BR" sz="2400" dirty="0">
                <a:latin typeface="Calibri" pitchFamily="34" charset="0"/>
              </a:rPr>
            </a:br>
            <a:r>
              <a:rPr lang="pt-BR" sz="2400" dirty="0">
                <a:latin typeface="Calibri" pitchFamily="34" charset="0"/>
              </a:rPr>
              <a:t>Av. Pref. Osmar Cunha, 126-1º Andar - Florianópolis - SC </a:t>
            </a:r>
            <a:br>
              <a:rPr lang="pt-BR" sz="2400" dirty="0">
                <a:latin typeface="Calibri" pitchFamily="34" charset="0"/>
              </a:rPr>
            </a:br>
            <a:r>
              <a:rPr lang="pt-BR" sz="2400" dirty="0" err="1">
                <a:latin typeface="Calibri" pitchFamily="34" charset="0"/>
              </a:rPr>
              <a:t>Cep</a:t>
            </a:r>
            <a:r>
              <a:rPr lang="pt-BR" sz="2400" dirty="0">
                <a:latin typeface="Calibri" pitchFamily="34" charset="0"/>
              </a:rPr>
              <a:t>: 88015-100 </a:t>
            </a:r>
            <a:br>
              <a:rPr lang="pt-BR" sz="2400" dirty="0">
                <a:latin typeface="Calibri" pitchFamily="34" charset="0"/>
              </a:rPr>
            </a:br>
            <a:r>
              <a:rPr lang="pt-BR" sz="2400" dirty="0">
                <a:latin typeface="Calibri" pitchFamily="34" charset="0"/>
              </a:rPr>
              <a:t>Caixa Postal - 3208 </a:t>
            </a:r>
            <a:br>
              <a:rPr lang="pt-BR" sz="2400" dirty="0">
                <a:latin typeface="Calibri" pitchFamily="34" charset="0"/>
              </a:rPr>
            </a:br>
            <a:r>
              <a:rPr lang="pt-BR" sz="2400" dirty="0">
                <a:latin typeface="Calibri" pitchFamily="34" charset="0"/>
              </a:rPr>
              <a:t>Tel./Fax.:(0xx48)3229-7800/3229-7812</a:t>
            </a:r>
            <a:br>
              <a:rPr lang="pt-BR" sz="2400" dirty="0">
                <a:latin typeface="Calibri" pitchFamily="34" charset="0"/>
              </a:rPr>
            </a:br>
            <a:r>
              <a:rPr lang="pt-BR" sz="2400" b="1" dirty="0">
                <a:latin typeface="Calibri" pitchFamily="34" charset="0"/>
              </a:rPr>
              <a:t>Presidente: José Maximiliano Müller </a:t>
            </a:r>
            <a:r>
              <a:rPr lang="pt-BR" sz="2400" b="1" dirty="0" err="1">
                <a:latin typeface="Calibri" pitchFamily="34" charset="0"/>
              </a:rPr>
              <a:t>Netto</a:t>
            </a:r>
            <a:r>
              <a:rPr lang="pt-BR" sz="2400" b="1" dirty="0">
                <a:latin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</a:rPr>
              <a:t/>
            </a:r>
            <a:br>
              <a:rPr lang="pt-BR" sz="2400" dirty="0">
                <a:latin typeface="Calibri" pitchFamily="34" charset="0"/>
              </a:rPr>
            </a:br>
            <a:r>
              <a:rPr lang="pt-BR" sz="2400" dirty="0">
                <a:latin typeface="Calibri" pitchFamily="34" charset="0"/>
              </a:rPr>
              <a:t>www.crq.org.br </a:t>
            </a:r>
            <a:br>
              <a:rPr lang="pt-BR" sz="2400" dirty="0">
                <a:latin typeface="Calibri" pitchFamily="34" charset="0"/>
              </a:rPr>
            </a:br>
            <a:r>
              <a:rPr lang="pt-BR" sz="2400" dirty="0">
                <a:latin typeface="Calibri" pitchFamily="34" charset="0"/>
              </a:rPr>
              <a:t>crq@crq.org.br        </a:t>
            </a:r>
          </a:p>
        </p:txBody>
      </p:sp>
      <p:pic>
        <p:nvPicPr>
          <p:cNvPr id="5123" name="Picture 2" descr="http://aimore.org/brasil/Santa_Catar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815098"/>
            <a:ext cx="2971800" cy="208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54277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7" descr="CRQ_CXIII_RN_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762000" y="3243263"/>
            <a:ext cx="77724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8088" bIns="38088">
            <a:spAutoFit/>
          </a:bodyPr>
          <a:lstStyle/>
          <a:p>
            <a:pPr algn="ctr"/>
            <a:r>
              <a:rPr lang="es-ES_tradnl" sz="1400" b="1">
                <a:cs typeface="Arial" pitchFamily="34" charset="0"/>
              </a:rPr>
              <a:t>DELEGACIA REGIONAL SUL</a:t>
            </a:r>
          </a:p>
          <a:p>
            <a:pPr algn="ctr"/>
            <a:endParaRPr lang="pt-BR" sz="1400" b="1"/>
          </a:p>
          <a:p>
            <a:pPr algn="ctr" eaLnBrk="0" hangingPunct="0"/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Av. Marcolino Martins Cabral, sala 502 – Centro Comercial EJB</a:t>
            </a:r>
            <a:endParaRPr lang="pt-BR" sz="1400">
              <a:solidFill>
                <a:srgbClr val="000000"/>
              </a:solidFill>
            </a:endParaRPr>
          </a:p>
          <a:p>
            <a:pPr algn="ctr" eaLnBrk="0" hangingPunct="0"/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88.701-001 - Centro - Tubarão - SC</a:t>
            </a:r>
            <a:endParaRPr lang="pt-BR" sz="1400">
              <a:solidFill>
                <a:srgbClr val="000000"/>
              </a:solidFill>
            </a:endParaRPr>
          </a:p>
          <a:p>
            <a:pPr algn="ctr" eaLnBrk="0" hangingPunct="0"/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Fone/Fax 0**48 8429.6080</a:t>
            </a:r>
            <a:endParaRPr lang="pt-BR" sz="1400">
              <a:solidFill>
                <a:srgbClr val="000000"/>
              </a:solidFill>
            </a:endParaRPr>
          </a:p>
          <a:p>
            <a:pPr algn="ctr" eaLnBrk="0" hangingPunct="0"/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drtubarao@crqsc.gov.br</a:t>
            </a:r>
            <a:endParaRPr lang="pt-BR" sz="1400">
              <a:solidFill>
                <a:srgbClr val="000000"/>
              </a:solidFill>
            </a:endParaRPr>
          </a:p>
          <a:p>
            <a:pPr algn="ctr" eaLnBrk="0" hangingPunct="0"/>
            <a:r>
              <a:rPr lang="pt-BR" sz="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pt-BR" sz="800">
                <a:solidFill>
                  <a:srgbClr val="000000"/>
                </a:solidFill>
                <a:cs typeface="Arial" pitchFamily="34" charset="0"/>
              </a:rPr>
            </a:br>
            <a:r>
              <a:rPr lang="pt-BR" sz="1400">
                <a:solidFill>
                  <a:srgbClr val="000000"/>
                </a:solidFill>
                <a:cs typeface="Arial" pitchFamily="34" charset="0"/>
              </a:rPr>
              <a:t> Delegado Regional : Químico Jonas Comin Nunes</a:t>
            </a:r>
            <a:endParaRPr lang="pt-BR" sz="1400">
              <a:solidFill>
                <a:srgbClr val="000000"/>
              </a:solidFill>
            </a:endParaRPr>
          </a:p>
          <a:p>
            <a:pPr eaLnBrk="0" hangingPunct="0"/>
            <a:endParaRPr 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36869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CRQ_CXIII_RN_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838200" y="3375025"/>
            <a:ext cx="7543800" cy="337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8088" bIns="38088">
            <a:spAutoFit/>
          </a:bodyPr>
          <a:lstStyle/>
          <a:p>
            <a:pPr algn="ctr"/>
            <a:r>
              <a:rPr lang="pt-BR" sz="1400" b="1" dirty="0">
                <a:cs typeface="Arial" pitchFamily="34" charset="0"/>
              </a:rPr>
              <a:t>CONSELHO REGIONAL DE QUÍMICA - 13ª REGIÃO</a:t>
            </a:r>
          </a:p>
          <a:p>
            <a:pPr algn="ctr"/>
            <a:r>
              <a:rPr lang="pt-BR" sz="1400" b="1" dirty="0" err="1">
                <a:solidFill>
                  <a:srgbClr val="000000"/>
                </a:solidFill>
                <a:cs typeface="Arial" pitchFamily="34" charset="0"/>
              </a:rPr>
              <a:t>Av</a:t>
            </a:r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 Osmar Cunha 126, 1</a:t>
            </a:r>
            <a:r>
              <a:rPr lang="pt-BR" sz="1400" b="1" dirty="0">
                <a:solidFill>
                  <a:srgbClr val="000000"/>
                </a:solidFill>
                <a:cs typeface="Microsoft Sans Serif" pitchFamily="34" charset="0"/>
              </a:rPr>
              <a:t>º</a:t>
            </a:r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 Andar - Edifico Belo Empresarial</a:t>
            </a:r>
            <a:endParaRPr lang="pt-BR" sz="1400" b="1" dirty="0">
              <a:solidFill>
                <a:srgbClr val="000000"/>
              </a:solidFill>
            </a:endParaRPr>
          </a:p>
          <a:p>
            <a:pPr algn="ctr"/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Centro – 88.015-100 - Florianópolis – SC</a:t>
            </a:r>
            <a:endParaRPr lang="pt-BR" sz="1400" b="1" dirty="0">
              <a:solidFill>
                <a:srgbClr val="000000"/>
              </a:solidFill>
            </a:endParaRPr>
          </a:p>
          <a:p>
            <a:pPr algn="ctr"/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Fone/Fax 0**48 3229.7800</a:t>
            </a:r>
            <a:endParaRPr lang="pt-BR" sz="1400" b="1" dirty="0">
              <a:solidFill>
                <a:srgbClr val="000000"/>
              </a:solidFill>
            </a:endParaRPr>
          </a:p>
          <a:p>
            <a:pPr algn="ctr"/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www.crqsc.gov.br  /  crq@crqsc.gov.br</a:t>
            </a:r>
            <a:endParaRPr lang="pt-BR" sz="1400" b="1" dirty="0">
              <a:solidFill>
                <a:srgbClr val="000000"/>
              </a:solidFill>
            </a:endParaRPr>
          </a:p>
          <a:p>
            <a:pPr algn="ctr"/>
            <a:r>
              <a:rPr lang="pt-BR" sz="1400" b="1" dirty="0">
                <a:cs typeface="Arial" pitchFamily="34" charset="0"/>
              </a:rPr>
              <a:t> </a:t>
            </a:r>
          </a:p>
          <a:p>
            <a:pPr algn="ctr"/>
            <a:r>
              <a:rPr lang="pt-BR" sz="1400" b="1" dirty="0">
                <a:cs typeface="Arial" pitchFamily="34" charset="0"/>
              </a:rPr>
              <a:t> </a:t>
            </a:r>
          </a:p>
          <a:p>
            <a:pPr algn="ctr"/>
            <a:r>
              <a:rPr lang="pt-BR" sz="1400" b="1" dirty="0">
                <a:cs typeface="Arial" pitchFamily="34" charset="0"/>
              </a:rPr>
              <a:t>Engenheiro Químico Jose </a:t>
            </a:r>
            <a:r>
              <a:rPr lang="pt-BR" sz="1400" b="1" u="sng" dirty="0">
                <a:cs typeface="Arial" pitchFamily="34" charset="0"/>
              </a:rPr>
              <a:t>Maximiliano</a:t>
            </a:r>
            <a:r>
              <a:rPr lang="pt-BR" sz="1400" b="1" dirty="0">
                <a:cs typeface="Arial" pitchFamily="34" charset="0"/>
              </a:rPr>
              <a:t> Müller </a:t>
            </a:r>
            <a:r>
              <a:rPr lang="pt-BR" sz="1400" b="1" dirty="0" err="1">
                <a:cs typeface="Arial" pitchFamily="34" charset="0"/>
              </a:rPr>
              <a:t>Netto</a:t>
            </a:r>
            <a:r>
              <a:rPr lang="pt-BR" sz="1400" b="1" dirty="0">
                <a:cs typeface="Arial" pitchFamily="34" charset="0"/>
              </a:rPr>
              <a:t>, </a:t>
            </a:r>
            <a:r>
              <a:rPr lang="pt-BR" sz="1400" b="1" dirty="0" err="1">
                <a:cs typeface="Arial" pitchFamily="34" charset="0"/>
              </a:rPr>
              <a:t>MSc</a:t>
            </a:r>
            <a:endParaRPr lang="pt-BR" sz="1400" b="1" dirty="0">
              <a:cs typeface="Arial" pitchFamily="34" charset="0"/>
            </a:endParaRPr>
          </a:p>
          <a:p>
            <a:pPr algn="ctr"/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Presidente – CRQ </a:t>
            </a:r>
            <a:r>
              <a:rPr lang="pt-BR" sz="1400" b="1" dirty="0" smtClean="0">
                <a:solidFill>
                  <a:srgbClr val="000000"/>
                </a:solidFill>
                <a:cs typeface="Arial" pitchFamily="34" charset="0"/>
              </a:rPr>
              <a:t>XIII</a:t>
            </a:r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1400" b="1" dirty="0" smtClean="0">
                <a:solidFill>
                  <a:srgbClr val="000000"/>
                </a:solidFill>
                <a:cs typeface="Arial" pitchFamily="34" charset="0"/>
              </a:rPr>
              <a:t>CRQ </a:t>
            </a:r>
            <a:r>
              <a:rPr lang="pt-BR" sz="1400" b="1" dirty="0">
                <a:solidFill>
                  <a:srgbClr val="000000"/>
                </a:solidFill>
                <a:cs typeface="Arial" pitchFamily="34" charset="0"/>
              </a:rPr>
              <a:t>133.00002</a:t>
            </a:r>
            <a:endParaRPr lang="pt-BR" sz="1400" b="1" dirty="0">
              <a:solidFill>
                <a:srgbClr val="000000"/>
              </a:solidFill>
            </a:endParaRPr>
          </a:p>
          <a:p>
            <a:pPr algn="ctr"/>
            <a:r>
              <a:rPr lang="pt-BR" sz="1400" b="1" dirty="0">
                <a:cs typeface="Arial" pitchFamily="34" charset="0"/>
              </a:rPr>
              <a:t>max@crqsc.gov.br  / jmaxmn@yahoo.com.br -  0**48 </a:t>
            </a:r>
            <a:r>
              <a:rPr lang="pt-BR" sz="1400" b="1" dirty="0" smtClean="0">
                <a:cs typeface="Arial" pitchFamily="34" charset="0"/>
              </a:rPr>
              <a:t>8429.6010</a:t>
            </a:r>
          </a:p>
          <a:p>
            <a:pPr algn="ctr"/>
            <a:endParaRPr lang="pt-BR" sz="1400" dirty="0" smtClean="0">
              <a:cs typeface="Arial" pitchFamily="34" charset="0"/>
            </a:endParaRPr>
          </a:p>
          <a:p>
            <a:pPr algn="ctr"/>
            <a:r>
              <a:rPr lang="pt-BR" sz="1400" b="1" dirty="0" smtClean="0">
                <a:cs typeface="Arial" pitchFamily="34" charset="0"/>
              </a:rPr>
              <a:t>Engenheiro Químico Nivaldo Cabral Kuhnen, Ph.D.</a:t>
            </a:r>
          </a:p>
          <a:p>
            <a:pPr algn="ctr" eaLnBrk="0" hangingPunct="0"/>
            <a:r>
              <a:rPr lang="pt-BR" sz="1400" b="1" dirty="0" smtClean="0">
                <a:cs typeface="Arial" pitchFamily="34" charset="0"/>
              </a:rPr>
              <a:t>Vice Presidente CRQ 133.00424</a:t>
            </a:r>
            <a:endParaRPr lang="pt-BR" sz="1400" b="1" dirty="0" smtClean="0"/>
          </a:p>
          <a:p>
            <a:pPr algn="ctr" eaLnBrk="0" hangingPunct="0"/>
            <a:r>
              <a:rPr lang="pt-BR" sz="1800" b="1" dirty="0" smtClean="0">
                <a:cs typeface="Arial" pitchFamily="34" charset="0"/>
              </a:rPr>
              <a:t>nivaldo@enq.ufsc.br   0**48 8429.6020</a:t>
            </a:r>
            <a:r>
              <a:rPr lang="pt-BR" sz="1800" b="1" dirty="0" smtClean="0"/>
              <a:t> </a:t>
            </a:r>
          </a:p>
          <a:p>
            <a:pPr algn="ctr"/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4114800" y="2743200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cs typeface="Arial" pitchFamily="34" charset="0"/>
              </a:rPr>
              <a:t>CRQ XIII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7173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828800" y="1476375"/>
            <a:ext cx="563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Arial Unicode MS" pitchFamily="34" charset="-128"/>
                <a:cs typeface="Arial" pitchFamily="34" charset="0"/>
              </a:rPr>
              <a:t>FORMAS DE </a:t>
            </a:r>
            <a:r>
              <a:rPr lang="pt-BR" b="1">
                <a:cs typeface="Arial" pitchFamily="34" charset="0"/>
              </a:rPr>
              <a:t>ORGANIZAÇÃO</a:t>
            </a:r>
            <a:r>
              <a:rPr lang="pt-BR" b="1">
                <a:latin typeface="Arial Unicode MS" pitchFamily="34" charset="-128"/>
                <a:cs typeface="Arial" pitchFamily="34" charset="0"/>
              </a:rPr>
              <a:t> SOCIAL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752600" y="2803525"/>
            <a:ext cx="592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pt-BR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   </a:t>
            </a:r>
            <a:r>
              <a:rPr lang="pt-BR" sz="2000" b="1" dirty="0" smtClean="0">
                <a:solidFill>
                  <a:srgbClr val="000000"/>
                </a:solidFill>
                <a:cs typeface="Arial" pitchFamily="34" charset="0"/>
              </a:rPr>
              <a:t>ASSOCIAÇÕES</a:t>
            </a:r>
            <a:r>
              <a:rPr lang="pt-BR" sz="2000" b="1" dirty="0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, </a:t>
            </a:r>
            <a:r>
              <a:rPr lang="pt-BR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CLUBES, SOCIEDADES ...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1752600" y="3794125"/>
            <a:ext cx="2239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pt-BR" sz="2000">
                <a:solidFill>
                  <a:srgbClr val="000000"/>
                </a:solidFill>
                <a:latin typeface="Arial Unicode MS" pitchFamily="34" charset="-128"/>
              </a:rPr>
              <a:t>    </a:t>
            </a:r>
            <a:r>
              <a:rPr lang="pt-BR" sz="2000" b="1">
                <a:solidFill>
                  <a:srgbClr val="000000"/>
                </a:solidFill>
                <a:cs typeface="Arial" pitchFamily="34" charset="0"/>
              </a:rPr>
              <a:t>SINDICATOS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752600" y="4784725"/>
            <a:ext cx="597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pt-BR" sz="20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   CONSELHOS OU </a:t>
            </a:r>
            <a:r>
              <a:rPr lang="pt-BR" sz="2000" b="1">
                <a:solidFill>
                  <a:srgbClr val="000000"/>
                </a:solidFill>
                <a:cs typeface="Arial" pitchFamily="34" charset="0"/>
              </a:rPr>
              <a:t>ORDENS</a:t>
            </a:r>
            <a:r>
              <a:rPr lang="pt-BR" sz="20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PROFISSIONAIS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8197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872490"/>
            <a:ext cx="8458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2425" indent="-352425" algn="ctr"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LEGISLAÇÃO PROFISSIONAIS DA QUÍMICA</a:t>
            </a:r>
          </a:p>
          <a:p>
            <a:pPr marL="352425" indent="-352425" algn="just"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endParaRPr lang="pt-BR" sz="1700" b="1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pt-BR" sz="1700" b="1" dirty="0" smtClean="0">
                <a:solidFill>
                  <a:srgbClr val="000000"/>
                </a:solidFill>
              </a:rPr>
              <a:t>No </a:t>
            </a:r>
            <a:r>
              <a:rPr lang="pt-BR" sz="1700" b="1" dirty="0">
                <a:solidFill>
                  <a:srgbClr val="000000"/>
                </a:solidFill>
              </a:rPr>
              <a:t>século 19, é criada a profissão de químico, sendo Joseph-Louis </a:t>
            </a:r>
            <a:r>
              <a:rPr lang="pt-BR" sz="1700" b="1" dirty="0" err="1">
                <a:solidFill>
                  <a:srgbClr val="000000"/>
                </a:solidFill>
              </a:rPr>
              <a:t>Gay-Lussac</a:t>
            </a:r>
            <a:r>
              <a:rPr lang="pt-BR" sz="1700" b="1" dirty="0">
                <a:solidFill>
                  <a:srgbClr val="000000"/>
                </a:solidFill>
              </a:rPr>
              <a:t> o primeiro químico a ganhar a vida, como profissional prestando assessoria a diversas fabricas.</a:t>
            </a:r>
          </a:p>
          <a:p>
            <a:pPr marL="352425" indent="-352425" algn="just" eaLnBrk="0" hangingPunct="0">
              <a:buFont typeface="Wingdings" pitchFamily="2" charset="2"/>
              <a:buNone/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    </a:t>
            </a:r>
            <a:endParaRPr lang="pt-BR" sz="1700" b="1" dirty="0">
              <a:solidFill>
                <a:srgbClr val="000000"/>
              </a:solidFill>
            </a:endParaRPr>
          </a:p>
          <a:p>
            <a:pPr marL="352425" indent="-352425" algn="just" eaLnBrk="0" hangingPunct="0">
              <a:buFont typeface="Wingdings" pitchFamily="2" charset="2"/>
              <a:buChar char="v"/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r>
              <a:rPr lang="pt-BR" sz="1700" b="1" dirty="0"/>
              <a:t>A profissão de químico foi reconhecida pelo  </a:t>
            </a:r>
            <a:r>
              <a:rPr lang="pt-BR" sz="1700" b="1" dirty="0" err="1"/>
              <a:t>Dec</a:t>
            </a:r>
            <a:r>
              <a:rPr lang="pt-BR" sz="1700" b="1" dirty="0"/>
              <a:t> nº 24.693, de 12/07/34, </a:t>
            </a:r>
          </a:p>
          <a:p>
            <a:pPr marL="352425" indent="-352425" algn="just" eaLnBrk="0" hangingPunct="0"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endParaRPr lang="pt-BR" sz="1700" b="1" dirty="0"/>
          </a:p>
          <a:p>
            <a:pPr marL="352425" indent="-352425" algn="just" eaLnBrk="0" hangingPunct="0">
              <a:buFont typeface="Wingdings" pitchFamily="2" charset="2"/>
              <a:buChar char="v"/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r>
              <a:rPr lang="pt-BR" sz="1700" b="1" dirty="0">
                <a:cs typeface="Arial" pitchFamily="34" charset="0"/>
              </a:rPr>
              <a:t>Regulamentação do exercício da profissão - DL nº 5.452, de 01/05/43 (</a:t>
            </a:r>
            <a:r>
              <a:rPr lang="pt-BR" sz="1700" b="1" dirty="0" err="1">
                <a:cs typeface="Arial" pitchFamily="34" charset="0"/>
              </a:rPr>
              <a:t>C.L.T.</a:t>
            </a:r>
            <a:r>
              <a:rPr lang="pt-BR" sz="1700" b="1" dirty="0">
                <a:cs typeface="Arial" pitchFamily="34" charset="0"/>
              </a:rPr>
              <a:t>)</a:t>
            </a:r>
            <a:endParaRPr lang="pt-BR" sz="1700" b="1" dirty="0"/>
          </a:p>
          <a:p>
            <a:pPr marL="352425" indent="-352425" algn="just" eaLnBrk="0" hangingPunct="0"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endParaRPr lang="pt-BR" sz="1700" b="1" dirty="0">
              <a:solidFill>
                <a:srgbClr val="000000"/>
              </a:solidFill>
              <a:cs typeface="Arial" pitchFamily="34" charset="0"/>
            </a:endParaRPr>
          </a:p>
          <a:p>
            <a:pPr marL="352425" indent="-352425" algn="just" eaLnBrk="0" hangingPunct="0">
              <a:buFont typeface="Wingdings" pitchFamily="2" charset="2"/>
              <a:buChar char="v"/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r>
              <a:rPr lang="pt-BR" sz="1700" b="1" dirty="0">
                <a:cs typeface="Arial" pitchFamily="34" charset="0"/>
              </a:rPr>
              <a:t>A Lei nº 2.800 de 18/06/56, </a:t>
            </a:r>
            <a:endParaRPr lang="pt-BR" sz="1700" b="1" dirty="0"/>
          </a:p>
          <a:p>
            <a:pPr marL="352425" indent="-352425" algn="just" eaLnBrk="0" hangingPunct="0"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700" b="1" dirty="0">
              <a:solidFill>
                <a:srgbClr val="000000"/>
              </a:solidFill>
            </a:endParaRPr>
          </a:p>
          <a:p>
            <a:pPr marL="725488" lvl="1" indent="-3175" algn="just" eaLnBrk="0" hangingPunct="0">
              <a:buFontTx/>
              <a:buChar char="•"/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r>
              <a:rPr lang="pt-BR" sz="1700" b="1" dirty="0">
                <a:solidFill>
                  <a:srgbClr val="000000"/>
                </a:solidFill>
              </a:rPr>
              <a:t>    Conselho Federal de Química</a:t>
            </a:r>
          </a:p>
          <a:p>
            <a:pPr marL="725488" lvl="1" indent="-3175" algn="just" eaLnBrk="0" hangingPunct="0">
              <a:buFontTx/>
              <a:buChar char="•"/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r>
              <a:rPr lang="pt-BR" sz="1700" b="1" dirty="0">
                <a:solidFill>
                  <a:srgbClr val="000000"/>
                </a:solidFill>
              </a:rPr>
              <a:t>    Conselhos Regionais de Química</a:t>
            </a:r>
          </a:p>
          <a:p>
            <a:pPr marL="725488" lvl="1" indent="-3175" algn="just" eaLnBrk="0" hangingPunct="0">
              <a:buFontTx/>
              <a:buChar char="•"/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endParaRPr lang="pt-BR" sz="1700" b="1" dirty="0">
              <a:solidFill>
                <a:srgbClr val="000000"/>
              </a:solidFill>
            </a:endParaRPr>
          </a:p>
          <a:p>
            <a:pPr marL="725488" lvl="1" indent="-3175" algn="just" eaLnBrk="0" hangingPunct="0"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r>
              <a:rPr lang="pt-BR" sz="1700" b="1" dirty="0">
                <a:solidFill>
                  <a:srgbClr val="000000"/>
                </a:solidFill>
              </a:rPr>
              <a:t>mantendo as atribuições estabelecidas no </a:t>
            </a:r>
            <a:r>
              <a:rPr lang="pt-BR" sz="1700" b="1" dirty="0" err="1">
                <a:solidFill>
                  <a:srgbClr val="000000"/>
                </a:solidFill>
              </a:rPr>
              <a:t>Decreto-lei</a:t>
            </a:r>
            <a:r>
              <a:rPr lang="pt-BR" sz="1700" b="1" dirty="0">
                <a:solidFill>
                  <a:srgbClr val="000000"/>
                </a:solidFill>
              </a:rPr>
              <a:t> nº </a:t>
            </a:r>
            <a:r>
              <a:rPr lang="pt-BR" sz="1700" b="1" u="sng" dirty="0">
                <a:solidFill>
                  <a:srgbClr val="000000"/>
                </a:solidFill>
              </a:rPr>
              <a:t>5.452/43 - </a:t>
            </a:r>
            <a:r>
              <a:rPr lang="pt-BR" sz="1700" b="1" u="sng" dirty="0" err="1">
                <a:solidFill>
                  <a:srgbClr val="000000"/>
                </a:solidFill>
              </a:rPr>
              <a:t>C.L.T</a:t>
            </a:r>
            <a:r>
              <a:rPr lang="pt-BR" sz="1700" b="1" dirty="0" err="1">
                <a:solidFill>
                  <a:srgbClr val="000000"/>
                </a:solidFill>
              </a:rPr>
              <a:t>.</a:t>
            </a:r>
            <a:r>
              <a:rPr lang="pt-BR" sz="1700" b="1" dirty="0">
                <a:solidFill>
                  <a:srgbClr val="000000"/>
                </a:solidFill>
              </a:rPr>
              <a:t>, referentes ao registro, fiscalização e imposição de penalidades quanto ao exercício da profissão de químico.</a:t>
            </a:r>
          </a:p>
          <a:p>
            <a:pPr marL="352425" indent="-352425" algn="just" eaLnBrk="0" hangingPunct="0"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endParaRPr lang="pt-BR" sz="1700" b="1" dirty="0">
              <a:solidFill>
                <a:srgbClr val="000000"/>
              </a:solidFill>
              <a:cs typeface="Arial" pitchFamily="34" charset="0"/>
            </a:endParaRPr>
          </a:p>
          <a:p>
            <a:pPr marL="352425" indent="-352425" algn="just" eaLnBrk="0" hangingPunct="0">
              <a:buFont typeface="Wingdings" pitchFamily="2" charset="2"/>
              <a:buChar char="v"/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r>
              <a:rPr lang="pt-BR" sz="1700" b="1" dirty="0">
                <a:cs typeface="Arial" pitchFamily="34" charset="0"/>
              </a:rPr>
              <a:t>O Decreto nº 85.877 de 07/04/81 regulamenta a Lei 2800/56</a:t>
            </a:r>
            <a:endParaRPr lang="pt-BR" sz="1700" b="1" dirty="0"/>
          </a:p>
          <a:p>
            <a:pPr marL="352425" indent="-352425" algn="just" eaLnBrk="0" hangingPunct="0"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700" b="1" dirty="0">
              <a:solidFill>
                <a:srgbClr val="000000"/>
              </a:solidFill>
            </a:endParaRPr>
          </a:p>
          <a:p>
            <a:pPr marL="352425" indent="-352425" algn="just" eaLnBrk="0" hangingPunct="0">
              <a:tabLst>
                <a:tab pos="352425" algn="l"/>
                <a:tab pos="722313" algn="r"/>
                <a:tab pos="2806700" algn="ctr"/>
                <a:tab pos="5611813" algn="r"/>
              </a:tabLst>
            </a:pPr>
            <a:endParaRPr lang="pt-BR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9221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62000" y="762000"/>
            <a:ext cx="8001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DECRETO-LEI Nº 5.452, DE </a:t>
            </a:r>
            <a:r>
              <a:rPr lang="pt-BR" sz="1600" b="1" dirty="0" err="1">
                <a:solidFill>
                  <a:srgbClr val="000000"/>
                </a:solidFill>
                <a:cs typeface="Arial" pitchFamily="34" charset="0"/>
              </a:rPr>
              <a:t>lº</a:t>
            </a: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 DE MAIO DE 1943</a:t>
            </a:r>
            <a:endParaRPr lang="pt-BR" sz="16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CONSOLIDAÇÃO DAS LEIS DO TRABALHO - CLT</a:t>
            </a:r>
            <a:endParaRPr lang="pt-BR" sz="16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TÍTULO III</a:t>
            </a:r>
            <a:endParaRPr lang="pt-BR" sz="16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CAPÍTULO I</a:t>
            </a:r>
            <a:endParaRPr lang="pt-BR" sz="16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SEÇÃO XIII</a:t>
            </a:r>
            <a:endParaRPr lang="pt-BR" sz="1600" dirty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600" dirty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Dos químicos</a:t>
            </a:r>
            <a:endParaRPr lang="pt-BR" sz="1600" dirty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Art. 350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 - </a:t>
            </a: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O químico que assumir a direção técnica ou cargo de químico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 de qualquer usina, fábrica, ou laboratório industrial ou de análise deverá, dentro de </a:t>
            </a: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24 horas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 e por escrito, </a:t>
            </a: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comunicar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 essa ocorrência ao órgão fiscalizador, contraindo, desde essa data, a responsabilidade da parte técnica referente à sua profissão, assim como a responsabilidade técnica dos produtos manufaturados.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§ 1º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 - Firmando-se contrato entre o químico e o proprietário da usina, fábrica ou laboratório, será esse documento apresentado, dentro do prazo de </a:t>
            </a: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30 dias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para registro, ao órgão fiscalizador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6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449263" algn="r"/>
                <a:tab pos="2806700" algn="ctr"/>
                <a:tab pos="5611813" algn="r"/>
              </a:tabLst>
            </a:pPr>
            <a:r>
              <a:rPr lang="pt-BR" sz="1600" b="1" dirty="0">
                <a:solidFill>
                  <a:srgbClr val="000000"/>
                </a:solidFill>
                <a:cs typeface="Arial" pitchFamily="34" charset="0"/>
              </a:rPr>
              <a:t>§ 2º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 - Comunicação idêntica à de que trata a primeira parte deste artigo fará o químico, quando deixar a direção técnica ou o cargo de químico, em cujo exercício se encontrava, a fim de ressalvar a sua responsabilidade e fazer-se o cancelamento do contrato. Em caso de falência do estabelecimento, a comunicação será feita pela firma proprietária.</a:t>
            </a:r>
            <a:endParaRPr lang="pt-BR" sz="1600" dirty="0">
              <a:solidFill>
                <a:srgbClr val="000000"/>
              </a:solidFill>
            </a:endParaRPr>
          </a:p>
          <a:p>
            <a:pPr eaLnBrk="0" hangingPunct="0">
              <a:tabLst>
                <a:tab pos="449263" algn="r"/>
                <a:tab pos="2806700" algn="ctr"/>
                <a:tab pos="5611813" algn="r"/>
              </a:tabLst>
            </a:pP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10245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629483"/>
            <a:ext cx="792480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1700" b="1" u="sng" dirty="0">
                <a:solidFill>
                  <a:srgbClr val="000000"/>
                </a:solidFill>
                <a:cs typeface="Arial" pitchFamily="34" charset="0"/>
              </a:rPr>
              <a:t>PROFISSIONAIS DA QUÍMICA </a:t>
            </a:r>
            <a:endParaRPr lang="pt-BR" sz="17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7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DECRETO-LEI Nº 5.452, DE </a:t>
            </a:r>
            <a:r>
              <a:rPr lang="pt-BR" sz="1700" b="1" dirty="0" err="1">
                <a:solidFill>
                  <a:srgbClr val="000000"/>
                </a:solidFill>
                <a:cs typeface="Arial" pitchFamily="34" charset="0"/>
              </a:rPr>
              <a:t>lº</a:t>
            </a: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 DE MAIO DE 1943</a:t>
            </a:r>
            <a:endParaRPr lang="pt-BR" sz="17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endParaRPr lang="pt-BR" sz="1700" b="1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Dos químicos</a:t>
            </a:r>
            <a:endParaRPr lang="pt-BR" sz="17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pt-BR" sz="1700" dirty="0">
                <a:solidFill>
                  <a:srgbClr val="000000"/>
                </a:solidFill>
                <a:cs typeface="Arial" pitchFamily="34" charset="0"/>
              </a:rPr>
            </a:b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Art. 325</a:t>
            </a:r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> - </a:t>
            </a: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É</a:t>
            </a:r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livre o exercício da </a:t>
            </a:r>
            <a:r>
              <a:rPr lang="pt-BR" sz="1700" b="1" u="sng" dirty="0">
                <a:solidFill>
                  <a:srgbClr val="000000"/>
                </a:solidFill>
                <a:cs typeface="Arial" pitchFamily="34" charset="0"/>
              </a:rPr>
              <a:t>profissão de químico</a:t>
            </a:r>
            <a:r>
              <a:rPr lang="pt-BR" sz="1700" dirty="0">
                <a:solidFill>
                  <a:srgbClr val="000000"/>
                </a:solidFill>
                <a:cs typeface="Arial" pitchFamily="34" charset="0"/>
              </a:rPr>
              <a:t> em todo o território da República, observadas as condições de capacidade técnica e outras exigências previstas na presente seção:(1)</a:t>
            </a:r>
            <a:endParaRPr lang="pt-BR" sz="1700" dirty="0">
              <a:solidFill>
                <a:srgbClr val="000000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pt-BR" sz="1700" dirty="0">
                <a:cs typeface="Arial" pitchFamily="34" charset="0"/>
              </a:rPr>
              <a:t/>
            </a:r>
            <a:br>
              <a:rPr lang="pt-BR" sz="1700" dirty="0">
                <a:cs typeface="Arial" pitchFamily="34" charset="0"/>
              </a:rPr>
            </a:br>
            <a:r>
              <a:rPr lang="pt-BR" sz="1700" dirty="0">
                <a:cs typeface="Arial" pitchFamily="34" charset="0"/>
              </a:rPr>
              <a:t>         </a:t>
            </a:r>
            <a:r>
              <a:rPr lang="pt-BR" sz="1700" b="1" dirty="0">
                <a:cs typeface="Arial" pitchFamily="34" charset="0"/>
              </a:rPr>
              <a:t>a)</a:t>
            </a:r>
            <a:r>
              <a:rPr lang="pt-BR" sz="1700" dirty="0">
                <a:cs typeface="Arial" pitchFamily="34" charset="0"/>
              </a:rPr>
              <a:t> aos possuidores de diploma de </a:t>
            </a:r>
            <a:r>
              <a:rPr lang="pt-BR" sz="1700" b="1" u="sng" dirty="0">
                <a:cs typeface="Arial" pitchFamily="34" charset="0"/>
              </a:rPr>
              <a:t>químico</a:t>
            </a:r>
            <a:r>
              <a:rPr lang="pt-BR" sz="1700" u="sng" dirty="0">
                <a:cs typeface="Arial" pitchFamily="34" charset="0"/>
              </a:rPr>
              <a:t>, </a:t>
            </a:r>
            <a:r>
              <a:rPr lang="pt-BR" sz="1700" b="1" u="sng" dirty="0">
                <a:cs typeface="Arial" pitchFamily="34" charset="0"/>
              </a:rPr>
              <a:t>químico industrial</a:t>
            </a:r>
            <a:r>
              <a:rPr lang="pt-BR" sz="1700" u="sng" dirty="0">
                <a:cs typeface="Arial" pitchFamily="34" charset="0"/>
              </a:rPr>
              <a:t>, </a:t>
            </a:r>
            <a:r>
              <a:rPr lang="pt-BR" sz="1700" b="1" u="sng" dirty="0">
                <a:cs typeface="Arial" pitchFamily="34" charset="0"/>
              </a:rPr>
              <a:t>químico industrial agrícola</a:t>
            </a:r>
            <a:r>
              <a:rPr lang="pt-BR" sz="1700" u="sng" dirty="0">
                <a:cs typeface="Arial" pitchFamily="34" charset="0"/>
              </a:rPr>
              <a:t> ou </a:t>
            </a:r>
            <a:r>
              <a:rPr lang="pt-BR" sz="1700" b="1" u="sng" dirty="0">
                <a:cs typeface="Arial" pitchFamily="34" charset="0"/>
              </a:rPr>
              <a:t>engenheiro químico</a:t>
            </a:r>
            <a:r>
              <a:rPr lang="pt-BR" sz="1700" dirty="0">
                <a:cs typeface="Arial" pitchFamily="34" charset="0"/>
              </a:rPr>
              <a:t>, concedido, no Brasil, por escola oficial ou oficialmente reconhecida; </a:t>
            </a:r>
            <a:br>
              <a:rPr lang="pt-BR" sz="1700" dirty="0">
                <a:cs typeface="Arial" pitchFamily="34" charset="0"/>
              </a:rPr>
            </a:br>
            <a:r>
              <a:rPr lang="pt-BR" sz="1700" dirty="0">
                <a:cs typeface="Arial" pitchFamily="34" charset="0"/>
              </a:rPr>
              <a:t/>
            </a:r>
            <a:br>
              <a:rPr lang="pt-BR" sz="1700" dirty="0">
                <a:cs typeface="Arial" pitchFamily="34" charset="0"/>
              </a:rPr>
            </a:br>
            <a:endParaRPr lang="pt-BR" sz="1700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838200" y="4434007"/>
            <a:ext cx="7772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LEI </a:t>
            </a:r>
            <a:r>
              <a:rPr lang="pt-BR" sz="1700" b="1" dirty="0" smtClean="0">
                <a:solidFill>
                  <a:srgbClr val="000000"/>
                </a:solidFill>
                <a:cs typeface="Arial" pitchFamily="34" charset="0"/>
              </a:rPr>
              <a:t>2800/56 - Dos </a:t>
            </a:r>
            <a:r>
              <a:rPr lang="pt-BR" sz="1700" b="1" dirty="0">
                <a:solidFill>
                  <a:srgbClr val="000000"/>
                </a:solidFill>
                <a:cs typeface="Arial" pitchFamily="34" charset="0"/>
              </a:rPr>
              <a:t>profissionais e das especializações da química</a:t>
            </a:r>
            <a:endParaRPr lang="pt-BR" sz="1700" dirty="0">
              <a:solidFill>
                <a:srgbClr val="000000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pt-BR" sz="1700" dirty="0"/>
              <a:t/>
            </a:r>
            <a:br>
              <a:rPr lang="pt-BR" sz="1700" dirty="0"/>
            </a:br>
            <a:r>
              <a:rPr lang="pt-BR" sz="1700" b="1" dirty="0"/>
              <a:t>Art. 20</a:t>
            </a:r>
            <a:r>
              <a:rPr lang="pt-BR" sz="1700" dirty="0"/>
              <a:t> - Além dos profissionais relacionados no Decreto-Lei Nº 5.452, de 1º de maio de 1943 - Consolidação  das Leis  do Trabalho. São  também profissionais  da  química os </a:t>
            </a:r>
            <a:r>
              <a:rPr lang="pt-BR" sz="1700" b="1" u="sng" dirty="0"/>
              <a:t>bacharéis em Química e os técnicos químicos</a:t>
            </a:r>
            <a:r>
              <a:rPr lang="pt-BR" sz="17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0"/>
            <a:ext cx="3048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00488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11269" name="Picture 5" descr="D:\Max\USR_CRQ\Figuras\CRQ_DIVULGA_AJUDA_jp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265863"/>
            <a:ext cx="1500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14400" y="762000"/>
            <a:ext cx="7696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1800" b="1" dirty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LEI 2800/56</a:t>
            </a:r>
            <a:endParaRPr lang="pt-BR" sz="18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algn="just" eaLnBrk="0" hangingPunct="0"/>
            <a:r>
              <a:rPr lang="pt-BR" sz="1800" b="1" dirty="0">
                <a:solidFill>
                  <a:srgbClr val="000000"/>
                </a:solidFill>
                <a:cs typeface="Arial" pitchFamily="34" charset="0"/>
              </a:rPr>
              <a:t>Art. 27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 - As firmas individuais de profissionais e as mais firmas, coletivas ou não, sociedades, associações, companhias e empresas em geral, e suas filiais, que explorem serviços para os quais são necessárias atividades de químico, especificadas no </a:t>
            </a:r>
            <a:r>
              <a:rPr lang="pt-BR" sz="1800" dirty="0" err="1">
                <a:solidFill>
                  <a:srgbClr val="000000"/>
                </a:solidFill>
                <a:cs typeface="Arial" pitchFamily="34" charset="0"/>
              </a:rPr>
              <a:t>Decreto-lei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 nº 5.452, de </a:t>
            </a:r>
            <a:r>
              <a:rPr lang="pt-BR" sz="1800" dirty="0" err="1">
                <a:solidFill>
                  <a:srgbClr val="000000"/>
                </a:solidFill>
                <a:cs typeface="Arial" pitchFamily="34" charset="0"/>
              </a:rPr>
              <a:t>lº</a:t>
            </a:r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 de maio de 1943 - Consolidação das Leis do Trabalho - ou nesta lei, deverão provar perante os Conselhos Regionais de Química que essas atividades são exercidas por profissional habilitado e registrado.</a:t>
            </a:r>
            <a:endParaRPr lang="pt-BR" sz="18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800" dirty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pt-BR" sz="1800" dirty="0">
              <a:solidFill>
                <a:srgbClr val="000000"/>
              </a:solidFill>
            </a:endParaRPr>
          </a:p>
          <a:p>
            <a:pPr eaLnBrk="0" hangingPunct="0"/>
            <a:r>
              <a:rPr lang="pt-BR" sz="1800" dirty="0">
                <a:cs typeface="Arial" pitchFamily="34" charset="0"/>
              </a:rPr>
              <a:t>Parágrafo Único - Os infratores deste artigo incorrerão em multa de 1 (um) a 10 (dez) salários-mínimos regionais, que será aplicada em dobro, pelo Conselho Regional de Química competente, em caso de reincidência.</a:t>
            </a:r>
            <a:r>
              <a:rPr lang="pt-BR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606</Words>
  <Application>Microsoft Office PowerPoint</Application>
  <PresentationFormat>Apresentação na tela (4:3)</PresentationFormat>
  <Paragraphs>481</Paragraphs>
  <Slides>41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3" baseType="lpstr">
      <vt:lpstr>Estrutura padrão</vt:lpstr>
      <vt:lpstr>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Max</dc:creator>
  <cp:lastModifiedBy>Administrativo</cp:lastModifiedBy>
  <cp:revision>118</cp:revision>
  <dcterms:created xsi:type="dcterms:W3CDTF">2010-05-25T20:14:22Z</dcterms:created>
  <dcterms:modified xsi:type="dcterms:W3CDTF">2016-03-22T13:37:05Z</dcterms:modified>
</cp:coreProperties>
</file>