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34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F369D85-569F-4717-B760-F8AE786642EC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690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9A83565-0857-4383-978C-2026F5155F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87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2" y="2347915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1CE5CC-50B9-4E96-83B2-9B35BAE648A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7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93D8EF-F4BD-4871-A8E6-DCA67C633A6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6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7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40" y="301627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9CFFB4-8BB5-4CBA-A072-CDC50127BF4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1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E10D92-4CBF-4882-B3D0-C68DFAD5497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1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7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7" y="3203577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C7B98B-2D57-4430-9E6B-972956E1085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4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40" y="1768477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5" y="1768477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FFF16B-2999-4F2B-A86E-3881232B5F3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9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7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7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BDA30-2471-4153-AEB0-044FD2D31AF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064540-1D90-4A4A-AB71-A8FBCC5B0C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0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199E6E-7FBD-45A9-A1F5-2F0BB949B13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7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5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7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13E297-B5C2-4C87-A55A-222CFCF93AF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0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40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40" y="674690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2947BD-F016-4E53-BEB0-183856467D7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6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8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8" y="1769040"/>
            <a:ext cx="8870041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2" y="6887160"/>
            <a:ext cx="3194999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0AA72B1-8C22-43D6-ADC1-23B69EAC0DCA}" type="slidenum"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" y="0"/>
            <a:ext cx="9924121" cy="7559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Equil%C3%ADbrio_t%C3%A9rmic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6000" y="301320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b="1" dirty="0" smtClean="0"/>
              <a:t>TERMOQUÍMICA</a:t>
            </a:r>
            <a:endParaRPr lang="pt-BR" b="1" dirty="0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2376000" y="2015999"/>
            <a:ext cx="7416000" cy="52174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l">
              <a:buNone/>
            </a:pPr>
            <a:r>
              <a:rPr lang="pt-BR" i="1" dirty="0" smtClean="0"/>
              <a:t>Curso Técnico em Análises Químicas</a:t>
            </a:r>
          </a:p>
          <a:p>
            <a:pPr marL="0" indent="0" algn="l">
              <a:buNone/>
            </a:pPr>
            <a:r>
              <a:rPr lang="pt-BR" i="1" dirty="0" smtClean="0"/>
              <a:t>Módulo III</a:t>
            </a:r>
          </a:p>
          <a:p>
            <a:pPr marL="0" indent="0" algn="l">
              <a:buNone/>
            </a:pPr>
            <a:r>
              <a:rPr lang="pt-BR" i="1" dirty="0" smtClean="0"/>
              <a:t>Unidade Curricular: Físico-Química</a:t>
            </a:r>
          </a:p>
          <a:p>
            <a:pPr marL="0" indent="0" algn="l">
              <a:buNone/>
            </a:pPr>
            <a:endParaRPr lang="pt-BR" i="1" dirty="0" smtClean="0"/>
          </a:p>
          <a:p>
            <a:pPr marL="0" indent="0" algn="r">
              <a:buNone/>
            </a:pPr>
            <a:r>
              <a:rPr lang="pt-BR" sz="2800" dirty="0" smtClean="0"/>
              <a:t>Marco </a:t>
            </a:r>
            <a:r>
              <a:rPr lang="pt-BR" sz="2800" dirty="0" err="1" smtClean="0"/>
              <a:t>Aurelio</a:t>
            </a:r>
            <a:r>
              <a:rPr lang="pt-BR" sz="2800" dirty="0" smtClean="0"/>
              <a:t> </a:t>
            </a:r>
            <a:r>
              <a:rPr lang="pt-BR" sz="2800" dirty="0" err="1" smtClean="0"/>
              <a:t>Woehl</a:t>
            </a:r>
            <a:endParaRPr lang="pt-BR" sz="2800" dirty="0"/>
          </a:p>
          <a:p>
            <a:pPr marL="0" indent="0" algn="ctr"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prenhall.com/wps/media/objects/4678/4790699/images/table8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2123653"/>
            <a:ext cx="7412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com/1/255637/slides/slide_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1" y="755501"/>
            <a:ext cx="8279904" cy="6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quação de Gibbs-Helmholtz para determinar a espontaneidade de uma reaçã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90" y="4198917"/>
            <a:ext cx="3816424" cy="14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376000" y="301320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smtClean="0">
                <a:solidFill>
                  <a:sysClr val="windowText" lastClr="000000"/>
                </a:solidFill>
              </a:rPr>
              <a:t>Leis da Termodinâmica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943968" y="1590177"/>
            <a:ext cx="7992641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i="1" dirty="0" smtClean="0">
                <a:solidFill>
                  <a:sysClr val="windowText" lastClr="000000"/>
                </a:solidFill>
              </a:rPr>
              <a:t>Segunda Lei:</a:t>
            </a:r>
          </a:p>
          <a:p>
            <a:pPr marL="0" indent="0" algn="just">
              <a:buNone/>
            </a:pPr>
            <a:r>
              <a:rPr lang="pt-BR" sz="2800" i="1" dirty="0">
                <a:solidFill>
                  <a:sysClr val="windowText" lastClr="000000"/>
                </a:solidFill>
              </a:rPr>
              <a:t> </a:t>
            </a:r>
            <a:r>
              <a:rPr lang="pt-BR" sz="2400" i="1" dirty="0">
                <a:solidFill>
                  <a:sysClr val="windowText" lastClr="000000"/>
                </a:solidFill>
              </a:rPr>
              <a:t>"A quantidade de entropia de qualquer sistema isolado termodinamicamente tende a incrementar-se com o tempo, até alcançar um valor </a:t>
            </a:r>
            <a:r>
              <a:rPr lang="pt-BR" sz="2400" i="1" dirty="0" smtClean="0">
                <a:solidFill>
                  <a:sysClr val="windowText" lastClr="000000"/>
                </a:solidFill>
              </a:rPr>
              <a:t>máximo.“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Equação de </a:t>
            </a:r>
            <a:r>
              <a:rPr lang="pt-BR" sz="2400" dirty="0" err="1" smtClean="0">
                <a:solidFill>
                  <a:sysClr val="windowText" lastClr="000000"/>
                </a:solidFill>
              </a:rPr>
              <a:t>Gibbs-Helmholz</a:t>
            </a: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					,onde S é a entropia e </a:t>
            </a:r>
          </a:p>
          <a:p>
            <a:pPr marL="0" indent="0" algn="r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G a energia livre de </a:t>
            </a:r>
            <a:r>
              <a:rPr lang="pt-BR" sz="2400" dirty="0" err="1" smtClean="0">
                <a:solidFill>
                  <a:sysClr val="windowText" lastClr="000000"/>
                </a:solidFill>
              </a:rPr>
              <a:t>Gibbs</a:t>
            </a: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∆</a:t>
            </a:r>
            <a:r>
              <a:rPr lang="pt-BR" sz="2400" dirty="0">
                <a:solidFill>
                  <a:sysClr val="windowText" lastClr="000000"/>
                </a:solidFill>
              </a:rPr>
              <a:t>G &lt; 0 processo espontâneo</a:t>
            </a:r>
          </a:p>
          <a:p>
            <a:pPr marL="0" indent="0">
              <a:buNone/>
            </a:pPr>
            <a:r>
              <a:rPr lang="pt-BR" sz="2400" dirty="0">
                <a:solidFill>
                  <a:sysClr val="windowText" lastClr="000000"/>
                </a:solidFill>
              </a:rPr>
              <a:t>∆G </a:t>
            </a:r>
            <a:r>
              <a:rPr lang="pt-BR" sz="2400" dirty="0" smtClean="0">
                <a:solidFill>
                  <a:sysClr val="windowText" lastClr="000000"/>
                </a:solidFill>
              </a:rPr>
              <a:t>&gt; </a:t>
            </a:r>
            <a:r>
              <a:rPr lang="pt-BR" sz="2400" dirty="0">
                <a:solidFill>
                  <a:sysClr val="windowText" lastClr="000000"/>
                </a:solidFill>
              </a:rPr>
              <a:t>0 processo </a:t>
            </a:r>
            <a:r>
              <a:rPr lang="pt-BR" sz="2400" dirty="0" smtClean="0">
                <a:solidFill>
                  <a:sysClr val="windowText" lastClr="000000"/>
                </a:solidFill>
              </a:rPr>
              <a:t>não-espontâneo</a:t>
            </a:r>
            <a:endParaRPr lang="pt-BR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pentextbc.ca/introductorychemistry/wp-content/uploads/sites/17/2014/06/Standard_Molar_Entropy_Table_-e14114953953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32" y="2483693"/>
            <a:ext cx="79874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376000" y="301320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Entropia molar padrão (S°)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6000" y="301320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dirty="0" smtClean="0"/>
              <a:t>Leis da Termodinâmica</a:t>
            </a:r>
            <a:endParaRPr lang="pt-BR" dirty="0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2428459" y="1547589"/>
            <a:ext cx="7416000" cy="52174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l">
              <a:buNone/>
            </a:pPr>
            <a:r>
              <a:rPr lang="pt-BR" i="1" dirty="0" smtClean="0"/>
              <a:t>Lei Zero:</a:t>
            </a:r>
          </a:p>
          <a:p>
            <a:pPr marL="0" indent="0" algn="just">
              <a:buNone/>
            </a:pPr>
            <a:r>
              <a:rPr lang="pt-BR" i="1" dirty="0"/>
              <a:t>"</a:t>
            </a:r>
            <a:r>
              <a:rPr lang="pt-BR" sz="2400" i="1" dirty="0"/>
              <a:t>Se dois corpos A e B estão separadamente em </a:t>
            </a:r>
            <a:r>
              <a:rPr lang="pt-BR" sz="2400" i="1" dirty="0">
                <a:hlinkClick r:id="rId3" tooltip="Equilíbrio térmico"/>
              </a:rPr>
              <a:t>equilíbrio térmico</a:t>
            </a:r>
            <a:r>
              <a:rPr lang="pt-BR" sz="2400" i="1" dirty="0"/>
              <a:t> com um terceiro corpo </a:t>
            </a:r>
            <a:r>
              <a:rPr lang="pt-BR" sz="2400" i="1" dirty="0" smtClean="0"/>
              <a:t>C, </a:t>
            </a:r>
            <a:r>
              <a:rPr lang="pt-BR" sz="2400" i="1" dirty="0"/>
              <a:t>A e B estão em equilíbrio térmico entre </a:t>
            </a:r>
            <a:r>
              <a:rPr lang="pt-BR" sz="2400" i="1" dirty="0" smtClean="0"/>
              <a:t>si“</a:t>
            </a:r>
          </a:p>
          <a:p>
            <a:pPr marL="0" indent="0" algn="just">
              <a:buNone/>
            </a:pPr>
            <a:endParaRPr lang="pt-BR" sz="2400" i="1" dirty="0"/>
          </a:p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endParaRPr lang="pt-BR" sz="2400" i="1" dirty="0"/>
          </a:p>
          <a:p>
            <a:pPr marL="0" indent="0" algn="just">
              <a:buNone/>
            </a:pPr>
            <a:endParaRPr lang="pt-BR" sz="2400" i="1" dirty="0" smtClean="0"/>
          </a:p>
          <a:p>
            <a:pPr marL="0" indent="0" algn="l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1026" name="Picture 2" descr="http://images.slideplayer.com.br/2/362735/slides/slide_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9452" r="3279" b="9783"/>
          <a:stretch/>
        </p:blipFill>
        <p:spPr bwMode="auto">
          <a:xfrm>
            <a:off x="2087985" y="3491807"/>
            <a:ext cx="7776616" cy="39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6000" y="301320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dirty="0" smtClean="0"/>
              <a:t>Como medir o calor?</a:t>
            </a:r>
            <a:endParaRPr lang="pt-B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89211" y="4297145"/>
            <a:ext cx="326932" cy="20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7620"/>
            <a:ext cx="326932" cy="20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2055" name="Picture 7" descr="Q=m\cdot c \cdot\Delta\th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14" y="2657357"/>
            <a:ext cx="2030911" cy="3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rightarrow\Delta\theta &gt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76" y="3539920"/>
            <a:ext cx="1152128" cy="2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rightarrow\Delta\theta &lt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77" y="4434842"/>
            <a:ext cx="1152129" cy="2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=m \cdot 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33" y="6012085"/>
            <a:ext cx="172019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59992" y="1539374"/>
            <a:ext cx="531425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252525"/>
                </a:solidFill>
                <a:latin typeface="Arial" charset="0"/>
                <a:cs typeface="Arial" charset="0"/>
              </a:rPr>
              <a:t>Função Fundamental da Calorimetria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 (Quantidade de Calor Sensível)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Ocorre mudança de temperatura nas substâncias.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  </a:t>
            </a: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Q&gt;0 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(o corpo recebe calor)  </a:t>
            </a:r>
            <a:r>
              <a:rPr lang="pt-BR" altLang="pt-BR" sz="1400" dirty="0">
                <a:solidFill>
                  <a:srgbClr val="252525"/>
                </a:solidFill>
                <a:latin typeface="Arial" charset="0"/>
                <a:cs typeface="Arial" charset="0"/>
              </a:rPr>
              <a:t> 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(o corpo se aquece</a:t>
            </a: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Q&lt;0 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(o corpo cede calor)  </a:t>
            </a:r>
            <a:r>
              <a:rPr lang="pt-BR" altLang="pt-BR" sz="1400" dirty="0">
                <a:solidFill>
                  <a:srgbClr val="252525"/>
                </a:solidFill>
                <a:latin typeface="Arial" charset="0"/>
                <a:cs typeface="Arial" charset="0"/>
              </a:rPr>
              <a:t>(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o corpo se esfria</a:t>
            </a: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 b="1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 b="1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Quantidade </a:t>
            </a:r>
            <a:r>
              <a:rPr lang="pt-BR" altLang="pt-BR" sz="1600" b="1" dirty="0">
                <a:solidFill>
                  <a:srgbClr val="252525"/>
                </a:solidFill>
                <a:latin typeface="Arial" charset="0"/>
                <a:cs typeface="Arial" charset="0"/>
              </a:rPr>
              <a:t>de Calor Latente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Ocorre mudança de estado físico nas substâncias.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60" name="Picture 12" descr="http://2012books.lardbucket.org/books/principles-of-general-chemistry-v1.0/section_09/c3f2def4f1ad04996c40999978baa6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29" y="3723655"/>
            <a:ext cx="2990398" cy="37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6000" y="301320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dirty="0" smtClean="0"/>
              <a:t>Como medir o calor?</a:t>
            </a:r>
            <a:endParaRPr lang="pt-BR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7620"/>
            <a:ext cx="326932" cy="20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074" name="Picture 2" descr="http://senosecossenos.com.br/wp-content/uploads/2013/07/Tabela-calor-especifico-e-laten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1559837"/>
            <a:ext cx="6696744" cy="5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28459" y="329583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dirty="0" smtClean="0"/>
              <a:t>O que é o calor?</a:t>
            </a:r>
            <a:endParaRPr lang="pt-BR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7620"/>
            <a:ext cx="326932" cy="20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4098" name="Picture 2" descr="http://etc.usf.edu/clipart/35600/35657/joule_35657_m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7" y="2483693"/>
            <a:ext cx="6096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28459" y="1547589"/>
            <a:ext cx="7416000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i="1" dirty="0" smtClean="0">
                <a:solidFill>
                  <a:sysClr val="windowText" lastClr="000000"/>
                </a:solidFill>
              </a:rPr>
              <a:t>Experimento de Joule</a:t>
            </a:r>
          </a:p>
          <a:p>
            <a:pPr marL="0" indent="0" algn="l">
              <a:buFont typeface="StarSymbol"/>
              <a:buNone/>
            </a:pPr>
            <a:endParaRPr lang="pt-BR" i="1" dirty="0">
              <a:solidFill>
                <a:sysClr val="windowText" lastClr="000000"/>
              </a:solidFill>
            </a:endParaRPr>
          </a:p>
          <a:p>
            <a:pPr marL="0" indent="0" algn="l">
              <a:buFont typeface="StarSymbol"/>
              <a:buNone/>
            </a:pPr>
            <a:endParaRPr lang="pt-BR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l">
              <a:buFont typeface="StarSymbol"/>
              <a:buNone/>
            </a:pPr>
            <a:endParaRPr lang="pt-BR" i="1" dirty="0" smtClean="0">
              <a:solidFill>
                <a:sysClr val="windowText" lastClr="000000"/>
              </a:solidFill>
            </a:endParaRPr>
          </a:p>
          <a:p>
            <a:pPr marL="0" indent="0" algn="ctr">
              <a:buFont typeface="StarSymbol"/>
              <a:buNone/>
            </a:pP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6000" y="301320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dirty="0" smtClean="0"/>
              <a:t>O que é o calor?</a:t>
            </a:r>
            <a:endParaRPr lang="pt-BR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7620"/>
            <a:ext cx="326932" cy="20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28459" y="1547589"/>
            <a:ext cx="7416000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l">
              <a:buFont typeface="StarSymbol"/>
              <a:buNone/>
            </a:pPr>
            <a:endParaRPr lang="pt-BR" i="1" dirty="0">
              <a:solidFill>
                <a:sysClr val="windowText" lastClr="000000"/>
              </a:solidFill>
            </a:endParaRPr>
          </a:p>
          <a:p>
            <a:pPr marL="0" indent="0" algn="l">
              <a:buFont typeface="StarSymbol"/>
              <a:buNone/>
            </a:pPr>
            <a:endParaRPr lang="pt-BR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l">
              <a:buFont typeface="StarSymbol"/>
              <a:buNone/>
            </a:pPr>
            <a:endParaRPr lang="pt-BR" i="1" dirty="0" smtClean="0">
              <a:solidFill>
                <a:sysClr val="windowText" lastClr="000000"/>
              </a:solidFill>
            </a:endParaRPr>
          </a:p>
          <a:p>
            <a:pPr marL="0" indent="0" algn="ctr">
              <a:buFont typeface="StarSymbol"/>
              <a:buNone/>
            </a:pP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 descr="http://www.comomalhar.com/jpg/G-Quantas-calorias-x-1-grama-de-proteina-de-carboidrato-e-de-gord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5" y="2253776"/>
            <a:ext cx="3701993" cy="38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mnett.com.br/quimica/wp-content/uploads/2012/02/imagem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74" y="2453040"/>
            <a:ext cx="3490971" cy="34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6000" y="301320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dirty="0" smtClean="0"/>
              <a:t>Leis da Termodinâmica</a:t>
            </a:r>
            <a:endParaRPr lang="pt-BR" dirty="0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2428459" y="1547589"/>
            <a:ext cx="7416000" cy="52174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l">
              <a:buNone/>
            </a:pPr>
            <a:r>
              <a:rPr lang="pt-BR" i="1" dirty="0" smtClean="0"/>
              <a:t>Primeira Lei da Termodinâmica:</a:t>
            </a:r>
          </a:p>
          <a:p>
            <a:pPr marL="0" indent="0" algn="just">
              <a:buNone/>
            </a:pPr>
            <a:r>
              <a:rPr lang="pt-BR" sz="2400" dirty="0"/>
              <a:t>• Se um sistema troca energia com a vizinhança </a:t>
            </a:r>
            <a:r>
              <a:rPr lang="pt-BR" sz="2400" dirty="0" smtClean="0"/>
              <a:t>(entorno) por </a:t>
            </a:r>
            <a:r>
              <a:rPr lang="pt-BR" sz="2400" dirty="0"/>
              <a:t>trabalho e por calor, então a variação da sua energia interna é dada por: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∆</a:t>
            </a:r>
            <a:r>
              <a:rPr lang="pt-BR" sz="2400" dirty="0"/>
              <a:t>U = Q − W </a:t>
            </a:r>
            <a:endParaRPr lang="pt-BR" sz="2400" i="1" dirty="0" smtClean="0"/>
          </a:p>
          <a:p>
            <a:pPr marL="0" indent="0" algn="just">
              <a:buNone/>
            </a:pPr>
            <a:r>
              <a:rPr lang="pt-BR" sz="2000" dirty="0"/>
              <a:t>• W &gt; 0 quando o sistema se expande e perde energia para </a:t>
            </a:r>
            <a:r>
              <a:rPr lang="pt-BR" sz="2000" dirty="0" smtClean="0"/>
              <a:t>a vizinhança. </a:t>
            </a:r>
          </a:p>
          <a:p>
            <a:pPr marL="0" indent="0" algn="just">
              <a:buNone/>
            </a:pPr>
            <a:r>
              <a:rPr lang="pt-BR" sz="2000" dirty="0" smtClean="0"/>
              <a:t>• </a:t>
            </a:r>
            <a:r>
              <a:rPr lang="pt-BR" sz="2000" dirty="0"/>
              <a:t>W &lt; 0 quando o sistema se contrai e recebe energia da vizinhança</a:t>
            </a:r>
            <a:r>
              <a:rPr lang="pt-BR" sz="2000" dirty="0" smtClean="0"/>
              <a:t>.</a:t>
            </a:r>
          </a:p>
          <a:p>
            <a:pPr marL="0" indent="0" algn="just">
              <a:buNone/>
            </a:pPr>
            <a:r>
              <a:rPr lang="pt-BR" sz="2000" dirty="0"/>
              <a:t>• Q &gt; 0 quando a energia passa da vizinhança para o sistema.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• </a:t>
            </a:r>
            <a:r>
              <a:rPr lang="pt-BR" sz="2000" dirty="0"/>
              <a:t>Q &lt; 0 quando a energia passa do sistema para a vizinhança. </a:t>
            </a:r>
          </a:p>
        </p:txBody>
      </p:sp>
    </p:spTree>
    <p:extLst>
      <p:ext uri="{BB962C8B-B14F-4D97-AF65-F5344CB8AC3E}">
        <p14:creationId xmlns:p14="http://schemas.microsoft.com/office/powerpoint/2010/main" val="10795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6000" y="301320"/>
            <a:ext cx="7416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pt-BR" dirty="0" smtClean="0"/>
              <a:t>Leis da Termodinâmica</a:t>
            </a:r>
            <a:endParaRPr lang="pt-BR" dirty="0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2428459" y="4211885"/>
            <a:ext cx="7416000" cy="2553184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l">
              <a:buNone/>
            </a:pPr>
            <a:r>
              <a:rPr lang="pt-BR" sz="2000" dirty="0" smtClean="0"/>
              <a:t>. </a:t>
            </a:r>
            <a:endParaRPr lang="pt-BR" sz="2000" dirty="0"/>
          </a:p>
        </p:txBody>
      </p:sp>
      <p:pic>
        <p:nvPicPr>
          <p:cNvPr id="1026" name="Picture 2" descr=" W = P \Delta V = P (V_f - V_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5" y="2761027"/>
            <a:ext cx="345311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Q = \Delta U + P \Delta V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49" y="4083274"/>
            <a:ext cx="230425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Q = \Delta H = \Delta U + P \Delta V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98" y="5379417"/>
            <a:ext cx="326436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428459" y="1547589"/>
            <a:ext cx="7416000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i="1" dirty="0" smtClean="0">
                <a:solidFill>
                  <a:sysClr val="windowText" lastClr="000000"/>
                </a:solidFill>
              </a:rPr>
              <a:t>Primeira Lei da Termodinâmica:</a:t>
            </a:r>
          </a:p>
          <a:p>
            <a:pPr marL="0" indent="0" algn="just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• A pressão constante:</a:t>
            </a: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r>
              <a:rPr lang="pt-BR" sz="2000" dirty="0" smtClean="0">
                <a:solidFill>
                  <a:sysClr val="windowText" lastClr="000000"/>
                </a:solidFill>
              </a:rPr>
              <a:t>onde </a:t>
            </a:r>
            <a:r>
              <a:rPr lang="pt-BR" sz="2000" b="1" dirty="0" smtClean="0">
                <a:solidFill>
                  <a:sysClr val="windowText" lastClr="000000"/>
                </a:solidFill>
              </a:rPr>
              <a:t>∆H</a:t>
            </a:r>
            <a:r>
              <a:rPr lang="pt-BR" sz="2000" dirty="0" smtClean="0">
                <a:solidFill>
                  <a:sysClr val="windowText" lastClr="000000"/>
                </a:solidFill>
              </a:rPr>
              <a:t> é a </a:t>
            </a:r>
            <a:r>
              <a:rPr lang="pt-BR" sz="2000" b="1" dirty="0" smtClean="0">
                <a:solidFill>
                  <a:sysClr val="windowText" lastClr="000000"/>
                </a:solidFill>
              </a:rPr>
              <a:t>variação de entalpia </a:t>
            </a:r>
            <a:r>
              <a:rPr lang="pt-BR" sz="2000" dirty="0" smtClean="0">
                <a:solidFill>
                  <a:sysClr val="windowText" lastClr="000000"/>
                </a:solidFill>
              </a:rPr>
              <a:t>de uma transformação</a:t>
            </a:r>
          </a:p>
          <a:p>
            <a:pPr marL="0" indent="0" algn="just">
              <a:buFont typeface="StarSymbol"/>
              <a:buNone/>
            </a:pPr>
            <a:endParaRPr lang="pt-B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eria.org/chemtextbook/tableA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6"/>
          <a:stretch/>
        </p:blipFill>
        <p:spPr bwMode="auto">
          <a:xfrm>
            <a:off x="1508125" y="0"/>
            <a:ext cx="8572500" cy="74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231</Words>
  <Application>Microsoft Office PowerPoint</Application>
  <PresentationFormat>Personalizar</PresentationFormat>
  <Paragraphs>79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Padrão</vt:lpstr>
      <vt:lpstr>TERMOQUÍMICA</vt:lpstr>
      <vt:lpstr>Leis da Termodinâmica</vt:lpstr>
      <vt:lpstr>Como medir o calor?</vt:lpstr>
      <vt:lpstr>Como medir o calor?</vt:lpstr>
      <vt:lpstr>O que é o calor?</vt:lpstr>
      <vt:lpstr>O que é o calor?</vt:lpstr>
      <vt:lpstr>Leis da Termodinâmica</vt:lpstr>
      <vt:lpstr>Leis da Termodinâmica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TERMOQUÍMICA</dc:title>
  <dc:creator>Marco A Woehl</dc:creator>
  <cp:lastModifiedBy>Marco</cp:lastModifiedBy>
  <cp:revision>22</cp:revision>
  <dcterms:created xsi:type="dcterms:W3CDTF">2015-03-02T16:12:03Z</dcterms:created>
  <dcterms:modified xsi:type="dcterms:W3CDTF">2015-04-09T19:44:12Z</dcterms:modified>
</cp:coreProperties>
</file>