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E12B-FB1A-442E-8779-CA839DF3E020}" type="datetimeFigureOut">
              <a:rPr lang="pt-BR" smtClean="0"/>
              <a:pPr/>
              <a:t>20/03/2012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E851D-E8A1-49F7-80EE-68AABFBC73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Formação do perfil do solo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Luciane Costa de Oliveira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A:</a:t>
            </a:r>
            <a:r>
              <a:rPr lang="pt-BR" dirty="0" smtClean="0"/>
              <a:t> geralmente tem coloração escura, graças a presença de MO, a qual se encontra bastante </a:t>
            </a:r>
            <a:r>
              <a:rPr lang="pt-BR" dirty="0" err="1" smtClean="0"/>
              <a:t>mineralizada</a:t>
            </a:r>
            <a:r>
              <a:rPr lang="pt-BR" dirty="0" smtClean="0"/>
              <a:t>, ou seja, decomposta e transformada em húmus. A decomposição de raízes é a principal fonte de MO para a formação deste horizonte.</a:t>
            </a:r>
            <a:endParaRPr lang="pt-BR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A:</a:t>
            </a:r>
            <a:r>
              <a:rPr lang="pt-BR" dirty="0" smtClean="0"/>
              <a:t> sua espessura é variada e depende do clima e da vegetação. Em regiões de baixas precipitações é pouco espesso e mais claro em decorrência da escassez da vegetação. No sul, onde a vegetação é mais exuberante e o clima mais frio, pode atingir mais de 1 metro de espessura;</a:t>
            </a:r>
            <a:endParaRPr lang="pt-BR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A:</a:t>
            </a:r>
            <a:r>
              <a:rPr lang="pt-BR" dirty="0" smtClean="0"/>
              <a:t> por conter  maior quantidade de MO, é mais poroso, mais leve, menos duro e menos plástico e pegajoso (atributos que favorecem, por exemplo, o preparo do solo) assim como apresenta maior atividade biológica que os demais horizontes minerais de um perfil de solo;</a:t>
            </a:r>
            <a:endParaRPr lang="pt-BR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A:</a:t>
            </a:r>
            <a:r>
              <a:rPr lang="pt-BR" dirty="0" smtClean="0"/>
              <a:t> em muitas regiões do Brasil, o horizonte A já foi parcial ou totalmente removido por erosão, causando diminuição da qualidade agrícola e ambiental do solo, já que sua restauração aos níveis originais é praticamente impossível;</a:t>
            </a:r>
            <a:endParaRPr lang="pt-BR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B:</a:t>
            </a:r>
            <a:r>
              <a:rPr lang="pt-BR" dirty="0" smtClean="0"/>
              <a:t> situa-se abaixo do horizonte A e sua cor é devida principalmente aos minerais de Fe da fração argila, sendo as mais comuns vermelha, amarela ou vermelho-amarela. O teor de MO, bem como a atividade de biológica, é menor que o horizonte A. Pode apresentar variações em relação a espessura, fertilidade, coloração, tipo e tamanho das estruturas, mineralogia e textura;</a:t>
            </a:r>
            <a:endParaRPr lang="pt-BR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C:</a:t>
            </a:r>
            <a:r>
              <a:rPr lang="pt-BR" dirty="0" smtClean="0"/>
              <a:t> situa-se abaixo do horizonte B. É a rocha </a:t>
            </a:r>
            <a:r>
              <a:rPr lang="pt-BR" dirty="0" err="1" smtClean="0"/>
              <a:t>intemperizada</a:t>
            </a:r>
            <a:r>
              <a:rPr lang="pt-BR" dirty="0" smtClean="0"/>
              <a:t>, podendo apresentar manchas de diversas cores;</a:t>
            </a:r>
            <a:endParaRPr lang="pt-BR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R:</a:t>
            </a:r>
            <a:r>
              <a:rPr lang="pt-BR" dirty="0" smtClean="0"/>
              <a:t> é a última camada do perfil e representa a rocha que ainda não foi </a:t>
            </a:r>
            <a:r>
              <a:rPr lang="pt-BR" dirty="0" err="1" smtClean="0"/>
              <a:t>intemperizada</a:t>
            </a:r>
            <a:r>
              <a:rPr lang="pt-BR" dirty="0" smtClean="0"/>
              <a:t>;</a:t>
            </a:r>
            <a:endParaRPr lang="pt-BR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Os solos são constituídos por uma sucessão vertical de camadas horizontais resultantes da ação conjunta dos fatores e processos de formação;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Essa seqüência vertical é chamada de </a:t>
            </a:r>
            <a:r>
              <a:rPr lang="pt-BR" u="sng" dirty="0" smtClean="0"/>
              <a:t>perfil do solo</a:t>
            </a:r>
            <a:r>
              <a:rPr lang="pt-BR" dirty="0" smtClean="0"/>
              <a:t>, que é a unidade básica para seu estudo, realizado por meio da descrição e análises das camadas;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Perfil &amp;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pt-BR" u="sng" dirty="0" smtClean="0"/>
              <a:t>Perfil do solo</a:t>
            </a:r>
            <a:r>
              <a:rPr lang="pt-BR" dirty="0" smtClean="0"/>
              <a:t>: corresponde a uma seção vertical que inicia na superfície do solo e termina na rocha, podendo ser constituído por um ou </a:t>
            </a:r>
            <a:r>
              <a:rPr lang="pt-BR" dirty="0" smtClean="0"/>
              <a:t>mais </a:t>
            </a:r>
            <a:r>
              <a:rPr lang="pt-BR" dirty="0" smtClean="0"/>
              <a:t>horizontes;</a:t>
            </a:r>
          </a:p>
          <a:p>
            <a:endParaRPr lang="pt-BR" dirty="0"/>
          </a:p>
          <a:p>
            <a:r>
              <a:rPr lang="pt-BR" u="sng" dirty="0" smtClean="0"/>
              <a:t>Horizontes do solo</a:t>
            </a:r>
            <a:r>
              <a:rPr lang="pt-BR" dirty="0" smtClean="0"/>
              <a:t>: são as diferentes camadas que constituem o solo, formadas pelos processos pedogenéticos (adições, perdas, transportes e transformações). São designados por letras maiúsculas  - </a:t>
            </a:r>
            <a:r>
              <a:rPr lang="pt-BR" b="1" dirty="0" smtClean="0"/>
              <a:t>O, A, B, C e R.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Representação esquemática do perfil</a:t>
            </a:r>
            <a:endParaRPr lang="pt-BR" dirty="0"/>
          </a:p>
        </p:txBody>
      </p:sp>
      <p:pic>
        <p:nvPicPr>
          <p:cNvPr id="4" name="Espaço Reservado para Conteúdo 3" descr="perfil do sol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4018880" cy="4904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aixaDeTexto 4"/>
          <p:cNvSpPr txBox="1"/>
          <p:nvPr/>
        </p:nvSpPr>
        <p:spPr>
          <a:xfrm>
            <a:off x="5076056" y="148478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004048" y="1724030"/>
            <a:ext cx="3456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b="1" dirty="0" smtClean="0"/>
              <a:t> O: </a:t>
            </a:r>
            <a:r>
              <a:rPr lang="pt-BR" dirty="0" smtClean="0"/>
              <a:t>resíduos orgânicos (folhas, galhos, flores, frutos, fauna...).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  <a:p>
            <a:pPr algn="just">
              <a:buFont typeface="Arial" pitchFamily="34" charset="0"/>
              <a:buChar char="•"/>
            </a:pPr>
            <a:r>
              <a:rPr lang="pt-BR" b="1" dirty="0" smtClean="0"/>
              <a:t> A</a:t>
            </a:r>
            <a:r>
              <a:rPr lang="pt-BR" dirty="0" smtClean="0"/>
              <a:t>: horizonte mineral mais rico em matéria orgânica e grande atividade biológica.</a:t>
            </a:r>
          </a:p>
          <a:p>
            <a:pPr algn="just">
              <a:buFont typeface="Arial" pitchFamily="34" charset="0"/>
              <a:buChar char="•"/>
            </a:pPr>
            <a:endParaRPr lang="pt-BR" b="1" dirty="0"/>
          </a:p>
          <a:p>
            <a:pPr algn="just">
              <a:buFont typeface="Arial" pitchFamily="34" charset="0"/>
              <a:buChar char="•"/>
            </a:pPr>
            <a:r>
              <a:rPr lang="pt-BR" b="1" dirty="0" smtClean="0"/>
              <a:t> B: </a:t>
            </a:r>
            <a:r>
              <a:rPr lang="pt-BR" dirty="0" smtClean="0"/>
              <a:t>horizonte mineral com máxima expressão de cor e estrutura;</a:t>
            </a:r>
          </a:p>
          <a:p>
            <a:pPr algn="just">
              <a:buFont typeface="Arial" pitchFamily="34" charset="0"/>
              <a:buChar char="•"/>
            </a:pPr>
            <a:endParaRPr lang="pt-BR" b="1" dirty="0"/>
          </a:p>
          <a:p>
            <a:pPr algn="just">
              <a:buFont typeface="Arial" pitchFamily="34" charset="0"/>
              <a:buChar char="•"/>
            </a:pPr>
            <a:r>
              <a:rPr lang="pt-BR" b="1" dirty="0"/>
              <a:t> </a:t>
            </a:r>
            <a:r>
              <a:rPr lang="pt-BR" b="1" dirty="0" smtClean="0"/>
              <a:t>C: </a:t>
            </a:r>
            <a:r>
              <a:rPr lang="pt-BR" dirty="0" smtClean="0"/>
              <a:t> rocha </a:t>
            </a:r>
            <a:r>
              <a:rPr lang="pt-BR" dirty="0" err="1" smtClean="0"/>
              <a:t>intemperizada</a:t>
            </a:r>
            <a:r>
              <a:rPr lang="pt-BR" dirty="0" smtClean="0"/>
              <a:t> (alterada).</a:t>
            </a:r>
          </a:p>
          <a:p>
            <a:pPr algn="just">
              <a:buFont typeface="Arial" pitchFamily="34" charset="0"/>
              <a:buChar char="•"/>
            </a:pPr>
            <a:endParaRPr lang="pt-BR" b="1" dirty="0"/>
          </a:p>
          <a:p>
            <a:pPr algn="just">
              <a:buFont typeface="Arial" pitchFamily="34" charset="0"/>
              <a:buChar char="•"/>
            </a:pPr>
            <a:endParaRPr lang="pt-BR" b="1" dirty="0" smtClean="0"/>
          </a:p>
          <a:p>
            <a:pPr algn="just">
              <a:buFont typeface="Arial" pitchFamily="34" charset="0"/>
              <a:buChar char="•"/>
            </a:pPr>
            <a:r>
              <a:rPr lang="pt-BR" b="1" dirty="0" smtClean="0"/>
              <a:t> R: </a:t>
            </a:r>
            <a:r>
              <a:rPr lang="pt-BR" dirty="0" smtClean="0"/>
              <a:t> rocha não </a:t>
            </a:r>
            <a:r>
              <a:rPr lang="pt-BR" dirty="0" err="1" smtClean="0"/>
              <a:t>intemperizada</a:t>
            </a:r>
            <a:r>
              <a:rPr lang="pt-BR" dirty="0" smtClean="0"/>
              <a:t> (não alterada).</a:t>
            </a:r>
            <a:endParaRPr lang="pt-BR" b="1" dirty="0" smtClean="0"/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H:</a:t>
            </a:r>
            <a:r>
              <a:rPr lang="pt-BR" dirty="0" smtClean="0"/>
              <a:t> é um horizonte orgânico, normalmente encontrado em áreas com excesso de água, como banhados e várzeas. O excesso de água inibe a ação de  microrganismos aeróbios (aqueles que necessitam de O</a:t>
            </a:r>
            <a:r>
              <a:rPr lang="pt-BR" baseline="-25000" dirty="0" smtClean="0"/>
              <a:t>2</a:t>
            </a:r>
            <a:r>
              <a:rPr lang="pt-BR" dirty="0" smtClean="0"/>
              <a:t> para sobreviverem), limitando muito a decomposição da matéria orgânica.</a:t>
            </a:r>
            <a:endParaRPr lang="pt-BR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Horizonte H</a:t>
            </a:r>
            <a:endParaRPr lang="pt-BR" dirty="0"/>
          </a:p>
        </p:txBody>
      </p:sp>
      <p:pic>
        <p:nvPicPr>
          <p:cNvPr id="4" name="Espaço Reservado para Conteúdo 3" descr="horizonte H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1" y="1556792"/>
            <a:ext cx="5202599" cy="4039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u="sng" dirty="0" smtClean="0"/>
              <a:t>Horizonte O:</a:t>
            </a:r>
            <a:r>
              <a:rPr lang="pt-BR" dirty="0" smtClean="0"/>
              <a:t> também é um horizonte orgânico. É simbolizado pela letra </a:t>
            </a:r>
            <a:r>
              <a:rPr lang="pt-BR" b="1" dirty="0" smtClean="0"/>
              <a:t>O</a:t>
            </a:r>
            <a:r>
              <a:rPr lang="pt-BR" dirty="0" smtClean="0"/>
              <a:t> pelo fato de ser a primeira letra da palavra orgânico. É constituído por uma manta de folhas, galhos, flores, frutos, restos e dejetos de animais depositados sobre o horizonte A. pode ser encontrado em solos sob mata, sendo pouco expressivo ou inexistente em regiões de vegetação de campo. A espessura varia de acordo com o clima e tipo de vegetação.</a:t>
            </a:r>
            <a:endParaRPr lang="pt-BR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Horizonte O</a:t>
            </a:r>
            <a:endParaRPr lang="pt-BR" dirty="0"/>
          </a:p>
        </p:txBody>
      </p:sp>
      <p:pic>
        <p:nvPicPr>
          <p:cNvPr id="4" name="Espaço Reservado para Conteúdo 3" descr="horizonte O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412776"/>
            <a:ext cx="3312368" cy="49685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dos horizontes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u="sng" dirty="0" smtClean="0"/>
              <a:t>Horizonte A:</a:t>
            </a:r>
            <a:r>
              <a:rPr lang="pt-BR" dirty="0" smtClean="0"/>
              <a:t> está abaixo do horizonte O, quando este existe, caso contrário é o horizonte superficial. É formado pela incorporação de </a:t>
            </a:r>
            <a:r>
              <a:rPr lang="pt-BR" dirty="0" err="1" smtClean="0"/>
              <a:t>M.O.</a:t>
            </a:r>
            <a:r>
              <a:rPr lang="pt-BR" dirty="0" smtClean="0"/>
              <a:t> aos constituintes minerais do solo com os quais fica intimamente misturada. Este horizonte tem grande importância agrícola (concentra as raízes) e ambiental ( recebe os poluentes).</a:t>
            </a:r>
            <a:endParaRPr lang="pt-BR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735</Words>
  <Application>Microsoft Office PowerPoint</Application>
  <PresentationFormat>Apresentação na tela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Formação do perfil do solo</vt:lpstr>
      <vt:lpstr>Introdução </vt:lpstr>
      <vt:lpstr>Perfil &amp; horizontes</vt:lpstr>
      <vt:lpstr>Representação esquemática do perfil</vt:lpstr>
      <vt:lpstr>Características dos horizontes</vt:lpstr>
      <vt:lpstr>Horizonte H</vt:lpstr>
      <vt:lpstr>Características dos horizontes</vt:lpstr>
      <vt:lpstr>Horizonte O</vt:lpstr>
      <vt:lpstr>Características dos horizontes</vt:lpstr>
      <vt:lpstr>Características dos horizontes</vt:lpstr>
      <vt:lpstr>Características dos horizontes</vt:lpstr>
      <vt:lpstr>Características dos horizontes</vt:lpstr>
      <vt:lpstr>Características dos horizontes</vt:lpstr>
      <vt:lpstr>Características dos horizontes</vt:lpstr>
      <vt:lpstr>Características dos horizontes</vt:lpstr>
      <vt:lpstr>Características dos horizontes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do perfil do solo</dc:title>
  <dc:creator>Cliente</dc:creator>
  <cp:lastModifiedBy>Cliente</cp:lastModifiedBy>
  <cp:revision>26</cp:revision>
  <dcterms:created xsi:type="dcterms:W3CDTF">2011-08-15T23:27:05Z</dcterms:created>
  <dcterms:modified xsi:type="dcterms:W3CDTF">2012-03-20T13:48:10Z</dcterms:modified>
</cp:coreProperties>
</file>