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0F1F625B-1A26-4C4E-AA26-BEF653F7CBCC}" type="datetimeFigureOut">
              <a:rPr lang="pt-BR" smtClean="0"/>
              <a:pPr/>
              <a:t>24/10/2011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BD0D58-A904-4653-85A2-A1411B10970A}"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F1F625B-1A26-4C4E-AA26-BEF653F7CBCC}" type="datetimeFigureOut">
              <a:rPr lang="pt-BR" smtClean="0"/>
              <a:pPr/>
              <a:t>24/10/2011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BD0D58-A904-4653-85A2-A1411B10970A}"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F1F625B-1A26-4C4E-AA26-BEF653F7CBCC}" type="datetimeFigureOut">
              <a:rPr lang="pt-BR" smtClean="0"/>
              <a:pPr/>
              <a:t>24/10/2011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BD0D58-A904-4653-85A2-A1411B10970A}"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F1F625B-1A26-4C4E-AA26-BEF653F7CBCC}" type="datetimeFigureOut">
              <a:rPr lang="pt-BR" smtClean="0"/>
              <a:pPr/>
              <a:t>24/10/2011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BD0D58-A904-4653-85A2-A1411B10970A}"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0F1F625B-1A26-4C4E-AA26-BEF653F7CBCC}" type="datetimeFigureOut">
              <a:rPr lang="pt-BR" smtClean="0"/>
              <a:pPr/>
              <a:t>24/10/2011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BD0D58-A904-4653-85A2-A1411B10970A}"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0F1F625B-1A26-4C4E-AA26-BEF653F7CBCC}" type="datetimeFigureOut">
              <a:rPr lang="pt-BR" smtClean="0"/>
              <a:pPr/>
              <a:t>24/10/2011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EBD0D58-A904-4653-85A2-A1411B10970A}"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0F1F625B-1A26-4C4E-AA26-BEF653F7CBCC}" type="datetimeFigureOut">
              <a:rPr lang="pt-BR" smtClean="0"/>
              <a:pPr/>
              <a:t>24/10/2011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EBD0D58-A904-4653-85A2-A1411B10970A}"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0F1F625B-1A26-4C4E-AA26-BEF653F7CBCC}" type="datetimeFigureOut">
              <a:rPr lang="pt-BR" smtClean="0"/>
              <a:pPr/>
              <a:t>24/10/2011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EBD0D58-A904-4653-85A2-A1411B10970A}"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F1F625B-1A26-4C4E-AA26-BEF653F7CBCC}" type="datetimeFigureOut">
              <a:rPr lang="pt-BR" smtClean="0"/>
              <a:pPr/>
              <a:t>24/10/2011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EBD0D58-A904-4653-85A2-A1411B10970A}"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0F1F625B-1A26-4C4E-AA26-BEF653F7CBCC}" type="datetimeFigureOut">
              <a:rPr lang="pt-BR" smtClean="0"/>
              <a:pPr/>
              <a:t>24/10/2011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EBD0D58-A904-4653-85A2-A1411B10970A}"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0F1F625B-1A26-4C4E-AA26-BEF653F7CBCC}" type="datetimeFigureOut">
              <a:rPr lang="pt-BR" smtClean="0"/>
              <a:pPr/>
              <a:t>24/10/2011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EBD0D58-A904-4653-85A2-A1411B10970A}"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F625B-1A26-4C4E-AA26-BEF653F7CBCC}" type="datetimeFigureOut">
              <a:rPr lang="pt-BR" smtClean="0"/>
              <a:pPr/>
              <a:t>24/10/2011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BD0D58-A904-4653-85A2-A1411B10970A}"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CARGAS ELÉTRICAS NO SOLO</a:t>
            </a:r>
            <a:endParaRPr lang="pt-BR" dirty="0"/>
          </a:p>
        </p:txBody>
      </p:sp>
      <p:sp>
        <p:nvSpPr>
          <p:cNvPr id="3" name="Subtítulo 2"/>
          <p:cNvSpPr>
            <a:spLocks noGrp="1"/>
          </p:cNvSpPr>
          <p:nvPr>
            <p:ph type="subTitle" idx="1"/>
          </p:nvPr>
        </p:nvSpPr>
        <p:spPr/>
        <p:txBody>
          <a:bodyPr/>
          <a:lstStyle/>
          <a:p>
            <a:r>
              <a:rPr lang="pt-BR" dirty="0" smtClean="0"/>
              <a:t>Luciane Costa de Oliveira</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Retenção (</a:t>
            </a:r>
            <a:r>
              <a:rPr lang="pt-BR" dirty="0" err="1" smtClean="0"/>
              <a:t>aDsorção</a:t>
            </a:r>
            <a:r>
              <a:rPr lang="pt-BR" dirty="0" smtClean="0"/>
              <a:t>) de nutrientes</a:t>
            </a:r>
            <a:endParaRPr lang="pt-BR" dirty="0"/>
          </a:p>
        </p:txBody>
      </p:sp>
      <p:sp>
        <p:nvSpPr>
          <p:cNvPr id="3" name="Espaço Reservado para Conteúdo 2"/>
          <p:cNvSpPr>
            <a:spLocks noGrp="1"/>
          </p:cNvSpPr>
          <p:nvPr>
            <p:ph idx="1"/>
          </p:nvPr>
        </p:nvSpPr>
        <p:spPr>
          <a:xfrm>
            <a:off x="457200" y="1600200"/>
            <a:ext cx="8229600" cy="4925144"/>
          </a:xfrm>
        </p:spPr>
        <p:txBody>
          <a:bodyPr>
            <a:normAutofit/>
          </a:bodyPr>
          <a:lstStyle/>
          <a:p>
            <a:pPr algn="just"/>
            <a:r>
              <a:rPr lang="pt-BR" dirty="0" smtClean="0"/>
              <a:t>Mesmo os nutrientes que ficaram </a:t>
            </a:r>
            <a:r>
              <a:rPr lang="pt-BR" dirty="0" err="1" smtClean="0"/>
              <a:t>aDsorvidos</a:t>
            </a:r>
            <a:r>
              <a:rPr lang="pt-BR" dirty="0" smtClean="0"/>
              <a:t> nas cargas elétricas do solo, continuam disponíveis para serem </a:t>
            </a:r>
            <a:r>
              <a:rPr lang="pt-BR" dirty="0" err="1" smtClean="0"/>
              <a:t>aBsorvidos</a:t>
            </a:r>
            <a:r>
              <a:rPr lang="pt-BR" dirty="0" smtClean="0"/>
              <a:t> pelas plantas, sendo fornecidos aos  poucos pelo solo para nutrição das plantas.</a:t>
            </a:r>
          </a:p>
          <a:p>
            <a:pPr algn="just"/>
            <a:endParaRPr lang="pt-BR" dirty="0"/>
          </a:p>
          <a:p>
            <a:pPr algn="just"/>
            <a:r>
              <a:rPr lang="pt-BR" dirty="0" smtClean="0"/>
              <a:t>Ocorre nesse caso um melhor aproveitamento do que foi aplicado, o que não ocorre em solos arenosos, pobre em cargas elétricas.</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Por exemplo:</a:t>
            </a:r>
            <a:endParaRPr lang="pt-BR" dirty="0"/>
          </a:p>
        </p:txBody>
      </p:sp>
      <p:sp>
        <p:nvSpPr>
          <p:cNvPr id="3" name="Espaço Reservado para Conteúdo 2"/>
          <p:cNvSpPr>
            <a:spLocks noGrp="1"/>
          </p:cNvSpPr>
          <p:nvPr>
            <p:ph idx="1"/>
          </p:nvPr>
        </p:nvSpPr>
        <p:spPr/>
        <p:txBody>
          <a:bodyPr/>
          <a:lstStyle/>
          <a:p>
            <a:r>
              <a:rPr lang="pt-BR" dirty="0" smtClean="0"/>
              <a:t>solos com boas características físicas, mas com textura diferentes:</a:t>
            </a:r>
          </a:p>
          <a:p>
            <a:endParaRPr lang="pt-BR" dirty="0" smtClean="0"/>
          </a:p>
          <a:p>
            <a:pPr lvl="1"/>
            <a:r>
              <a:rPr lang="pt-BR" dirty="0" smtClean="0"/>
              <a:t>Área 01: solo arenoso (80%  de areia, 5% de </a:t>
            </a:r>
            <a:r>
              <a:rPr lang="pt-BR" dirty="0" err="1" smtClean="0"/>
              <a:t>silte</a:t>
            </a:r>
            <a:r>
              <a:rPr lang="pt-BR" dirty="0" smtClean="0"/>
              <a:t> e 15% de argila);</a:t>
            </a:r>
          </a:p>
          <a:p>
            <a:pPr lvl="1"/>
            <a:endParaRPr lang="pt-BR" dirty="0" smtClean="0"/>
          </a:p>
          <a:p>
            <a:pPr lvl="1"/>
            <a:r>
              <a:rPr lang="pt-BR" dirty="0" smtClean="0"/>
              <a:t>Área 02: solo muito argiloso (70% de argila, 15% de </a:t>
            </a:r>
            <a:r>
              <a:rPr lang="pt-BR" dirty="0" err="1" smtClean="0"/>
              <a:t>silte</a:t>
            </a:r>
            <a:r>
              <a:rPr lang="pt-BR" dirty="0" smtClean="0"/>
              <a:t> e 15% de areia);</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Pergunta 01:</a:t>
            </a:r>
            <a:endParaRPr lang="pt-BR" dirty="0"/>
          </a:p>
        </p:txBody>
      </p:sp>
      <p:sp>
        <p:nvSpPr>
          <p:cNvPr id="3" name="Espaço Reservado para Conteúdo 2"/>
          <p:cNvSpPr>
            <a:spLocks noGrp="1"/>
          </p:cNvSpPr>
          <p:nvPr>
            <p:ph idx="1"/>
          </p:nvPr>
        </p:nvSpPr>
        <p:spPr/>
        <p:txBody>
          <a:bodyPr/>
          <a:lstStyle/>
          <a:p>
            <a:pPr algn="just"/>
            <a:r>
              <a:rPr lang="pt-BR" dirty="0" smtClean="0"/>
              <a:t>Um agricultor fez o mesmo investimento financeiro para produzir milho nas duas áreas, adotando condições idênticas de manejo da cultura (preparo do solo, plantio, quantidade de adubo aplicado, irrigação e tratos culturais). Em qual solo tem-se expectativa de maior produtividade para o mesmo custo de produção, ou seja, maior retorno financeiro para o produtor rural?</a:t>
            </a: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Pergunta 02:</a:t>
            </a:r>
            <a:endParaRPr lang="pt-BR" dirty="0"/>
          </a:p>
        </p:txBody>
      </p:sp>
      <p:sp>
        <p:nvSpPr>
          <p:cNvPr id="3" name="Espaço Reservado para Conteúdo 2"/>
          <p:cNvSpPr>
            <a:spLocks noGrp="1"/>
          </p:cNvSpPr>
          <p:nvPr>
            <p:ph idx="1"/>
          </p:nvPr>
        </p:nvSpPr>
        <p:spPr/>
        <p:txBody>
          <a:bodyPr/>
          <a:lstStyle/>
          <a:p>
            <a:pPr algn="just"/>
            <a:r>
              <a:rPr lang="pt-BR" dirty="0" smtClean="0"/>
              <a:t>Considerando que foi disposto, de forma inadequada, uma carga de metais pesados ou outro poluente nas duas áreas (poluição ambiental), em qual solo se espera menor transporte destes poluentes da superfície até o lençol freático, causando menor contaminação às águas subterrâneas e superficiais (rios, lagos)?</a:t>
            </a: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Resposta 01:</a:t>
            </a:r>
            <a:endParaRPr lang="pt-BR" dirty="0"/>
          </a:p>
        </p:txBody>
      </p:sp>
      <p:sp>
        <p:nvSpPr>
          <p:cNvPr id="3" name="Espaço Reservado para Conteúdo 2"/>
          <p:cNvSpPr>
            <a:spLocks noGrp="1"/>
          </p:cNvSpPr>
          <p:nvPr>
            <p:ph idx="1"/>
          </p:nvPr>
        </p:nvSpPr>
        <p:spPr/>
        <p:txBody>
          <a:bodyPr>
            <a:normAutofit/>
          </a:bodyPr>
          <a:lstStyle/>
          <a:p>
            <a:pPr algn="just"/>
            <a:r>
              <a:rPr lang="pt-BR" dirty="0" smtClean="0"/>
              <a:t>Na área 02 teremos maior produção agrícola e menor contaminação da água em virtude da maior quantidade de cargas elétricas. Estas cargas, em maior número as negativas, encontram-se na superfície dos minerais da fração argila e da fração </a:t>
            </a:r>
            <a:r>
              <a:rPr lang="pt-BR" dirty="0" err="1" smtClean="0"/>
              <a:t>húmica</a:t>
            </a:r>
            <a:r>
              <a:rPr lang="pt-BR" dirty="0" smtClean="0"/>
              <a:t> da MO. </a:t>
            </a: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Resposta 01:</a:t>
            </a:r>
            <a:endParaRPr lang="pt-BR" dirty="0"/>
          </a:p>
        </p:txBody>
      </p:sp>
      <p:sp>
        <p:nvSpPr>
          <p:cNvPr id="3" name="Espaço Reservado para Conteúdo 2"/>
          <p:cNvSpPr>
            <a:spLocks noGrp="1"/>
          </p:cNvSpPr>
          <p:nvPr>
            <p:ph idx="1"/>
          </p:nvPr>
        </p:nvSpPr>
        <p:spPr>
          <a:xfrm>
            <a:off x="457200" y="1600200"/>
            <a:ext cx="8229600" cy="4997152"/>
          </a:xfrm>
        </p:spPr>
        <p:txBody>
          <a:bodyPr>
            <a:normAutofit lnSpcReduction="10000"/>
          </a:bodyPr>
          <a:lstStyle/>
          <a:p>
            <a:pPr algn="just"/>
            <a:r>
              <a:rPr lang="pt-BR" dirty="0" smtClean="0"/>
              <a:t>Ao conjunto das cargas negativas dá-se o nome de CTC (capacidade de troca de cátions), e das cargas positivas CTA (capacidade de troca de ânions).</a:t>
            </a:r>
          </a:p>
          <a:p>
            <a:pPr algn="just"/>
            <a:endParaRPr lang="pt-BR" dirty="0"/>
          </a:p>
          <a:p>
            <a:pPr algn="just"/>
            <a:r>
              <a:rPr lang="pt-BR" dirty="0" smtClean="0"/>
              <a:t>As cargas negativas e positivas destes constituintes do solo são responsáveis pela retenção de nutrientes do adubo, essenciais ao crescimento das plantas, e dos poluentes dispostos na superfície do solo.</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Resposta 02:</a:t>
            </a:r>
            <a:endParaRPr lang="pt-BR" dirty="0"/>
          </a:p>
        </p:txBody>
      </p:sp>
      <p:sp>
        <p:nvSpPr>
          <p:cNvPr id="3" name="Espaço Reservado para Conteúdo 2"/>
          <p:cNvSpPr>
            <a:spLocks noGrp="1"/>
          </p:cNvSpPr>
          <p:nvPr>
            <p:ph idx="1"/>
          </p:nvPr>
        </p:nvSpPr>
        <p:spPr/>
        <p:txBody>
          <a:bodyPr>
            <a:normAutofit lnSpcReduction="10000"/>
          </a:bodyPr>
          <a:lstStyle/>
          <a:p>
            <a:pPr algn="just"/>
            <a:r>
              <a:rPr lang="pt-BR" dirty="0" smtClean="0"/>
              <a:t>Já no solo arenoso (área 01), nutrientes do adubo e dos poluentes atingem rapidamente as águas subterrâneas, causando maior poluição ambiental. Isto ocorre porque os minerais da fração areia (quartzo, por exemplo) não apresentam cargas superficiais. Se for feita uma adubação ou adição de metais pesados em um monte areia de construção, com as chuvas, todo nutriente e poluente serão facilmente lavados.</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Retenção (adsorção) de nutrientes</a:t>
            </a:r>
            <a:endParaRPr lang="pt-BR" dirty="0"/>
          </a:p>
        </p:txBody>
      </p:sp>
      <p:sp>
        <p:nvSpPr>
          <p:cNvPr id="3" name="Espaço Reservado para Conteúdo 2"/>
          <p:cNvSpPr>
            <a:spLocks noGrp="1"/>
          </p:cNvSpPr>
          <p:nvPr>
            <p:ph idx="1"/>
          </p:nvPr>
        </p:nvSpPr>
        <p:spPr>
          <a:xfrm>
            <a:off x="457200" y="1600200"/>
            <a:ext cx="8229600" cy="4925144"/>
          </a:xfrm>
        </p:spPr>
        <p:txBody>
          <a:bodyPr>
            <a:normAutofit/>
          </a:bodyPr>
          <a:lstStyle/>
          <a:p>
            <a:pPr algn="just"/>
            <a:r>
              <a:rPr lang="pt-BR" dirty="0" smtClean="0"/>
              <a:t>Em razão da diferença de cargas elétricas, os </a:t>
            </a:r>
            <a:r>
              <a:rPr lang="pt-BR" dirty="0" err="1" smtClean="0"/>
              <a:t>cátios</a:t>
            </a:r>
            <a:r>
              <a:rPr lang="pt-BR" dirty="0" smtClean="0"/>
              <a:t> serão atraídos pelas cargas negativas (CTC) e os ânions pelas cargas positivas (CTA).</a:t>
            </a:r>
          </a:p>
          <a:p>
            <a:pPr algn="just"/>
            <a:endParaRPr lang="pt-BR" dirty="0"/>
          </a:p>
          <a:p>
            <a:pPr algn="just"/>
            <a:r>
              <a:rPr lang="pt-BR" dirty="0" smtClean="0"/>
              <a:t>Depois de uma adição de fertilizante no solo, em contato com a água o mesmo será dissolvido em uma parte positiva (cátion) e uma parte negativa (ânion), que irá compor a solução do solo.</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Retenção (</a:t>
            </a:r>
            <a:r>
              <a:rPr lang="pt-BR" dirty="0" err="1" smtClean="0"/>
              <a:t>aDsorção</a:t>
            </a:r>
            <a:r>
              <a:rPr lang="pt-BR" dirty="0" smtClean="0"/>
              <a:t>) de nutrientes</a:t>
            </a:r>
            <a:endParaRPr lang="pt-BR" dirty="0"/>
          </a:p>
        </p:txBody>
      </p:sp>
      <p:sp>
        <p:nvSpPr>
          <p:cNvPr id="3" name="Espaço Reservado para Conteúdo 2"/>
          <p:cNvSpPr>
            <a:spLocks noGrp="1"/>
          </p:cNvSpPr>
          <p:nvPr>
            <p:ph idx="1"/>
          </p:nvPr>
        </p:nvSpPr>
        <p:spPr>
          <a:xfrm>
            <a:off x="457200" y="1600200"/>
            <a:ext cx="8229600" cy="4925144"/>
          </a:xfrm>
        </p:spPr>
        <p:txBody>
          <a:bodyPr>
            <a:normAutofit/>
          </a:bodyPr>
          <a:lstStyle/>
          <a:p>
            <a:pPr algn="just"/>
            <a:r>
              <a:rPr lang="pt-BR" dirty="0" smtClean="0"/>
              <a:t>Se o solo for argiloso e apresentar alta CTC e CTA, grande parte dos nutrientes colocados com o fertilizante serão </a:t>
            </a:r>
            <a:r>
              <a:rPr lang="pt-BR" dirty="0" err="1" smtClean="0"/>
              <a:t>aDsorvidos</a:t>
            </a:r>
            <a:r>
              <a:rPr lang="pt-BR" dirty="0" smtClean="0"/>
              <a:t> (retidos), reduzindo muito suas concentrações na solução do solo.</a:t>
            </a:r>
          </a:p>
          <a:p>
            <a:pPr algn="just"/>
            <a:endParaRPr lang="pt-BR" dirty="0"/>
          </a:p>
          <a:p>
            <a:pPr algn="just"/>
            <a:r>
              <a:rPr lang="pt-BR" dirty="0" smtClean="0"/>
              <a:t>Somente os </a:t>
            </a:r>
            <a:r>
              <a:rPr lang="pt-BR" dirty="0" smtClean="0"/>
              <a:t>nutrientes </a:t>
            </a:r>
            <a:r>
              <a:rPr lang="pt-BR" dirty="0" smtClean="0"/>
              <a:t>que restarem (que não forem </a:t>
            </a:r>
            <a:r>
              <a:rPr lang="pt-BR" dirty="0" err="1" smtClean="0"/>
              <a:t>aDsorvidos</a:t>
            </a:r>
            <a:r>
              <a:rPr lang="pt-BR" dirty="0" smtClean="0"/>
              <a:t> pelas cargas) serão passíveis de serem </a:t>
            </a:r>
            <a:r>
              <a:rPr lang="pt-BR" dirty="0" err="1" smtClean="0"/>
              <a:t>lixiviados</a:t>
            </a:r>
            <a:r>
              <a:rPr lang="pt-BR" dirty="0" smtClean="0"/>
              <a:t> (lavados).</a:t>
            </a:r>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572</Words>
  <Application>Microsoft Office PowerPoint</Application>
  <PresentationFormat>Apresentação na tela (4:3)</PresentationFormat>
  <Paragraphs>32</Paragraphs>
  <Slides>10</Slides>
  <Notes>0</Notes>
  <HiddenSlides>0</HiddenSlides>
  <MMClips>0</MMClips>
  <ScaleCrop>false</ScaleCrop>
  <HeadingPairs>
    <vt:vector size="4" baseType="variant">
      <vt:variant>
        <vt:lpstr>Tema</vt:lpstr>
      </vt:variant>
      <vt:variant>
        <vt:i4>1</vt:i4>
      </vt:variant>
      <vt:variant>
        <vt:lpstr>Títulos de slides</vt:lpstr>
      </vt:variant>
      <vt:variant>
        <vt:i4>10</vt:i4>
      </vt:variant>
    </vt:vector>
  </HeadingPairs>
  <TitlesOfParts>
    <vt:vector size="11" baseType="lpstr">
      <vt:lpstr>Tema do Office</vt:lpstr>
      <vt:lpstr>CARGAS ELÉTRICAS NO SOLO</vt:lpstr>
      <vt:lpstr>Por exemplo:</vt:lpstr>
      <vt:lpstr>Pergunta 01:</vt:lpstr>
      <vt:lpstr>Pergunta 02:</vt:lpstr>
      <vt:lpstr>Resposta 01:</vt:lpstr>
      <vt:lpstr>Resposta 01:</vt:lpstr>
      <vt:lpstr>Resposta 02:</vt:lpstr>
      <vt:lpstr>Retenção (adsorção) de nutrientes</vt:lpstr>
      <vt:lpstr>Retenção (aDsorção) de nutrientes</vt:lpstr>
      <vt:lpstr>Retenção (aDsorção) de nutrientes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CARGAS ELÉTRICAS NO SOLO</dc:title>
  <dc:creator>Cliente</dc:creator>
  <cp:lastModifiedBy>Cliente</cp:lastModifiedBy>
  <cp:revision>7</cp:revision>
  <dcterms:created xsi:type="dcterms:W3CDTF">2011-09-19T13:53:23Z</dcterms:created>
  <dcterms:modified xsi:type="dcterms:W3CDTF">2011-10-24T23:26:32Z</dcterms:modified>
</cp:coreProperties>
</file>