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3" r:id="rId9"/>
    <p:sldId id="270" r:id="rId10"/>
    <p:sldId id="269" r:id="rId11"/>
    <p:sldId id="264" r:id="rId12"/>
    <p:sldId id="265" r:id="rId13"/>
    <p:sldId id="267" r:id="rId14"/>
    <p:sldId id="274" r:id="rId15"/>
    <p:sldId id="275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E540D-81D4-44C1-A5E8-E66DE799C268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4F24-429D-4B04-976E-DB45340201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4F24-429D-4B04-976E-DB453402019F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4F24-429D-4B04-976E-DB453402019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2153-A60C-4125-9E07-F6C81D5989AC}" type="datetimeFigureOut">
              <a:rPr lang="pt-BR" smtClean="0"/>
              <a:pPr/>
              <a:t>19/03/2012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77E5-EFB6-46C6-804E-185050820E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iente\Videos\Sistema%20de%20Irrigao%20PLANTAGUA%20com%20equipamentos%20de%20automao%20RAIN%20BIRD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iente\Videos\Reportagem%20sobre%20irrigao%20por%20malha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SiphonT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Irrigação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Prof. </a:t>
            </a:r>
            <a:r>
              <a:rPr lang="en-US" dirty="0" err="1" smtClean="0">
                <a:solidFill>
                  <a:schemeClr val="tx1"/>
                </a:solidFill>
              </a:rPr>
              <a:t>Luciane</a:t>
            </a:r>
            <a:r>
              <a:rPr lang="en-US" dirty="0" smtClean="0">
                <a:solidFill>
                  <a:schemeClr val="tx1"/>
                </a:solidFill>
              </a:rPr>
              <a:t> Costa de Oliveira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Fonte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Eng. Agrônomo Lucas de Paula Mera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Aspersão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endParaRPr lang="pt-BR" dirty="0"/>
          </a:p>
        </p:txBody>
      </p:sp>
      <p:pic>
        <p:nvPicPr>
          <p:cNvPr id="4" name="Sistema de Irrigao PLANTAGUA com equipamentos de automao RAIN BIR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Aspersão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malha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Uma alternativa extremamente interessante que tem sido utilizada pelos </a:t>
            </a:r>
            <a:r>
              <a:rPr lang="pt-BR" b="1" i="1" dirty="0" smtClean="0"/>
              <a:t>agricultores</a:t>
            </a:r>
            <a:r>
              <a:rPr lang="pt-BR" dirty="0" smtClean="0"/>
              <a:t> irrigantes é uma modificação na aspersão convencional, a chamada aspersão em malha, onde as linhas principais, de derivação e laterais ficam fixas, sendo móveis somente os </a:t>
            </a:r>
            <a:r>
              <a:rPr lang="pt-BR" dirty="0" err="1" smtClean="0"/>
              <a:t>aspersores</a:t>
            </a:r>
            <a:r>
              <a:rPr lang="pt-BR" dirty="0" smtClean="0"/>
              <a:t>. Esse tipo de sistema tem sido bastante utilizado no Brasil principalmente para a irrigação de </a:t>
            </a:r>
            <a:r>
              <a:rPr lang="pt-BR" b="1" i="1" dirty="0" smtClean="0"/>
              <a:t>pastagem</a:t>
            </a:r>
            <a:r>
              <a:rPr lang="pt-BR" dirty="0" smtClean="0"/>
              <a:t>, </a:t>
            </a:r>
            <a:r>
              <a:rPr lang="pt-BR" dirty="0" err="1" smtClean="0"/>
              <a:t>cana-de-açucar</a:t>
            </a:r>
            <a:r>
              <a:rPr lang="pt-BR" dirty="0" smtClean="0"/>
              <a:t> e café.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Aspersão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malha</a:t>
            </a:r>
            <a:endParaRPr lang="pt-BR" dirty="0"/>
          </a:p>
        </p:txBody>
      </p:sp>
      <p:pic>
        <p:nvPicPr>
          <p:cNvPr id="4" name="Reportagem sobre irrigao por malh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Microaspersão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dirty="0" err="1" smtClean="0"/>
              <a:t>microaspersão</a:t>
            </a:r>
            <a:r>
              <a:rPr lang="pt-BR" dirty="0" smtClean="0"/>
              <a:t> possui uma eficiência maior que a aspersão convencional (90%), sendo muito utilizada para a irrigação de culturas </a:t>
            </a:r>
            <a:r>
              <a:rPr lang="pt-BR" b="1" i="1" dirty="0" smtClean="0"/>
              <a:t>perenes</a:t>
            </a:r>
            <a:r>
              <a:rPr lang="pt-BR" dirty="0" smtClean="0"/>
              <a:t>, </a:t>
            </a:r>
            <a:r>
              <a:rPr lang="pt-BR" b="1" i="1" dirty="0" smtClean="0"/>
              <a:t>em cultivos protegidos e na produção/enraizamento de mudas.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Pivô</a:t>
            </a:r>
            <a:r>
              <a:rPr lang="en-US" dirty="0" smtClean="0"/>
              <a:t> central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sistema consiste basicamente de uma tubulação metálica onde são instalados os </a:t>
            </a:r>
            <a:r>
              <a:rPr lang="pt-BR" dirty="0" err="1" smtClean="0"/>
              <a:t>aspersores</a:t>
            </a:r>
            <a:r>
              <a:rPr lang="pt-BR" dirty="0" smtClean="0"/>
              <a:t>. A tubulação que recebe a água de um dispositivo central sob pressão, chamado de ponto do pivô, se apóia em torres metálicas triangulares, montadas sobre rodas, geralmente com </a:t>
            </a:r>
            <a:r>
              <a:rPr lang="pt-BR" b="1" i="1" dirty="0" smtClean="0"/>
              <a:t>pneu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Pivô</a:t>
            </a:r>
            <a:r>
              <a:rPr lang="en-US" dirty="0" smtClean="0"/>
              <a:t> central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torres movem-se continuamente acionadas por dispositivos </a:t>
            </a:r>
            <a:r>
              <a:rPr lang="pt-BR" b="1" i="1" dirty="0" smtClean="0"/>
              <a:t>elétricos</a:t>
            </a:r>
            <a:r>
              <a:rPr lang="pt-BR" dirty="0" smtClean="0"/>
              <a:t> ou hidráulicos, descrevendo movimentos concêntricos ao redor do ponto do pivô.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Pivô Central</a:t>
            </a:r>
            <a:endParaRPr lang="pt-BR" dirty="0"/>
          </a:p>
        </p:txBody>
      </p:sp>
      <p:pic>
        <p:nvPicPr>
          <p:cNvPr id="4" name="Picture 7" descr="crop%20circles%20in%20Alamo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00200"/>
            <a:ext cx="59190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rrigation-pivot-sprinkl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354" y="1628800"/>
            <a:ext cx="31051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Pivô</a:t>
            </a:r>
            <a:r>
              <a:rPr lang="en-US" dirty="0" smtClean="0"/>
              <a:t> central</a:t>
            </a:r>
            <a:endParaRPr lang="pt-BR" dirty="0"/>
          </a:p>
        </p:txBody>
      </p:sp>
      <p:pic>
        <p:nvPicPr>
          <p:cNvPr id="4" name="Picture 7" descr="Image2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84948"/>
            <a:ext cx="5076056" cy="357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5"/>
            <a:ext cx="5364088" cy="402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Nesse sistema, a água é levada sob pressão por tubos, até ser aplicada ao solo através de emissores diretamente sobre a zona da raiz da planta, em alta </a:t>
            </a:r>
            <a:r>
              <a:rPr lang="pt-BR" dirty="0" err="1" smtClean="0"/>
              <a:t>frequência</a:t>
            </a:r>
            <a:r>
              <a:rPr lang="pt-BR" dirty="0" smtClean="0"/>
              <a:t> e baixa intensidade. Possui uma eficiência na ordem de 90%. Tem no entanto um elevado custo de implantação.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Gotejador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4" name="Picture 10" descr="sp12fig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687" y="3710013"/>
            <a:ext cx="4137817" cy="31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mage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052736"/>
            <a:ext cx="42116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Irrigação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+mj-lt"/>
              </a:rPr>
              <a:t>É</a:t>
            </a:r>
            <a:r>
              <a:rPr lang="pt-BR" dirty="0" smtClean="0">
                <a:latin typeface="+mj-lt"/>
              </a:rPr>
              <a:t> uma</a:t>
            </a:r>
            <a:r>
              <a:rPr lang="pt-BR" b="1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técnica utilizada na agricultura que tem por objetivo o fornecimento controlado de água para as plantas em quantidade suficiente e no momento certo, assegurando a produtividade e a sobrevivência da plantação.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muito utilizado em culturas </a:t>
            </a:r>
            <a:r>
              <a:rPr lang="pt-BR" b="1" i="1" dirty="0" smtClean="0"/>
              <a:t>perenes</a:t>
            </a:r>
            <a:r>
              <a:rPr lang="pt-BR" dirty="0" smtClean="0"/>
              <a:t> e em fruticultura, embora também seja usado por produtores de hortaliças e flores, em especial pela reduzida necessidade de água, comparado aos demais sistemas de irrigação. Pode ser instalado à superfície ou enterrado, embora esta decisão deva ser tomada analisando-se criteriosamente a cultura a ser irrigada.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surgimento da irrigação foi fundamental ao florescimento da civilização, e os ganhos de produtividade agrícola permitidos por ela são, em grande parte, os responsáveis pela viabilidade da alimentação da população mundial.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entanto a irrigação também apresenta </a:t>
            </a:r>
            <a:r>
              <a:rPr lang="pt-BR" b="1" i="1" dirty="0" smtClean="0"/>
              <a:t>perigos</a:t>
            </a:r>
            <a:r>
              <a:rPr lang="pt-BR" dirty="0" smtClean="0"/>
              <a:t> ambientais. Deve ser utilizada com critério e consciência ecológica, pois um sistema mal-planejado pode causar sérios desastres ambientais.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Alguns dos maiores desastres ambientais da história são oriundos de projetos de irrigação mal projetados, como foi o exemplo do </a:t>
            </a:r>
            <a:r>
              <a:rPr lang="pt-BR" dirty="0" err="1" smtClean="0"/>
              <a:t>secamento</a:t>
            </a:r>
            <a:r>
              <a:rPr lang="pt-BR" dirty="0" smtClean="0"/>
              <a:t> do Mar de Aral, ocorrido devido ao mau planejamento feito pelos </a:t>
            </a:r>
            <a:r>
              <a:rPr lang="pt-BR" b="1" i="1" dirty="0" smtClean="0"/>
              <a:t>soviéticos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Além de problemas gerados pela escassez das águas mal administradas, outro dano grave gerado pelo manejo incorreto da irrigação é a salinização.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Nas regiões áridas e semi-áridas irrigadas, a salinização do solo é um dos importantes fatores que afetam o rendimento dos cultivos , limitando a produção agrícola e causando prejuízos.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 o agricultor constrói o sistema à revelia, sem consulta aos órgãos públicos, corre o risco de ver a obra embargada e ter seus equipamentos confiscados, além de estar sujeito a multas.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Brasil, antes de iniciar a construção de sistemas de irrigação, a legislação obriga os produtores a consultar as prefeituras locais, de forma a poder verificar se existem restrições ao uso de água para irrigação. Dependendo da região, obter uma autorização pode ser virtualmente impossível.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Escoamento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gravidade</a:t>
            </a:r>
            <a:endParaRPr lang="pt-BR" dirty="0"/>
          </a:p>
        </p:txBody>
      </p:sp>
      <p:pic>
        <p:nvPicPr>
          <p:cNvPr id="4" name="Picture 7" descr="280px-SiphonTubes">
            <a:hlinkClick r:id="rId3" tooltip="Canal de irrigação com sistema de sifão.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44824"/>
            <a:ext cx="6472405" cy="46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Infiltração, utilizando canais abertos entre fileiras de plantas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5" descr="irrigaca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61074"/>
            <a:ext cx="6192688" cy="47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Inundação</a:t>
            </a:r>
            <a:r>
              <a:rPr lang="en-US" dirty="0" smtClean="0"/>
              <a:t>: </a:t>
            </a:r>
            <a:r>
              <a:rPr lang="en-US" dirty="0" err="1" smtClean="0"/>
              <a:t>arroz</a:t>
            </a:r>
            <a:r>
              <a:rPr lang="en-US" dirty="0" smtClean="0"/>
              <a:t> </a:t>
            </a:r>
            <a:r>
              <a:rPr lang="en-US" dirty="0" err="1" smtClean="0"/>
              <a:t>irrigado</a:t>
            </a:r>
            <a:endParaRPr lang="pt-BR" dirty="0"/>
          </a:p>
        </p:txBody>
      </p:sp>
      <p:pic>
        <p:nvPicPr>
          <p:cNvPr id="4" name="Picture 9" descr="pais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05" y="1927373"/>
            <a:ext cx="69441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Escoamento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Usa o método de irrigação por superfície. A distribuição da água se dá por gravidade através da superfície do solo. Tem menor custo fixo e operacional, e consome menos energia que os métodos por aspersão. É o método ideal para cultivos em fileiras. Deve ser feito em áreas planas.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Escoamento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Exige investimento em mão-de-obra. Possui baixa eficiência, em torno de 30 a 40% no máximo. Atualmente, devido a escassez de água no mundo e problemas ambientais, inclusive para a irrigação, esse método tem recebido várias críticas devido a baixa eficiência conseguida.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Aspersão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Nos métodos de aspersão, são lançados </a:t>
            </a:r>
            <a:r>
              <a:rPr lang="pt-BR" b="1" i="1" dirty="0" smtClean="0"/>
              <a:t>jatos</a:t>
            </a:r>
            <a:r>
              <a:rPr lang="pt-BR" dirty="0" smtClean="0"/>
              <a:t> de água ao ar que </a:t>
            </a:r>
            <a:r>
              <a:rPr lang="pt-BR" b="1" i="1" dirty="0" smtClean="0"/>
              <a:t>caem</a:t>
            </a:r>
            <a:r>
              <a:rPr lang="pt-BR" dirty="0" smtClean="0"/>
              <a:t> sobre a cultura na forma de chuva. Existem sistemas inteiramente móveis, com a mudança de todos os seus componentes até os totalmente automatizados (fixos). No método convencional, a linha principal é fixa e as laterais são móveis. Requer menor investimento de capital, mas exige mão-de-obra intensa, devido às mudanças da tubulação. 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Croqui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aspersão</a:t>
            </a:r>
            <a:endParaRPr lang="pt-BR" dirty="0"/>
          </a:p>
        </p:txBody>
      </p:sp>
      <p:pic>
        <p:nvPicPr>
          <p:cNvPr id="4" name="Picture 7" descr="irrig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258" y="1700808"/>
            <a:ext cx="6810126" cy="49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803</Words>
  <Application>Microsoft Office PowerPoint</Application>
  <PresentationFormat>Apresentação na tela (4:3)</PresentationFormat>
  <Paragraphs>48</Paragraphs>
  <Slides>26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Irrigação</vt:lpstr>
      <vt:lpstr>Irrigação</vt:lpstr>
      <vt:lpstr>Escoamento ou gravidade</vt:lpstr>
      <vt:lpstr>Infiltração, utilizando canais abertos entre fileiras de plantas </vt:lpstr>
      <vt:lpstr>Inundação: arroz irrigado</vt:lpstr>
      <vt:lpstr>Escoamento ou gravidade</vt:lpstr>
      <vt:lpstr>Escoamento ou gravidade</vt:lpstr>
      <vt:lpstr>Aspersão</vt:lpstr>
      <vt:lpstr>Croqui do projeto de aspersão</vt:lpstr>
      <vt:lpstr>Aspersão convencional</vt:lpstr>
      <vt:lpstr>Aspersão em malha</vt:lpstr>
      <vt:lpstr>Aspersão em malha</vt:lpstr>
      <vt:lpstr>Microaspersão</vt:lpstr>
      <vt:lpstr>Pivô central</vt:lpstr>
      <vt:lpstr>Pivô central</vt:lpstr>
      <vt:lpstr>Pivô Central</vt:lpstr>
      <vt:lpstr>Pivô central</vt:lpstr>
      <vt:lpstr>Gotejamento</vt:lpstr>
      <vt:lpstr>Gotejador </vt:lpstr>
      <vt:lpstr>Gotejamento</vt:lpstr>
      <vt:lpstr>Considerações </vt:lpstr>
      <vt:lpstr>Considerações </vt:lpstr>
      <vt:lpstr>Considerações </vt:lpstr>
      <vt:lpstr>Considerações </vt:lpstr>
      <vt:lpstr>Considerações </vt:lpstr>
      <vt:lpstr>Considerações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Irrigação</dc:title>
  <dc:creator>Cliente</dc:creator>
  <cp:lastModifiedBy>Cliente</cp:lastModifiedBy>
  <cp:revision>30</cp:revision>
  <dcterms:created xsi:type="dcterms:W3CDTF">2011-03-09T13:48:06Z</dcterms:created>
  <dcterms:modified xsi:type="dcterms:W3CDTF">2012-03-19T20:16:57Z</dcterms:modified>
</cp:coreProperties>
</file>