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da irrigação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pt-BR" sz="3200" strike="noStrike">
                <a:solidFill>
                  <a:srgbClr val="8b8b8b"/>
                </a:solidFill>
                <a:latin typeface="Calibri"/>
              </a:rPr>
              <a:t>Luciane Costa de Oliveira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strike="noStrike">
                <a:solidFill>
                  <a:srgbClr val="8b8b8b"/>
                </a:solidFill>
                <a:latin typeface="Calibri"/>
              </a:rPr>
              <a:t>Fonte: Manejo da água e Irrigação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strike="noStrike">
                <a:solidFill>
                  <a:srgbClr val="8b8b8b"/>
                </a:solidFill>
                <a:latin typeface="Calibri"/>
              </a:rPr>
              <a:t>Autor: Sílvio Roberto Penteado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Conclusão 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Verificamos que o solo argiloso possui a capacidade de reter 175 litros de água / m</a:t>
            </a:r>
            <a:r>
              <a:rPr lang="pt-BR" sz="3200" strike="noStrike" baseline="30000">
                <a:solidFill>
                  <a:srgbClr val="000000"/>
                </a:solidFill>
                <a:latin typeface="Calibri"/>
              </a:rPr>
              <a:t>2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, numa profundidade de 50 cm, enquanto num solo siltoso retém menor quantidade de água, cerca de 75 litros de água / m</a:t>
            </a:r>
            <a:r>
              <a:rPr lang="pt-BR" sz="3200" strike="noStrike" baseline="30000">
                <a:solidFill>
                  <a:srgbClr val="000000"/>
                </a:solidFill>
                <a:latin typeface="Calibri"/>
              </a:rPr>
              <a:t>2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. Valores mostram que a água disponível num solo argiloso é quase 3 vezes maior do que num solo siltoso.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da lâmina de irrigação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457200" y="1600200"/>
            <a:ext cx="8228880" cy="49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bruta: lâmina de água total que deverá ser aplicada prevendo-se as perdas (deriva, vazamentos, etc...) e a uniformidade de distribuição. Por isso é obtida pela divisão da lâmina líquida (LL) pela eficiência de irrigação (Ei). LB= LL / Ei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líquida: é a água que representa p consumo real de água pela cultura. Essa deverá ser adicionada ao solo para suprir a demanda das plantas num determinado tempo, o qual pode ser definido pelo turno de irrigação;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00" y="94680"/>
            <a:ext cx="91440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Lâmina líquida estimada de irrigação </a:t>
            </a:r>
            <a:r>
              <a:rPr lang="pt-BR" sz="3000" strike="noStrike">
                <a:solidFill>
                  <a:srgbClr val="000000"/>
                </a:solidFill>
                <a:latin typeface="Calibri"/>
              </a:rPr>
              <a:t>(mm)</a:t>
            </a:r>
            <a:endParaRPr/>
          </a:p>
        </p:txBody>
      </p:sp>
      <p:graphicFrame>
        <p:nvGraphicFramePr>
          <p:cNvPr id="97" name="Table 2"/>
          <p:cNvGraphicFramePr/>
          <p:nvPr/>
        </p:nvGraphicFramePr>
        <p:xfrm>
          <a:off x="455040" y="1272240"/>
          <a:ext cx="8229240" cy="55846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28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trike="noStrike">
                          <a:solidFill>
                            <a:srgbClr val="000000"/>
                          </a:solidFill>
                          <a:latin typeface="Calibri"/>
                        </a:rPr>
                        <a:t>Profundidade radicular média (cm)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trike="noStrike">
                          <a:latin typeface="Calibri"/>
                        </a:rPr>
                        <a:t>Textura do solo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771480">
                <a:tc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FINA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25 KPa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25 Kpa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GROSSA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25 KPa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6,75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11,25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6,25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15,75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8,75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20,25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11,25</a:t>
                      </a:r>
                      <a:endParaRPr/>
                    </a:p>
                  </a:txBody>
                  <a:tcPr/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de lâmina bruta de irrigação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Solo argiloso: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Textura do solo: fina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Profundidade radicular: 0,30 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líquida de irrigação: 18 mm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Eficiência da irrigação: gotejamento (0,9)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bruta: LL/ Ei : 18mm / 0,9 = 20 mm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Conclusão:aplicar 20 mm de irrigação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de lâmina bruta de irrigação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Solo arenoso: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Textura do solo: grossa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Profundidade radicular: 0,30 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líquida de irrigação: 7,5 mm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Eficiência da irrigação: gotejamento (0,9)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bruta: LL/ Ei : 7,5mm / 0,9 = 8,33 mm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Conclusão:aplicar 8,33 mm de irrigação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Lâmina média de água exigida para diferentes culturas</a:t>
            </a:r>
            <a:endParaRPr/>
          </a:p>
        </p:txBody>
      </p:sp>
      <p:graphicFrame>
        <p:nvGraphicFramePr>
          <p:cNvPr id="103" name="Table 2"/>
          <p:cNvGraphicFramePr/>
          <p:nvPr/>
        </p:nvGraphicFramePr>
        <p:xfrm>
          <a:off x="457200" y="1518120"/>
          <a:ext cx="8229240" cy="52365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trike="noStrike">
                          <a:latin typeface="Calibri"/>
                        </a:rPr>
                        <a:t>Cultura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trike="noStrike">
                          <a:latin typeface="Calibri"/>
                        </a:rPr>
                        <a:t>Lâmina mm/mês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trike="noStrike">
                          <a:latin typeface="Calibri"/>
                        </a:rPr>
                        <a:t>M</a:t>
                      </a:r>
                      <a:r>
                        <a:rPr b="1" lang="pt-BR" sz="2000" strike="noStrike" baseline="30000">
                          <a:latin typeface="Calibri"/>
                        </a:rPr>
                        <a:t>3</a:t>
                      </a:r>
                      <a:r>
                        <a:rPr b="1" lang="pt-BR" sz="2000" strike="noStrike">
                          <a:latin typeface="Calibri"/>
                        </a:rPr>
                        <a:t> / hectare / dia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Abacaxi, ameixa, citros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Abóbora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Alface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Ameixa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Banana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Brócolis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Cebola, cenoura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Figo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Morango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Pêra, pêssego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Pimentão, tomate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/>
                    </a:p>
                  </a:txBody>
                  <a:tcPr/>
                </a:tc>
              </a:tr>
              <a:tr h="402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Uva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do turno de rega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Turno de rega refere-se ao tempo que pode ser decorrido entre uma irrigação e outra. Em outros termos, quanto tempo o solo tolera entre uma irrigação e outra. Quanto maior a capacidade de armazenamento de água do solo (CC) , maior será o turno de rega.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TR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Lâmina Líquida (mm)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Evapotranspiração mm/dia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do tempo de irrigação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Tempo que o aspersor irá permanecer funcionando numa mesma posição.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Ti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Lâmina Bruta (mm)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Vazão do aspersor mm/hora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57200" y="1240200"/>
            <a:ext cx="8228880" cy="47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Solo argiloso: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Textura do solo: fina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Profundidade radicular: 0,30 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líquida de irrigação: 18 mm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Eficiência da irrigação: aspersão (0,7)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Lâmina bruta: LL/ Ei : 18mm / 0,7 = 25,7 mm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Tempo disponível para irrigação: 8 horas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Cultura: feijão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Evapotranspiração (ETPc): 5 mm/dia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Vazão do aspersor : 14 mm/h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Número de linhas secundárias: 03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TR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Lâmina Líquida (mm)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Evapotranspiração (mm/dia)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TR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18 mm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5 mm/dia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TR = 3,6 dias ... 3 dias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Fatores importantes no cálculo e decisão de quanto irrigar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457200" y="1600200"/>
            <a:ext cx="8228880" cy="50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Solo: indica a capacidade de campo (CC), o ponte de murcha permanente (PMP) e a velocidade de infiltração;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Disponibilidade de água: indicará qual a área que poderemos irrigar com a água que temos;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Cultura: cada cultura possuí uma profundidade de raízes, uma transpiração diferente, etc...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Ti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Lâmina Bruta (mm)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Vazão do aspersor (mm/hora)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Ti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25,7 mm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14 mm / 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Ti = 1,83 horas ... 1 hora e 48 min... 2 horas (será o tempo que cada aspersor ficará funcionando na mesma posição). 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457200" y="1340640"/>
            <a:ext cx="8228880" cy="53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Determinação do número de posições irrigadas por dia (Ni):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Ni =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tempo disponível para irrigação (h)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Ti (h) + tempo de troca*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3200" strike="noStrike">
                <a:solidFill>
                  <a:srgbClr val="000000"/>
                </a:solidFill>
                <a:latin typeface="Calibri"/>
              </a:rPr>
              <a:t>Temos 8 horas disponíveis para a irrigação, portanto poderemos irrigar 4 posições durante esse período.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4280" y="2862720"/>
            <a:ext cx="9141840" cy="257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* Depende se o sistema é fixo ou portátil, devido ao tempo necessário para o desligamento do sistema em uma linha, desmontá-la e montá-la em outra posição. Em muitos projetos há linha lateral reserva, já montada, portanto esse tempo é zero.</a:t>
            </a:r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Fatores importantes no cálculo e decisão de quanto irrigar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Tipo de sistema de irrigação: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Gotejamento (90% de eficiência)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Arpersão (70% de eficiência)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Pivô central (85% de eficiência)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Inundação ou sulcos (50% de eficiência)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da água disponível no solo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Considera as diferenças de solo: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81" name="Table 3"/>
          <p:cNvGraphicFramePr/>
          <p:nvPr/>
        </p:nvGraphicFramePr>
        <p:xfrm>
          <a:off x="971640" y="2449800"/>
          <a:ext cx="7344000" cy="2922840"/>
        </p:xfrm>
        <a:graphic>
          <a:graphicData uri="http://schemas.openxmlformats.org/drawingml/2006/table">
            <a:tbl>
              <a:tblPr/>
              <a:tblGrid>
                <a:gridCol w="1836000"/>
                <a:gridCol w="1836000"/>
                <a:gridCol w="1836000"/>
                <a:gridCol w="1836360"/>
              </a:tblGrid>
              <a:tr h="7714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Solo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Capacidade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de campo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Ponto de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Murcha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Água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trike="noStrike">
                          <a:latin typeface="Calibri"/>
                        </a:rPr>
                        <a:t>disponível</a:t>
                      </a:r>
                      <a:endParaRPr/>
                    </a:p>
                  </a:txBody>
                  <a:tcPr/>
                </a:tc>
              </a:tr>
              <a:tr h="7174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Argiloso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  <a:endParaRPr/>
                    </a:p>
                  </a:txBody>
                  <a:tcPr/>
                </a:tc>
              </a:tr>
              <a:tr h="7174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Siltoso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  <a:endParaRPr/>
                    </a:p>
                  </a:txBody>
                  <a:tcPr/>
                </a:tc>
              </a:tr>
              <a:tr h="716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Areia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200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Cálculo da água disponível no solo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Considerar no cálculo a profundidade efetiva do sistema radicular;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Para conhecer a Capacidade de Água Disponível (CAD) e a Água Disponível (AD), que é a água a ser consumida pelas plantas e que deverá ser reposta pelas irrigações, primeiramente calcula-se a CAD.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de cálculo de CAD e AD no solo, por hectare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50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Siltoso: numa cultura com a maioria das raízes a uma profundidade efetiva de 50 cm, poderemos obter os seguintes dados: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CC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0,50 m x 0,15 x 10.000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750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75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75 mm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PMP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0,50 m x 0,07 x 10.000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350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35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35 mm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de cálculo de CAD e AD no solo, por hectare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880" cy="50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CAD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750 – 350 = 400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 ou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40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40 mm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AD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= 40 mm x 0,50 (50%)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20 mm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de cálculo de CAD e AD no solo, por hectare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457200" y="1600200"/>
            <a:ext cx="8228880" cy="50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Argiloso: numa cultura com a maioria das raízes a uma profundidade efetiva de 50 cm, poderemos obter os seguintes dados: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CC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0,50 m x 0,35 x 10.000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1750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175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175 mm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PMP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0,50 m x 0,18 x 10.000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900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90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90 mm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de cálculo de água disponível no solo (AD), por hectare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8880" cy="50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CAD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1750 – 900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850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3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/ hectare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85 litros / m</a:t>
            </a:r>
            <a:r>
              <a:rPr lang="pt-BR" sz="2800" strike="noStrike" baseline="30000">
                <a:solidFill>
                  <a:srgbClr val="000000"/>
                </a:solidFill>
                <a:latin typeface="Calibri"/>
              </a:rPr>
              <a:t>2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          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ou 85 mm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AD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= 85 mm x 0,50 (50%)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= 42,5 mm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Application>LibreOffice/4.4.5.2$Windows_x86 LibreOffice_project/a22f674fd25a3b6f45bdebf25400ed2adff0ff99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language>pt-BR</dc:language>
  <cp:lastPrinted>2015-11-25T15:45:57Z</cp:lastPrinted>
  <dcterms:modified xsi:type="dcterms:W3CDTF">2015-11-25T17:11:11Z</dcterms:modified>
  <cp:revision>1</cp:revision>
</cp:coreProperties>
</file>