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2.jpeg" ContentType="image/jpeg"/>
  <Override PartName="/ppt/media/image3.jpeg" ContentType="image/jpeg"/>
  <Override PartName="/ppt/media/image7.png" ContentType="image/png"/>
  <Override PartName="/ppt/media/image4.jpeg" ContentType="image/jpeg"/>
  <Override PartName="/ppt/media/image5.jpeg" ContentType="image/jpeg"/>
  <Override PartName="/ppt/media/image6.jpeg" ContentType="image/jpeg"/>
  <Override PartName="/ppt/media/image8.jpeg" ContentType="image/jpeg"/>
  <Override PartName="/ppt/media/image1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6.xml.rels" ContentType="application/vnd.openxmlformats-package.relationships+xml"/>
  <Override PartName="/ppt/slides/_rels/slide11.xml.rels" ContentType="application/vnd.openxmlformats-package.relationships+xml"/>
  <Override PartName="/ppt/slides/_rels/slide15.xml.rels" ContentType="application/vnd.openxmlformats-package.relationships+xml"/>
  <Override PartName="/ppt/slides/_rels/slide10.xml.rels" ContentType="application/vnd.openxmlformats-package.relationships+xml"/>
  <Override PartName="/ppt/slides/_rels/slide14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3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Clique para editar o formato do texto do títuloClique para editar o estilo do título mestre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Calibri"/>
              </a:rPr>
              <a:t>11/10/12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B10111D1-41D1-4161-91E1-91610171E1F1}" type="slidenum">
              <a:rPr lang="pt-BR">
                <a:solidFill>
                  <a:srgbClr val="000000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Clique para editar o formato do texto do títuloClique para editar o estilo do título mestre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7.º Nível da estrutura de tópicosClique para editar os estilos do texto mestre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Segundo nível</a:t>
            </a:r>
            <a:endParaRPr/>
          </a:p>
          <a:p>
            <a:pPr lvl="1">
              <a:buFont typeface="Arial"/>
              <a:buChar char="–"/>
            </a:pPr>
            <a:r>
              <a:rPr lang="pt-BR" sz="2400">
                <a:solidFill>
                  <a:srgbClr val="000000"/>
                </a:solidFill>
                <a:latin typeface="Calibri"/>
              </a:rPr>
              <a:t>Terceiro nível</a:t>
            </a:r>
            <a:endParaRPr/>
          </a:p>
          <a:p>
            <a:pPr lvl="2">
              <a:buFont typeface="Arial"/>
              <a:buChar char="•"/>
            </a:pPr>
            <a:r>
              <a:rPr lang="pt-BR" sz="2000">
                <a:solidFill>
                  <a:srgbClr val="000000"/>
                </a:solidFill>
                <a:latin typeface="Calibri"/>
              </a:rPr>
              <a:t>Quarto nível</a:t>
            </a:r>
            <a:endParaRPr/>
          </a:p>
          <a:p>
            <a:pPr lvl="3">
              <a:buFont typeface="Arial"/>
              <a:buChar char="–"/>
            </a:pPr>
            <a:r>
              <a:rPr lang="pt-BR" sz="2000">
                <a:solidFill>
                  <a:srgbClr val="000000"/>
                </a:solidFill>
                <a:latin typeface="Calibri"/>
              </a:rPr>
              <a:t>Quinto nível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Calibri"/>
              </a:rPr>
              <a:t>11/10/12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31818191-C1D1-4121-91E1-61B1B161A1A1}" type="slidenum">
              <a:rPr lang="pt-BR">
                <a:solidFill>
                  <a:srgbClr val="000000"/>
                </a:solidFill>
                <a:latin typeface="Calibri"/>
              </a:rPr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Espécies componentes dos SAF’s</a:t>
            </a:r>
            <a:endParaRPr/>
          </a:p>
        </p:txBody>
      </p:sp>
      <p:sp>
        <p:nvSpPr>
          <p:cNvPr id="75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pt-BR" sz="3200">
                <a:solidFill>
                  <a:srgbClr val="8b8b8b"/>
                </a:solidFill>
                <a:latin typeface="Calibri"/>
              </a:rPr>
              <a:t>Luciane Costa de Oliveira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3200">
                <a:solidFill>
                  <a:srgbClr val="8b8b8b"/>
                </a:solidFill>
                <a:latin typeface="Calibri"/>
              </a:rPr>
              <a:t>Fonte: Manual Agroflorestal para Mata Atlântica, 2008.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Espécie de serviço: indicadoras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São espécies que podem ajudar o agricultor a tomar decisões principalmente em função das características físico-química do solo, são as plantas indicadoras.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Azedinha (</a:t>
            </a:r>
            <a:r>
              <a:rPr i="1" lang="pt-BR" sz="4400">
                <a:solidFill>
                  <a:srgbClr val="000000"/>
                </a:solidFill>
                <a:latin typeface="Calibri"/>
              </a:rPr>
              <a:t>Oxalis spp</a:t>
            </a:r>
            <a:r>
              <a:rPr lang="pt-BR" sz="4400">
                <a:solidFill>
                  <a:srgbClr val="000000"/>
                </a:solidFill>
                <a:latin typeface="Calibri"/>
              </a:rPr>
              <a:t>)</a:t>
            </a:r>
            <a:endParaRPr/>
          </a:p>
        </p:txBody>
      </p:sp>
      <p:pic>
        <p:nvPicPr>
          <p:cNvPr descr="" id="95" name="Espaço Reservado para Conteúdo 3"/>
          <p:cNvPicPr/>
          <p:nvPr/>
        </p:nvPicPr>
        <p:blipFill>
          <a:blip r:embed="rId1"/>
          <a:stretch>
            <a:fillRect/>
          </a:stretch>
        </p:blipFill>
        <p:spPr>
          <a:xfrm>
            <a:off x="683640" y="1772640"/>
            <a:ext cx="2787480" cy="3888000"/>
          </a:xfrm>
          <a:prstGeom prst="rect">
            <a:avLst/>
          </a:prstGeom>
          <a:ln w="38160">
            <a:solidFill>
              <a:srgbClr val="000000"/>
            </a:solidFill>
            <a:miter/>
          </a:ln>
        </p:spPr>
      </p:pic>
      <p:sp>
        <p:nvSpPr>
          <p:cNvPr id="96" name="CustomShape 2"/>
          <p:cNvSpPr/>
          <p:nvPr/>
        </p:nvSpPr>
        <p:spPr>
          <a:xfrm>
            <a:off x="3996000" y="2205000"/>
            <a:ext cx="3384000" cy="821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 sz="2400">
                <a:solidFill>
                  <a:srgbClr val="000000"/>
                </a:solidFill>
                <a:latin typeface="Calibri"/>
              </a:rPr>
              <a:t>Indica solo argiloso ácido: colocar calcário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Beldroega (</a:t>
            </a:r>
            <a:r>
              <a:rPr i="1" lang="pt-BR" sz="4400">
                <a:solidFill>
                  <a:srgbClr val="000000"/>
                </a:solidFill>
                <a:latin typeface="Calibri"/>
              </a:rPr>
              <a:t>Portulaca oleracea</a:t>
            </a:r>
            <a:r>
              <a:rPr lang="pt-BR" sz="4400">
                <a:solidFill>
                  <a:srgbClr val="000000"/>
                </a:solidFill>
                <a:latin typeface="Calibri"/>
              </a:rPr>
              <a:t>)</a:t>
            </a:r>
            <a:endParaRPr/>
          </a:p>
        </p:txBody>
      </p:sp>
      <p:sp>
        <p:nvSpPr>
          <p:cNvPr id="98" name="CustomShape 2"/>
          <p:cNvSpPr/>
          <p:nvPr/>
        </p:nvSpPr>
        <p:spPr>
          <a:xfrm>
            <a:off x="5148000" y="2205000"/>
            <a:ext cx="3384000" cy="4561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 sz="2400">
                <a:solidFill>
                  <a:srgbClr val="000000"/>
                </a:solidFill>
                <a:latin typeface="Calibri"/>
              </a:rPr>
              <a:t>Indica solo fértil</a:t>
            </a:r>
            <a:endParaRPr/>
          </a:p>
        </p:txBody>
      </p:sp>
      <p:pic>
        <p:nvPicPr>
          <p:cNvPr descr="" id="99" name="Espaço Reservado para Conteúdo 6"/>
          <p:cNvPicPr/>
          <p:nvPr/>
        </p:nvPicPr>
        <p:blipFill>
          <a:blip r:embed="rId1"/>
          <a:stretch>
            <a:fillRect/>
          </a:stretch>
        </p:blipFill>
        <p:spPr>
          <a:xfrm>
            <a:off x="467640" y="1845000"/>
            <a:ext cx="4133520" cy="3096000"/>
          </a:xfrm>
          <a:prstGeom prst="rect">
            <a:avLst/>
          </a:prstGeom>
          <a:ln w="38160">
            <a:solidFill>
              <a:srgbClr val="000000"/>
            </a:solidFill>
            <a:miter/>
          </a:ln>
        </p:spPr>
      </p:pic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251640" y="274680"/>
            <a:ext cx="843480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Capim rabo de burro (</a:t>
            </a:r>
            <a:r>
              <a:rPr i="1" lang="pt-BR" sz="4400">
                <a:solidFill>
                  <a:srgbClr val="000000"/>
                </a:solidFill>
                <a:latin typeface="Calibri"/>
              </a:rPr>
              <a:t>Andropogon spp</a:t>
            </a:r>
            <a:r>
              <a:rPr lang="pt-BR" sz="4400">
                <a:solidFill>
                  <a:srgbClr val="000000"/>
                </a:solidFill>
                <a:latin typeface="Calibri"/>
              </a:rPr>
              <a:t>)</a:t>
            </a:r>
            <a:endParaRPr/>
          </a:p>
        </p:txBody>
      </p:sp>
      <p:sp>
        <p:nvSpPr>
          <p:cNvPr id="101" name="CustomShape 2"/>
          <p:cNvSpPr/>
          <p:nvPr/>
        </p:nvSpPr>
        <p:spPr>
          <a:xfrm>
            <a:off x="3924000" y="2205000"/>
            <a:ext cx="4608000" cy="1187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 sz="2400">
                <a:solidFill>
                  <a:srgbClr val="000000"/>
                </a:solidFill>
                <a:latin typeface="Calibri"/>
              </a:rPr>
              <a:t>Indica solo degradado, ácido, com compactação em horizonte meio profundo.</a:t>
            </a:r>
            <a:endParaRPr/>
          </a:p>
        </p:txBody>
      </p:sp>
      <p:pic>
        <p:nvPicPr>
          <p:cNvPr descr="" id="102" name="Espaço Reservado para Conteúdo 7"/>
          <p:cNvPicPr/>
          <p:nvPr/>
        </p:nvPicPr>
        <p:blipFill>
          <a:blip r:embed="rId1"/>
          <a:stretch>
            <a:fillRect/>
          </a:stretch>
        </p:blipFill>
        <p:spPr>
          <a:xfrm>
            <a:off x="827640" y="1989000"/>
            <a:ext cx="2736000" cy="3652920"/>
          </a:xfrm>
          <a:prstGeom prst="rect">
            <a:avLst/>
          </a:prstGeom>
          <a:ln w="38160">
            <a:solidFill>
              <a:srgbClr val="000000"/>
            </a:solidFill>
            <a:miter/>
          </a:ln>
        </p:spPr>
      </p:pic>
    </p:spTree>
  </p:cSld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251640" y="274680"/>
            <a:ext cx="843480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Dente de leão (</a:t>
            </a:r>
            <a:r>
              <a:rPr i="1" lang="pt-BR" sz="4400">
                <a:solidFill>
                  <a:srgbClr val="000000"/>
                </a:solidFill>
                <a:latin typeface="Calibri"/>
              </a:rPr>
              <a:t>Taraxacum officinale</a:t>
            </a:r>
            <a:r>
              <a:rPr lang="pt-BR" sz="4400">
                <a:solidFill>
                  <a:srgbClr val="000000"/>
                </a:solidFill>
                <a:latin typeface="Calibri"/>
              </a:rPr>
              <a:t>)</a:t>
            </a:r>
            <a:endParaRPr/>
          </a:p>
        </p:txBody>
      </p:sp>
      <p:sp>
        <p:nvSpPr>
          <p:cNvPr id="104" name="CustomShape 2"/>
          <p:cNvSpPr/>
          <p:nvPr/>
        </p:nvSpPr>
        <p:spPr>
          <a:xfrm>
            <a:off x="755640" y="5415480"/>
            <a:ext cx="7344360" cy="4561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 sz="2400">
                <a:solidFill>
                  <a:srgbClr val="000000"/>
                </a:solidFill>
                <a:latin typeface="Calibri"/>
              </a:rPr>
              <a:t>Indica solo de boa qualidade</a:t>
            </a:r>
            <a:endParaRPr/>
          </a:p>
        </p:txBody>
      </p:sp>
      <p:pic>
        <p:nvPicPr>
          <p:cNvPr descr="" id="105" name="Espaço Reservado para Conteúdo 9"/>
          <p:cNvPicPr/>
          <p:nvPr/>
        </p:nvPicPr>
        <p:blipFill>
          <a:blip r:embed="rId1"/>
          <a:stretch>
            <a:fillRect/>
          </a:stretch>
        </p:blipFill>
        <p:spPr>
          <a:xfrm>
            <a:off x="755640" y="1700640"/>
            <a:ext cx="3744000" cy="3456000"/>
          </a:xfrm>
          <a:prstGeom prst="rect">
            <a:avLst/>
          </a:prstGeom>
          <a:ln w="38160">
            <a:solidFill>
              <a:srgbClr val="000000"/>
            </a:solidFill>
            <a:miter/>
          </a:ln>
        </p:spPr>
      </p:pic>
    </p:spTree>
  </p:cSld>
  <p:timing>
    <p:tnLst>
      <p:par>
        <p:cTn dur="indefinite" id="7" nodeType="tmRoot" restart="never">
          <p:childTnLst>
            <p:seq>
              <p:cTn id="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251640" y="274680"/>
            <a:ext cx="843480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Samambaia (</a:t>
            </a:r>
            <a:r>
              <a:rPr i="1" lang="pt-BR" sz="4400">
                <a:solidFill>
                  <a:srgbClr val="000000"/>
                </a:solidFill>
                <a:latin typeface="Calibri"/>
              </a:rPr>
              <a:t>Pteridium aquilinum</a:t>
            </a:r>
            <a:r>
              <a:rPr lang="pt-BR" sz="4400">
                <a:solidFill>
                  <a:srgbClr val="000000"/>
                </a:solidFill>
                <a:latin typeface="Calibri"/>
              </a:rPr>
              <a:t>)</a:t>
            </a:r>
            <a:endParaRPr/>
          </a:p>
        </p:txBody>
      </p:sp>
      <p:sp>
        <p:nvSpPr>
          <p:cNvPr id="107" name="CustomShape 2"/>
          <p:cNvSpPr/>
          <p:nvPr/>
        </p:nvSpPr>
        <p:spPr>
          <a:xfrm>
            <a:off x="755640" y="5631480"/>
            <a:ext cx="7344360" cy="4561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pt-BR" sz="2400">
                <a:solidFill>
                  <a:srgbClr val="000000"/>
                </a:solidFill>
                <a:latin typeface="Calibri"/>
              </a:rPr>
              <a:t>Indica solo ácido com altos teores de alumínio</a:t>
            </a:r>
            <a:endParaRPr/>
          </a:p>
        </p:txBody>
      </p:sp>
      <p:pic>
        <p:nvPicPr>
          <p:cNvPr descr="" id="108" name="Espaço Reservado para Conteúdo 8"/>
          <p:cNvPicPr/>
          <p:nvPr/>
        </p:nvPicPr>
        <p:blipFill>
          <a:blip r:embed="rId1"/>
          <a:stretch>
            <a:fillRect/>
          </a:stretch>
        </p:blipFill>
        <p:spPr>
          <a:xfrm>
            <a:off x="2133720" y="1772640"/>
            <a:ext cx="4876560" cy="3657240"/>
          </a:xfrm>
          <a:prstGeom prst="rect">
            <a:avLst/>
          </a:prstGeom>
          <a:ln w="38160">
            <a:solidFill>
              <a:srgbClr val="000000"/>
            </a:solidFill>
            <a:miter/>
          </a:ln>
        </p:spPr>
      </p:pic>
    </p:spTree>
  </p:cSld>
  <p:timing>
    <p:tnLst>
      <p:par>
        <p:cTn dur="indefinite" id="9" nodeType="tmRoot" restart="never">
          <p:childTnLst>
            <p:seq>
              <p:cTn id="1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251640" y="274680"/>
            <a:ext cx="843480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Sapé (</a:t>
            </a:r>
            <a:r>
              <a:rPr i="1" lang="pt-BR" sz="4400">
                <a:solidFill>
                  <a:srgbClr val="000000"/>
                </a:solidFill>
                <a:latin typeface="Calibri"/>
              </a:rPr>
              <a:t>Imperata brasiliensis</a:t>
            </a:r>
            <a:r>
              <a:rPr lang="pt-BR" sz="4400">
                <a:solidFill>
                  <a:srgbClr val="000000"/>
                </a:solidFill>
                <a:latin typeface="Calibri"/>
              </a:rPr>
              <a:t>)</a:t>
            </a:r>
            <a:endParaRPr/>
          </a:p>
        </p:txBody>
      </p:sp>
      <p:sp>
        <p:nvSpPr>
          <p:cNvPr id="110" name="CustomShape 2"/>
          <p:cNvSpPr/>
          <p:nvPr/>
        </p:nvSpPr>
        <p:spPr>
          <a:xfrm>
            <a:off x="755640" y="5631480"/>
            <a:ext cx="7344360" cy="4561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pt-BR" sz="2400">
                <a:solidFill>
                  <a:srgbClr val="000000"/>
                </a:solidFill>
                <a:latin typeface="Calibri"/>
              </a:rPr>
              <a:t>Indica solo ácido, compactado,  com falta de magnésio</a:t>
            </a:r>
            <a:endParaRPr/>
          </a:p>
        </p:txBody>
      </p:sp>
      <p:pic>
        <p:nvPicPr>
          <p:cNvPr descr="" id="111" name="Espaço Reservado para Conteúdo 9"/>
          <p:cNvPicPr/>
          <p:nvPr/>
        </p:nvPicPr>
        <p:blipFill>
          <a:blip r:embed="rId1"/>
          <a:stretch>
            <a:fillRect/>
          </a:stretch>
        </p:blipFill>
        <p:spPr>
          <a:xfrm>
            <a:off x="2474280" y="1845000"/>
            <a:ext cx="3969360" cy="2973240"/>
          </a:xfrm>
          <a:prstGeom prst="rect">
            <a:avLst/>
          </a:prstGeom>
          <a:ln w="38160">
            <a:solidFill>
              <a:srgbClr val="000000"/>
            </a:solidFill>
            <a:miter/>
          </a:ln>
        </p:spPr>
      </p:pic>
    </p:spTree>
  </p:cSld>
  <p:timing>
    <p:tnLst>
      <p:par>
        <p:cTn dur="indefinite" id="11" nodeType="tmRoot" restart="never">
          <p:childTnLst>
            <p:seq>
              <p:cTn id="1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251640" y="274680"/>
            <a:ext cx="843480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Tiririca (</a:t>
            </a:r>
            <a:r>
              <a:rPr i="1" lang="pt-BR" sz="4400">
                <a:solidFill>
                  <a:srgbClr val="000000"/>
                </a:solidFill>
                <a:latin typeface="Calibri"/>
              </a:rPr>
              <a:t>Cyperus rotundus</a:t>
            </a:r>
            <a:r>
              <a:rPr lang="pt-BR" sz="4400">
                <a:solidFill>
                  <a:srgbClr val="000000"/>
                </a:solidFill>
                <a:latin typeface="Calibri"/>
              </a:rPr>
              <a:t>)</a:t>
            </a:r>
            <a:endParaRPr/>
          </a:p>
        </p:txBody>
      </p:sp>
      <p:sp>
        <p:nvSpPr>
          <p:cNvPr id="113" name="CustomShape 2"/>
          <p:cNvSpPr/>
          <p:nvPr/>
        </p:nvSpPr>
        <p:spPr>
          <a:xfrm>
            <a:off x="755640" y="5631480"/>
            <a:ext cx="7344360" cy="4561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pt-BR" sz="2400">
                <a:solidFill>
                  <a:srgbClr val="000000"/>
                </a:solidFill>
                <a:latin typeface="Calibri"/>
              </a:rPr>
              <a:t>Indica solo ácido, compactado,  com falta de magnésio</a:t>
            </a:r>
            <a:endParaRPr/>
          </a:p>
        </p:txBody>
      </p:sp>
      <p:pic>
        <p:nvPicPr>
          <p:cNvPr descr="" id="114" name="Espaço Reservado para Conteúdo 6"/>
          <p:cNvPicPr/>
          <p:nvPr/>
        </p:nvPicPr>
        <p:blipFill>
          <a:blip r:embed="rId1"/>
          <a:stretch>
            <a:fillRect/>
          </a:stretch>
        </p:blipFill>
        <p:spPr>
          <a:xfrm>
            <a:off x="2771640" y="1901880"/>
            <a:ext cx="2736000" cy="2981160"/>
          </a:xfrm>
          <a:prstGeom prst="rect">
            <a:avLst/>
          </a:prstGeom>
          <a:ln w="38160">
            <a:solidFill>
              <a:srgbClr val="000000"/>
            </a:solidFill>
            <a:miter/>
          </a:ln>
        </p:spPr>
      </p:pic>
    </p:spTree>
  </p:cSld>
  <p:timing>
    <p:tnLst>
      <p:par>
        <p:cTn dur="indefinite" id="13" nodeType="tmRoot" restart="never">
          <p:childTnLst>
            <p:seq>
              <p:cTn id="1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251640" y="274680"/>
            <a:ext cx="843480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Urtiga (</a:t>
            </a:r>
            <a:r>
              <a:rPr i="1" lang="pt-BR" sz="4400">
                <a:solidFill>
                  <a:srgbClr val="000000"/>
                </a:solidFill>
                <a:latin typeface="Calibri"/>
              </a:rPr>
              <a:t>Urtica urens</a:t>
            </a:r>
            <a:r>
              <a:rPr lang="pt-BR" sz="4400">
                <a:solidFill>
                  <a:srgbClr val="000000"/>
                </a:solidFill>
                <a:latin typeface="Calibri"/>
              </a:rPr>
              <a:t>)</a:t>
            </a:r>
            <a:endParaRPr/>
          </a:p>
        </p:txBody>
      </p:sp>
      <p:sp>
        <p:nvSpPr>
          <p:cNvPr id="116" name="CustomShape 2"/>
          <p:cNvSpPr/>
          <p:nvPr/>
        </p:nvSpPr>
        <p:spPr>
          <a:xfrm>
            <a:off x="755640" y="5631480"/>
            <a:ext cx="7344360" cy="4561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pt-BR" sz="2400">
                <a:solidFill>
                  <a:srgbClr val="000000"/>
                </a:solidFill>
                <a:latin typeface="Calibri"/>
              </a:rPr>
              <a:t>Indica solo com excesso de MO, rica em N. Falta cobre.</a:t>
            </a:r>
            <a:endParaRPr/>
          </a:p>
        </p:txBody>
      </p:sp>
      <p:pic>
        <p:nvPicPr>
          <p:cNvPr descr="" id="117" name="Espaço Reservado para Conteúdo 7"/>
          <p:cNvPicPr/>
          <p:nvPr/>
        </p:nvPicPr>
        <p:blipFill>
          <a:blip r:embed="rId1"/>
          <a:stretch>
            <a:fillRect/>
          </a:stretch>
        </p:blipFill>
        <p:spPr>
          <a:xfrm>
            <a:off x="2250000" y="1772640"/>
            <a:ext cx="3833640" cy="3042360"/>
          </a:xfrm>
          <a:prstGeom prst="rect">
            <a:avLst/>
          </a:prstGeom>
          <a:ln w="38160">
            <a:solidFill>
              <a:srgbClr val="000000"/>
            </a:solidFill>
            <a:miter/>
          </a:ln>
        </p:spPr>
      </p:pic>
    </p:spTree>
  </p:cSld>
  <p:timing>
    <p:tnLst>
      <p:par>
        <p:cTn dur="indefinite" id="15" nodeType="tmRoot" restart="never">
          <p:childTnLst>
            <p:seq>
              <p:cTn id="1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Espécies prioritárias</a:t>
            </a:r>
            <a:endParaRPr/>
          </a:p>
        </p:txBody>
      </p:sp>
      <p:sp>
        <p:nvSpPr>
          <p:cNvPr id="7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Anuais, persistentes ou perenes utilizadas para o auto-consumo, considerando a segurança alimentar da família em diversidade e qualidade, e para a geração de renda (beneficiamento e comercialização)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Espécies prioritárias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No decorrer da formação do SAF convêm escolher espécies anuais como o arroz, milho, feijão, hortaliças, abóbora, mamoeiro, etc..., consorciando com espécies que iniciam a sua produção quando termina a fase de espécies de ciclo curto, ou seja, frutíferas precoces e cultivos persistentes que continuam produzindo por um tempo maior, inclusive debaixo de sombra moderada (ex. banana).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Espécies prioritárias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Das espécies de ciclo médio a longo de produção, podemos destacar destacar os citros, a erva-mate e outras fruteiras comerciais (ex. palmito), espécies condimentares (ex. pimenta-do-reino, noz moscada, cardamomo, cravo-da-índia, canela, baunilha), espécies madeireiras com grande demanda de mercado (ex. pinheiro-do-paraná, cedro, canela, etc) ou mesmo exóticas não invasoras.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Espécies de serviço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São espécies (preferencialmente perenes ou semi-perenes) funcionais na prestação de serviços principalmente em termos de sustentabilidade ambiental do sistema produtivo, como solo, água, plantas e animais.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Algumas categorias: adubadoras, repelentes, indicadoras, invasoras.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Espécies de serviço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Podemos considerar como serviços florestais, ou seus efeitos no sistema produtivo, a conservação do solo e da água, o melhoramento da fertilidade do solo, melhoria das condições micro-climáticas às plantas e animais e o controle biológico de pragas e doenças.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Espécies de serviço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Controle de erosão em terrenos declivosos;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Melhora na estrutura física do solo;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Aumento da fertilidade química e biológica do solo;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Redução na evaporação da umidade do solo;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Aumento da taxa de MO e de infiltração de água no solo;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Permite a ciclagem de nutrientes;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Espécie de serviço: adubadoras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457200" y="1600200"/>
            <a:ext cx="8229240" cy="5068800"/>
          </a:xfrm>
          <a:prstGeom prst="rect">
            <a:avLst/>
          </a:prstGeom>
        </p:spPr>
        <p:txBody>
          <a:bodyPr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 u="sng">
                <a:solidFill>
                  <a:srgbClr val="000000"/>
                </a:solidFill>
                <a:latin typeface="Calibri"/>
              </a:rPr>
              <a:t>Cobertura morta do solo</a:t>
            </a:r>
            <a:r>
              <a:rPr lang="pt-BR" sz="3200">
                <a:solidFill>
                  <a:srgbClr val="000000"/>
                </a:solidFill>
                <a:latin typeface="Calibri"/>
              </a:rPr>
              <a:t>: feita através da prática de podas e rebaixamentos periódicos de algumas espécies com alto crescimento (ingá, erva-mate, etc) , acompanhando a evolução do SAF.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 u="sng">
                <a:solidFill>
                  <a:srgbClr val="000000"/>
                </a:solidFill>
                <a:latin typeface="Calibri"/>
              </a:rPr>
              <a:t>Adubação verde</a:t>
            </a:r>
            <a:r>
              <a:rPr lang="pt-BR" sz="3200">
                <a:solidFill>
                  <a:srgbClr val="000000"/>
                </a:solidFill>
                <a:latin typeface="Calibri"/>
              </a:rPr>
              <a:t>: é a incorporação de plantas de cobertura viva, antes das mesmas apresentarem sementes maduras. Em SAF’s a incorporação é feita manualmente, exige muita mão de obra, portanto deve ser bem planejada. Dá-se preferência para espécies fixadoras de N.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Espécie de serviço: adubadoras</a:t>
            </a:r>
            <a:endParaRPr/>
          </a:p>
        </p:txBody>
      </p:sp>
      <p:graphicFrame>
        <p:nvGraphicFramePr>
          <p:cNvPr id="91" name="Table 2"/>
          <p:cNvGraphicFramePr/>
          <p:nvPr/>
        </p:nvGraphicFramePr>
        <p:xfrm>
          <a:off x="457200" y="1600200"/>
          <a:ext cx="8229240" cy="4419360"/>
        </p:xfrm>
        <a:graphic>
          <a:graphicData uri="http://schemas.openxmlformats.org/drawingml/2006/table">
            <a:tbl>
              <a:tblPr/>
              <a:tblGrid>
                <a:gridCol w="4114800"/>
                <a:gridCol w="4114440"/>
              </a:tblGrid>
              <a:tr h="45000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2300">
                          <a:solidFill>
                            <a:srgbClr val="ffffff"/>
                          </a:solidFill>
                          <a:latin typeface="Calibri"/>
                        </a:rPr>
                        <a:t>Nome popular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2300">
                          <a:solidFill>
                            <a:srgbClr val="ffffff"/>
                          </a:solidFill>
                          <a:latin typeface="Calibri"/>
                        </a:rPr>
                        <a:t>Nome científico</a:t>
                      </a:r>
                      <a:endParaRPr/>
                    </a:p>
                  </a:txBody>
                  <a:tcPr/>
                </a:tc>
              </a:tr>
              <a:tr h="45000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2300">
                          <a:solidFill>
                            <a:srgbClr val="000000"/>
                          </a:solidFill>
                          <a:latin typeface="Calibri"/>
                        </a:rPr>
                        <a:t>Aveia preta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i="1" lang="pt-BR" sz="2300">
                          <a:solidFill>
                            <a:srgbClr val="000000"/>
                          </a:solidFill>
                          <a:latin typeface="Calibri"/>
                        </a:rPr>
                        <a:t>Aveia strigosa</a:t>
                      </a:r>
                      <a:endParaRPr/>
                    </a:p>
                  </a:txBody>
                  <a:tcPr/>
                </a:tc>
              </a:tr>
              <a:tr h="45000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2300">
                          <a:solidFill>
                            <a:srgbClr val="000000"/>
                          </a:solidFill>
                          <a:latin typeface="Calibri"/>
                        </a:rPr>
                        <a:t>Guandu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i="1" lang="pt-BR" sz="2300">
                          <a:solidFill>
                            <a:srgbClr val="000000"/>
                          </a:solidFill>
                          <a:latin typeface="Calibri"/>
                        </a:rPr>
                        <a:t>Cajanus cajan</a:t>
                      </a:r>
                      <a:endParaRPr/>
                    </a:p>
                  </a:txBody>
                  <a:tcPr/>
                </a:tc>
              </a:tr>
              <a:tr h="45000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2300">
                          <a:solidFill>
                            <a:srgbClr val="000000"/>
                          </a:solidFill>
                          <a:latin typeface="Calibri"/>
                        </a:rPr>
                        <a:t>Feijão-de-porco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i="1" lang="pt-BR" sz="2300">
                          <a:solidFill>
                            <a:srgbClr val="000000"/>
                          </a:solidFill>
                          <a:latin typeface="Calibri"/>
                        </a:rPr>
                        <a:t>Carnavalia ensiformis</a:t>
                      </a:r>
                      <a:endParaRPr/>
                    </a:p>
                  </a:txBody>
                  <a:tcPr/>
                </a:tc>
              </a:tr>
              <a:tr h="45000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2300">
                          <a:solidFill>
                            <a:srgbClr val="000000"/>
                          </a:solidFill>
                          <a:latin typeface="Calibri"/>
                        </a:rPr>
                        <a:t>Crotalária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i="1" lang="pt-BR" sz="2300">
                          <a:solidFill>
                            <a:srgbClr val="000000"/>
                          </a:solidFill>
                          <a:latin typeface="Calibri"/>
                        </a:rPr>
                        <a:t>Crotalaria breviflora</a:t>
                      </a:r>
                      <a:endParaRPr/>
                    </a:p>
                  </a:txBody>
                  <a:tcPr/>
                </a:tc>
              </a:tr>
              <a:tr h="45000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2300">
                          <a:solidFill>
                            <a:srgbClr val="000000"/>
                          </a:solidFill>
                          <a:latin typeface="Calibri"/>
                        </a:rPr>
                        <a:t>Azevém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i="1" lang="pt-BR" sz="2300">
                          <a:solidFill>
                            <a:srgbClr val="000000"/>
                          </a:solidFill>
                          <a:latin typeface="Calibri"/>
                        </a:rPr>
                        <a:t>Lollium multiflorum</a:t>
                      </a:r>
                      <a:endParaRPr/>
                    </a:p>
                  </a:txBody>
                  <a:tcPr/>
                </a:tc>
              </a:tr>
              <a:tr h="45000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2300">
                          <a:solidFill>
                            <a:srgbClr val="000000"/>
                          </a:solidFill>
                          <a:latin typeface="Calibri"/>
                        </a:rPr>
                        <a:t>Tremoço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i="1" lang="pt-BR" sz="2300">
                          <a:solidFill>
                            <a:srgbClr val="000000"/>
                          </a:solidFill>
                          <a:latin typeface="Calibri"/>
                        </a:rPr>
                        <a:t>Lupinus spp</a:t>
                      </a:r>
                      <a:endParaRPr/>
                    </a:p>
                  </a:txBody>
                  <a:tcPr/>
                </a:tc>
              </a:tr>
              <a:tr h="45000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2300">
                          <a:solidFill>
                            <a:srgbClr val="000000"/>
                          </a:solidFill>
                          <a:latin typeface="Calibri"/>
                        </a:rPr>
                        <a:t>Mucuna preta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i="1" lang="pt-BR" sz="2300">
                          <a:solidFill>
                            <a:srgbClr val="000000"/>
                          </a:solidFill>
                          <a:latin typeface="Calibri"/>
                        </a:rPr>
                        <a:t>Mucuna aterrina</a:t>
                      </a:r>
                      <a:endParaRPr/>
                    </a:p>
                  </a:txBody>
                  <a:tcPr/>
                </a:tc>
              </a:tr>
              <a:tr h="45000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2300">
                          <a:solidFill>
                            <a:srgbClr val="000000"/>
                          </a:solidFill>
                          <a:latin typeface="Calibri"/>
                        </a:rPr>
                        <a:t>Trevos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i="1" lang="pt-BR" sz="2300">
                          <a:solidFill>
                            <a:srgbClr val="000000"/>
                          </a:solidFill>
                          <a:latin typeface="Calibri"/>
                        </a:rPr>
                        <a:t>Trifolium spp</a:t>
                      </a:r>
                      <a:endParaRPr/>
                    </a:p>
                  </a:txBody>
                  <a:tcPr/>
                </a:tc>
              </a:tr>
              <a:tr h="45000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2300">
                          <a:solidFill>
                            <a:srgbClr val="000000"/>
                          </a:solidFill>
                          <a:latin typeface="Calibri"/>
                        </a:rPr>
                        <a:t>Ervilhaca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i="1" lang="pt-BR" sz="2300">
                          <a:solidFill>
                            <a:srgbClr val="000000"/>
                          </a:solidFill>
                          <a:latin typeface="Calibri"/>
                        </a:rPr>
                        <a:t>Vicia villosa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