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jpeg" ContentType="image/jpeg"/>
  <Override PartName="/ppt/media/image7.png" ContentType="image/png"/>
  <Override PartName="/ppt/media/image6.png" ContentType="image/png"/>
  <Override PartName="/ppt/media/image5.jpeg" ContentType="image/jpeg"/>
  <Override PartName="/ppt/media/image3.png" ContentType="image/png"/>
  <Override PartName="/ppt/media/image4.wmf" ContentType="image/x-wmf"/>
  <Override PartName="/ppt/media/image2.png" ContentType="image/pn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18FC702-3678-4E39-A9B3-B3B0EE4EF0D8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BBFB8AD-F2CB-44F2-9211-A7C09EE34943}" type="slidenum">
              <a:rPr lang="pt-BR" sz="1200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CAA786C-04B4-40FD-8378-34B2B7F0F049}" type="slidenum">
              <a:rPr lang="pt-BR" sz="1200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wmf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115280" y="6237000"/>
            <a:ext cx="7129080" cy="0"/>
          </a:xfrm>
          <a:prstGeom prst="line">
            <a:avLst/>
          </a:prstGeom>
          <a:ln w="28440">
            <a:solidFill>
              <a:schemeClr val="accent3">
                <a:lumMod val="50000"/>
              </a:schemeClr>
            </a:solidFill>
            <a:round/>
          </a:ln>
        </p:spPr>
      </p:sp>
      <p:sp>
        <p:nvSpPr>
          <p:cNvPr id="1" name="CustomShape 2"/>
          <p:cNvSpPr/>
          <p:nvPr/>
        </p:nvSpPr>
        <p:spPr>
          <a:xfrm>
            <a:off x="-16560" y="3285000"/>
            <a:ext cx="914328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800" strike="noStrike">
                <a:solidFill>
                  <a:srgbClr val="4f6228"/>
                </a:solidFill>
                <a:latin typeface="Calibri"/>
                <a:ea typeface="DejaVu Sans"/>
              </a:rPr>
              <a:t>Conhecimento para a produção de alimentos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2286000" y="2421000"/>
            <a:ext cx="4571280" cy="52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4800" strike="noStrike">
                <a:solidFill>
                  <a:srgbClr val="4f6228"/>
                </a:solidFill>
                <a:latin typeface="Calibri"/>
                <a:ea typeface="DejaVu Sans"/>
              </a:rPr>
              <a:t>Epagri</a:t>
            </a:r>
            <a:endParaRPr/>
          </a:p>
        </p:txBody>
      </p:sp>
      <p:pic>
        <p:nvPicPr>
          <p:cNvPr id="3" name="Imagem 1" descr=""/>
          <p:cNvPicPr/>
          <p:nvPr/>
        </p:nvPicPr>
        <p:blipFill>
          <a:blip r:embed="rId2"/>
          <a:stretch/>
        </p:blipFill>
        <p:spPr>
          <a:xfrm>
            <a:off x="0" y="5373000"/>
            <a:ext cx="9143280" cy="145908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1115280" y="6237000"/>
            <a:ext cx="7129080" cy="0"/>
          </a:xfrm>
          <a:prstGeom prst="line">
            <a:avLst/>
          </a:prstGeom>
          <a:ln w="28440">
            <a:solidFill>
              <a:schemeClr val="accent3">
                <a:lumMod val="50000"/>
              </a:schemeClr>
            </a:solidFill>
            <a:round/>
          </a:ln>
        </p:spPr>
      </p:sp>
      <p:sp>
        <p:nvSpPr>
          <p:cNvPr id="41" name="CustomShape 2"/>
          <p:cNvSpPr/>
          <p:nvPr/>
        </p:nvSpPr>
        <p:spPr>
          <a:xfrm>
            <a:off x="179640" y="6362280"/>
            <a:ext cx="8712360" cy="52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trike="noStrike">
                <a:solidFill>
                  <a:srgbClr val="4f6228"/>
                </a:solidFill>
                <a:latin typeface="Calibri"/>
                <a:ea typeface="DejaVu Sans"/>
              </a:rPr>
              <a:t>Empresa de Pesquisa Agropecuária e Extensão Rural de Santa Catarina</a:t>
            </a:r>
            <a:endParaRPr/>
          </a:p>
        </p:txBody>
      </p:sp>
      <p:pic>
        <p:nvPicPr>
          <p:cNvPr id="42" name="Picture 51" descr=""/>
          <p:cNvPicPr/>
          <p:nvPr/>
        </p:nvPicPr>
        <p:blipFill>
          <a:blip r:embed="rId2"/>
          <a:stretch/>
        </p:blipFill>
        <p:spPr>
          <a:xfrm>
            <a:off x="186120" y="5947200"/>
            <a:ext cx="712440" cy="721440"/>
          </a:xfrm>
          <a:prstGeom prst="rect">
            <a:avLst/>
          </a:prstGeom>
          <a:ln w="9360">
            <a:noFill/>
          </a:ln>
        </p:spPr>
      </p:pic>
      <p:pic>
        <p:nvPicPr>
          <p:cNvPr id="43" name="Imagem 5" descr=""/>
          <p:cNvPicPr/>
          <p:nvPr/>
        </p:nvPicPr>
        <p:blipFill>
          <a:blip r:embed="rId3"/>
          <a:stretch/>
        </p:blipFill>
        <p:spPr>
          <a:xfrm>
            <a:off x="8066520" y="5781960"/>
            <a:ext cx="1076760" cy="1051920"/>
          </a:xfrm>
          <a:prstGeom prst="rect">
            <a:avLst/>
          </a:prstGeom>
          <a:ln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1115280" y="6237000"/>
            <a:ext cx="7129080" cy="0"/>
          </a:xfrm>
          <a:prstGeom prst="line">
            <a:avLst/>
          </a:prstGeom>
          <a:ln w="28440">
            <a:solidFill>
              <a:schemeClr val="accent3">
                <a:lumMod val="50000"/>
              </a:schemeClr>
            </a:solidFill>
            <a:round/>
          </a:ln>
        </p:spPr>
      </p:sp>
      <p:sp>
        <p:nvSpPr>
          <p:cNvPr id="81" name="CustomShape 2"/>
          <p:cNvSpPr/>
          <p:nvPr/>
        </p:nvSpPr>
        <p:spPr>
          <a:xfrm>
            <a:off x="2286000" y="1989000"/>
            <a:ext cx="457128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5400" strike="noStrike">
                <a:solidFill>
                  <a:srgbClr val="4f6228"/>
                </a:solidFill>
                <a:latin typeface="Calibri"/>
                <a:ea typeface="DejaVu Sans"/>
              </a:rPr>
              <a:t>Epagri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 strike="noStrike">
                <a:solidFill>
                  <a:srgbClr val="4f6228"/>
                </a:solidFill>
                <a:latin typeface="Calibri"/>
                <a:ea typeface="DejaVu Sans"/>
              </a:rPr>
              <a:t>www.epagri.sc.gov.br</a:t>
            </a:r>
            <a:endParaRPr/>
          </a:p>
        </p:txBody>
      </p:sp>
      <p:pic>
        <p:nvPicPr>
          <p:cNvPr id="82" name="Imagem 1" descr=""/>
          <p:cNvPicPr/>
          <p:nvPr/>
        </p:nvPicPr>
        <p:blipFill>
          <a:blip r:embed="rId2"/>
          <a:stretch/>
        </p:blipFill>
        <p:spPr>
          <a:xfrm>
            <a:off x="0" y="5425560"/>
            <a:ext cx="9143280" cy="1459080"/>
          </a:xfrm>
          <a:prstGeom prst="rect">
            <a:avLst/>
          </a:prstGeom>
          <a:ln>
            <a:noFill/>
          </a:ln>
        </p:spPr>
      </p:pic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1352520"/>
            <a:ext cx="9143280" cy="26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FLORESTA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Financiamento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em projetos para sistemas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agroflorestais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exploração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extrativista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ecologicamente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sustentável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plano de manejo florestal, </a:t>
            </a:r>
            <a:endParaRPr/>
          </a:p>
          <a:p>
            <a:pPr algn="ctr">
              <a:lnSpc>
                <a:spcPct val="150000"/>
              </a:lnSpc>
            </a:pP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recomposição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 manutenção de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áreas de preservação permanente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reserva legal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recuperação de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áreas degradadas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 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357120"/>
            <a:ext cx="9143280" cy="451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SEMIÁRIDO 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 algn="ctr">
              <a:lnSpc>
                <a:spcPct val="2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Financiamento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em projetos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de convivência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com o semi-árido, focados na</a:t>
            </a:r>
            <a:r>
              <a:rPr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 sustentabilidade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dos </a:t>
            </a:r>
            <a:r>
              <a:rPr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agroecossistemas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2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priorizando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infraestrutura hídrica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endParaRPr/>
          </a:p>
          <a:p>
            <a:pPr algn="ctr">
              <a:lnSpc>
                <a:spcPct val="2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implantação, ampliação, recuperação ou modernização das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demais infraestruturas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2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relacionadas com projetos de produção e serviços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agropecuários e não agropecuários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2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 acordo com a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REALIDADE DAS FAMÍLIAS AGRICULTORAS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da região Semiárida.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357120"/>
            <a:ext cx="914328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MULHER </a:t>
            </a:r>
            <a:endParaRPr/>
          </a:p>
          <a:p>
            <a:pPr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Financiamento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de investimentos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 propostas de crédito da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mulher agricultora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0" y="1928880"/>
            <a:ext cx="91432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JOVEM </a:t>
            </a:r>
            <a:endParaRPr/>
          </a:p>
          <a:p>
            <a:pPr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Financiamento de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de propostas de crédito de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jovens agricultores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agricultoras.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0" y="4061880"/>
            <a:ext cx="9143280" cy="17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CUSTEIO E COMERCIALIZAÇÃO DE AGROINDÚSTRIAS FAMILIARES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Destinada aos agricultores e suas cooperativas ou associações para que financiem as necessidades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CUSTEIO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do beneficiamento e industrialização da produção própria e/ou de terceiros.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8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71280"/>
            <a:ext cx="9143280" cy="17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COTA-PARTE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Financiamento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para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integralização de cotas-partes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dos agricultores familiares filiados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cooperativas de produção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ou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aplicação em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capital de giro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custeio ou investimento.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0" y="2500200"/>
            <a:ext cx="9143280" cy="31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 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MICROCRÉDITO RURAL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Destinado aos agricultores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mais baixa renda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permite o financiamento das atividades agropecuárias e não agropecuárias,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podendo os créditos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cobrirem qualquer demanda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que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possa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gerar renda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a família atendida.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Créditos para agricultores familiares enquadrados no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GRUPO B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agricultoras integrantes das unidades familiares de produção enquadradas nos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GRUPOS A OU A/C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85840" y="928800"/>
            <a:ext cx="8214480" cy="35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MICROCRÉDITO RURAL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São atendidas famílias agricultoras, pescadoras, extrativistas, ribeirinhas, quilombolas e indígenas que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desenvolvam atividades produtivas no meio rural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Elas devem ter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renda bruta anual familiar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até R$ 20 mil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sendo que no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mínimo 50% da renda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 devem ser provenientes de atividades desenvolvidas no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estabelecimento rural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42920" y="71280"/>
            <a:ext cx="8857440" cy="59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acessar o Microcrédito Rural, é preciso que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FAMÍLIA POSSUA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: </a:t>
            </a:r>
            <a:endParaRPr/>
          </a:p>
          <a:p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 </a:t>
            </a:r>
            <a:r>
              <a:rPr b="1" lang="pt-BR" sz="2000" strike="noStrike" u="sng">
                <a:solidFill>
                  <a:srgbClr val="0000ff"/>
                </a:solidFill>
                <a:latin typeface="Calibri"/>
                <a:ea typeface="DejaVu Sans"/>
              </a:rPr>
              <a:t>Declaração de Aptidão ao Pronaf (DAP)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que pode ser obtida,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forma gratuita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no sindicato dos trabalhadores rurais ou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na Empresa Estadual de Assistência Técnica e Extensão Rural (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Emater, Epagri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),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proposta simplificada de crédito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que pode ser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obtida com ajuda do técnico da extensão rural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ou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assessor de crédito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(sua elaboração deve ser feita com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participação da família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), 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CPF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regularizado. 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Todos esses documentos devem ser encaminhados ao agente financeiro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1" lang="pt-BR" sz="2000" strike="noStrike" u="sng">
                <a:solidFill>
                  <a:srgbClr val="0000ff"/>
                </a:solidFill>
                <a:latin typeface="Calibri"/>
                <a:ea typeface="DejaVu Sans"/>
              </a:rPr>
              <a:t>Banco do Nordeste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 </a:t>
            </a:r>
            <a:r>
              <a:rPr b="1" lang="pt-BR" sz="2000" strike="noStrike" u="sng">
                <a:solidFill>
                  <a:srgbClr val="0000ff"/>
                </a:solidFill>
                <a:latin typeface="Calibri"/>
                <a:ea typeface="DejaVu Sans"/>
              </a:rPr>
              <a:t>Banco do Brasil, Banco da Amazônia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realização da contratação.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38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38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38" end="6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57120" y="142920"/>
            <a:ext cx="82861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BENEFICIÁRIOS DO PRONAF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agricultores e produtores rurais que: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0" y="1302840"/>
            <a:ext cx="9143280" cy="43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  <a:buFont typeface="StarSymbol"/>
              <a:buAutoNum type="alphaLcParenR"/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explorem parcela de terra na condição de proprietário, posseiro, arrendatário, comodatário, parceiro, concessionário do Programa Nacional de Reforma Agrária (PNRA), ou permissionário de áreas públicas; (Res 4.228 art 2º);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b) residam no estabelecimento ou em local próximo,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considerando as características geográficas regionais; (Res 4.107);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c) não detenham, a qualquer título, área superior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4 (QUATRO) MÓDULOS FISCAIS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contíguos ou não, quantificados conforme a legislação em vigor, observado o disposto na alínea "g"; (Res 4.107)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1280" y="857160"/>
            <a:ext cx="9000360" cy="40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d) no mínimo,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50%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(cinquenta por cento)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da renda bruta familiar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seja originada da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exploração agropecuária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não agropecuária do estabelecimento, observado ainda o disposto na alínea "h"; (Res 4.228 art 2º)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e) tenham o trabalho familiar como predominante na exploração do estabelecimento, utilizando mão de obra de terceiros de acordo com as exigências sazonais da atividade agropecuária, podendo manter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empregados permanentes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em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número menor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que 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número de pessoas da família OCUPADAS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com o empreendimento familiar; (Res 4.228 art 2º)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833400"/>
            <a:ext cx="9143280" cy="45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f) tenham obtido renda bruta familiar nos últimos 12 meses de produção normal,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que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antecedem a solicitação da DAP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 até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R$360.000,00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(trezentos e sessenta mil reais),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considerando neste limite a soma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100%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(cem por cento) do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Valor Bruto de Produção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(VBP),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100% do valor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da receita recebida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entidade integradora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das demais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rendas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provenientes de atividades desenvolvidas no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estabelecimento e fora dele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recebida por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qualquer componente familiar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excluídos os benefícios sociais e os proventos previdenciários decorrentes de atividades rurais; (Res 4.228 art 2º)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1028520"/>
            <a:ext cx="9143280" cy="44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g) o disposto na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alínea "c" não se aplica quando se tratar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condomínio rural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ou outras formas coletivas de propriedade, desde que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 fração ideal por proprietário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não ultrapasse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4 (quatro) módulos fiscais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; (Res 4.107)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h) caso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renda bruta anual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proveniente de atividades desenvolvidas no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estabelecimento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seja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superior a R$1.000,00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(um mil reais), admite-se, exclusivamente para efeito do cômputo da renda bruta anual utilizada para o cálculo do percentual de que trata a alínea “d” deste item,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exclusão de até R$10.000,00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(dez mil reais) da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renda anual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proveniente de atividades desenvolvidas por membros 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da família </a:t>
            </a:r>
            <a:r>
              <a:rPr b="1" lang="pt-BR" strike="noStrike" u="sng">
                <a:solidFill>
                  <a:srgbClr val="000000"/>
                </a:solidFill>
                <a:latin typeface="Calibri"/>
                <a:ea typeface="DejaVu Sans"/>
              </a:rPr>
              <a:t>fora do estabelecimento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. (Res 4.339 art 2º)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0040" y="13572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pt-BR" sz="4000" strike="noStrike">
                <a:solidFill>
                  <a:srgbClr val="4f6228"/>
                </a:solidFill>
                <a:latin typeface="Calibri"/>
                <a:ea typeface="DejaVu Sans"/>
              </a:rPr>
              <a:t>PRONAF</a:t>
            </a:r>
            <a:r>
              <a:rPr lang="pt-BR" sz="16000" strike="noStrike">
                <a:solidFill>
                  <a:srgbClr val="4f6228"/>
                </a:solidFill>
                <a:latin typeface="Calibri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4000" strike="noStrike">
                <a:solidFill>
                  <a:srgbClr val="4f6228"/>
                </a:solidFill>
                <a:latin typeface="Calibri"/>
                <a:ea typeface="DejaVu Sans"/>
              </a:rPr>
              <a:t>Dr. João Frederico Mangrich dos Passos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4000" strike="noStrike">
                <a:solidFill>
                  <a:srgbClr val="4f6228"/>
                </a:solidFill>
                <a:latin typeface="Calibri"/>
                <a:ea typeface="DejaVu Sans"/>
              </a:rPr>
              <a:t>Laboratório de Biotecnologia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4f6228"/>
                </a:solidFill>
                <a:latin typeface="Calibri"/>
                <a:ea typeface="DejaVu Sans"/>
              </a:rPr>
              <a:t>Estação Experimental de Lages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28760" y="753480"/>
            <a:ext cx="8500320" cy="42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t-BR" strike="noStrike" u="sng">
                <a:solidFill>
                  <a:srgbClr val="000000"/>
                </a:solidFill>
                <a:latin typeface="Calibri"/>
                <a:ea typeface="DejaVu Sans"/>
              </a:rPr>
              <a:t>Pronaf A 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–  beneficiário crédito fundiário (R$26.500,00 invest./custeio);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pt-BR" strike="noStrike" u="sng">
                <a:solidFill>
                  <a:srgbClr val="000000"/>
                </a:solidFill>
                <a:latin typeface="Calibri"/>
                <a:ea typeface="DejaVu Sans"/>
              </a:rPr>
              <a:t>Pronaf B 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– renda até R$20.000,00 (R$2.500,00 invest. – 0.5%juro/ano);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pt-BR" strike="noStrike" u="sng">
                <a:solidFill>
                  <a:srgbClr val="000000"/>
                </a:solidFill>
                <a:latin typeface="Calibri"/>
                <a:ea typeface="DejaVu Sans"/>
              </a:rPr>
              <a:t>Pronaf Genérico (C, D, E)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– renda até 360.000,00 (R$ 150.000,00 invest. 2.0%juro/ano) 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Até </a:t>
            </a: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4 MÓDULOS FISCAIS 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1" i="1" lang="pt-BR" strike="noStrike" u="sng">
                <a:solidFill>
                  <a:srgbClr val="000000"/>
                </a:solidFill>
                <a:latin typeface="Calibri"/>
                <a:ea typeface="DejaVu Sans"/>
              </a:rPr>
              <a:t>80 ha 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independente se agricultura ou pecuária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Investimento até 10 anos com até 5 anos de carência. (trator/máquina);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Investimento animais (gado leite) até 8 anos com até 3 anos carência;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Investimento cria e recria até 5anos com 2 anos de carência;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Investimento engorda até 2 anos com 1 ano de carência.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125640" y="285840"/>
            <a:ext cx="8790120" cy="53474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8694720" cy="5581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71280" y="699840"/>
            <a:ext cx="8932680" cy="48621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192240" y="285840"/>
            <a:ext cx="8886600" cy="56332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1928880"/>
            <a:ext cx="914328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100" strike="noStrike">
                <a:solidFill>
                  <a:srgbClr val="000000"/>
                </a:solidFill>
                <a:latin typeface="Calibri"/>
                <a:ea typeface="DejaVu Sans"/>
              </a:rPr>
              <a:t>http://www.mda.gov.br</a:t>
            </a:r>
            <a:r>
              <a:rPr lang="pt-BR" sz="2100" strike="noStrike">
                <a:solidFill>
                  <a:srgbClr val="000000"/>
                </a:solidFill>
                <a:latin typeface="Calibri"/>
                <a:ea typeface="DejaVu Sans"/>
              </a:rPr>
              <a:t>/sitemda/secretaria/saf-creditorural/sobre-o-programa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1785960" y="3156480"/>
            <a:ext cx="54284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Calibri"/>
                <a:ea typeface="DejaVu Sans"/>
              </a:rPr>
              <a:t>http://www.mda.gov.br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28760" y="4443120"/>
            <a:ext cx="842904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 programa possui as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mais baixas taxas de juros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dos financiamentos rurais.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Menores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taxas de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inadimplência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entre os sistemas de crédito do País. 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581040" y="1000080"/>
            <a:ext cx="8429040" cy="26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Financia projetos: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INDIVIDUAIS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ou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COLETIVOS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Sendo obrigatoriamente um projeto que gere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RENDA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aos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agricultores familiares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assentados da reforma agrária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5840" y="1357200"/>
            <a:ext cx="8429040" cy="35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1º PASSO: 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DISCUTIR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com familiares sobre a necessidade do crédito.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Seja: 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Custeio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da safra ou atividade agroindustrial.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em máquinas, equipamentos ou infraestrutura de produção e serviços agropecuários ou não agropecuários.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1280" y="3214800"/>
            <a:ext cx="8929080" cy="26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DAP será emitida segundo 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RENDA ANUAL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as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atividades exploradas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direcionando o agricultor para as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linhas específicas de crédito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que tem direito.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os beneficiários da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reforma agrária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do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crédito fundiário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 agricultor deve ir ao Instituto Nacional de Colonização e Reforma Agrária (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Incra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 ou a Unidade Técnica Estadual (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UTE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). 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142920" y="142920"/>
            <a:ext cx="8929080" cy="26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2º PASSO: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família deve procurar 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sindicato rural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ou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empresa de Assistência Técnica e Extensão Rural (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Ater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):</a:t>
            </a:r>
            <a:endParaRPr/>
          </a:p>
          <a:p>
            <a:pPr algn="ctr"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Emater, Epagri ou escritórios privados de Ater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Para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obtenção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da Declaração de Aptidão ao Pronaf (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DAP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42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42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760" y="1428840"/>
            <a:ext cx="8500320" cy="26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 agricultor deve estar com 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CPF regularizado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livre de dívidas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/>
          </a:p>
          <a:p>
            <a:pPr algn="ctr">
              <a:lnSpc>
                <a:spcPct val="150000"/>
              </a:lnSpc>
            </a:pP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As condições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acesso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ao Crédito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Pronaf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formas de pagamento e taxas de juros correspondentes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 cada linha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são definidas, anualmente,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cada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PLANO SAFRA DA AGRICULTURA FAMILIAR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divulgado entre os meses de junho e julho.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857320" y="428760"/>
            <a:ext cx="3428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LINHAS DE CRÉDITO PRONAF: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0" y="1143000"/>
            <a:ext cx="9143280" cy="23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CUSTEIO 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Destina-se ao financiamento das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atividades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agropecuárias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 de </a:t>
            </a:r>
            <a:r>
              <a:rPr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beneficiamento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ou </a:t>
            </a:r>
            <a:r>
              <a:rPr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industrialização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 </a:t>
            </a:r>
            <a:r>
              <a:rPr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comercialização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de produção própria ou de terceiros enquadrados no Pronaf.</a:t>
            </a:r>
            <a:r>
              <a:rPr lang="pt-BR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0" y="3585960"/>
            <a:ext cx="9143280" cy="17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• 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MAIS ALIMENTOS – INVESTIMENTO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Destinado ao financiamento da implantação, ampliação ou modernização da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infraestrutura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de produção e serviços, agropecuários ou não agropecuários, no estabelecimento rural ou em áreas comunitárias rurais próximas.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786240"/>
            <a:ext cx="9143280" cy="35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AGROINDÚSTRIA</a:t>
            </a:r>
            <a:endParaRPr/>
          </a:p>
          <a:p>
            <a:pPr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Linha para o financiamento de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inclusive em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infraestrutura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que visam o beneficiamento,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 processamento e a comercialização da produção agropecuária e não agropecuária, de produtos florestais e do extrativismo,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ou de produtos artesanais e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a exploração de turismo rural.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214200"/>
            <a:ext cx="9143280" cy="17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AGROECOLOGIA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Linha para o financiamento de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investimentos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dos sistemas de produção agroecológicos ou orgânicos,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incluindo-se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os custos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relativos à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implantação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manutenção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do empreendimento. 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0" y="3099960"/>
            <a:ext cx="9143280" cy="22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b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PRONAF ECO 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Linha para o financiamento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de investimentos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em técnicas que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minimizam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o </a:t>
            </a:r>
            <a:r>
              <a:rPr b="1" i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impacto</a:t>
            </a:r>
            <a:r>
              <a:rPr b="1" i="1"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da atividade rural ao </a:t>
            </a:r>
            <a:r>
              <a:rPr b="1" lang="pt-B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MEIO AMBIENTE</a:t>
            </a: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/>
          </a:p>
          <a:p>
            <a:pPr algn="ctr">
              <a:lnSpc>
                <a:spcPct val="150000"/>
              </a:lnSpc>
            </a:pPr>
            <a:r>
              <a:rPr lang="pt-BR" sz="2000" strike="noStrike">
                <a:solidFill>
                  <a:srgbClr val="000000"/>
                </a:solidFill>
                <a:latin typeface="Calibri"/>
                <a:ea typeface="DejaVu Sans"/>
              </a:rPr>
              <a:t>bem como permitam ao agricultor melhor convívio com o bioma em que sua propriedade está inserida.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Application>LibreOffice/4.4.5.2$Windows_x86 LibreOffice_project/a22f674fd25a3b6f45bdebf25400ed2adff0ff99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pt-BR</dc:language>
  <dcterms:modified xsi:type="dcterms:W3CDTF">2015-10-29T21:02:55Z</dcterms:modified>
  <cp:revision>1</cp:revision>
</cp:coreProperties>
</file>