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61A7651-EA98-4513-8D5E-BB1F3BA4DE5A}" type="datetimeFigureOut">
              <a:rPr lang="pt-BR" smtClean="0"/>
              <a:pPr/>
              <a:t>04/11/2011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124029-2F95-4FFE-ADD2-9586F7A543B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A7651-EA98-4513-8D5E-BB1F3BA4DE5A}" type="datetimeFigureOut">
              <a:rPr lang="pt-BR" smtClean="0"/>
              <a:pPr/>
              <a:t>04/11/2011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24029-2F95-4FFE-ADD2-9586F7A543B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Nutrição de plantas</a:t>
            </a:r>
            <a:endParaRPr lang="pt-BR" dirty="0"/>
          </a:p>
        </p:txBody>
      </p:sp>
      <p:sp>
        <p:nvSpPr>
          <p:cNvPr id="3" name="Subtítulo 2"/>
          <p:cNvSpPr>
            <a:spLocks noGrp="1"/>
          </p:cNvSpPr>
          <p:nvPr>
            <p:ph type="subTitle" idx="1"/>
          </p:nvPr>
        </p:nvSpPr>
        <p:spPr/>
        <p:txBody>
          <a:bodyPr/>
          <a:lstStyle/>
          <a:p>
            <a:r>
              <a:rPr lang="pt-BR" dirty="0" smtClean="0"/>
              <a:t>Luciane Costa de Oliveira</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Nitrogênio: efeitos do suprimento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algn="just"/>
            <a:r>
              <a:rPr lang="pt-BR" b="1" dirty="0" smtClean="0"/>
              <a:t>Acamamento</a:t>
            </a:r>
            <a:r>
              <a:rPr lang="pt-BR" dirty="0" smtClean="0"/>
              <a:t>: é um deslocamento irreversível das plantas da posição vertical. Normalmente é produzido pelo vento ou chuvas fortes e tem relação com a altura e peso das plantas. O elevado suprimento de N diminui a resistência ao acamamento, devido a maior brotação e desenvolvimento das folhas, aumentando a competição de luz solar, o que torna mais finas e fracas as plantas, com tendência ao acamamento.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Nitrogênio: efeitos do suprimento</a:t>
            </a:r>
            <a:endParaRPr lang="pt-BR" dirty="0"/>
          </a:p>
        </p:txBody>
      </p:sp>
      <p:sp>
        <p:nvSpPr>
          <p:cNvPr id="3" name="Espaço Reservado para Conteúdo 2"/>
          <p:cNvSpPr>
            <a:spLocks noGrp="1"/>
          </p:cNvSpPr>
          <p:nvPr>
            <p:ph idx="1"/>
          </p:nvPr>
        </p:nvSpPr>
        <p:spPr/>
        <p:txBody>
          <a:bodyPr/>
          <a:lstStyle/>
          <a:p>
            <a:pPr algn="just"/>
            <a:r>
              <a:rPr lang="pt-BR" b="1" dirty="0" smtClean="0"/>
              <a:t>Tempo de maturação</a:t>
            </a:r>
            <a:r>
              <a:rPr lang="pt-BR" dirty="0" smtClean="0"/>
              <a:t>: adubações pesadas de N muitas vezes atrasa a maturação das plantas,  onde o mesmo determina até que fase do ciclo vegetativo as plantas continuam a emitir flores. De maneira geral o período em que as plantas florescem é maior em concentrações baixas de N.</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Sintomas de deficiência</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As folhas são pequenas, os caules finos e a brotação lateral escassa;</a:t>
            </a:r>
          </a:p>
          <a:p>
            <a:pPr algn="just"/>
            <a:endParaRPr lang="pt-BR" dirty="0"/>
          </a:p>
          <a:p>
            <a:pPr algn="just"/>
            <a:r>
              <a:rPr lang="pt-BR" dirty="0" smtClean="0"/>
              <a:t>As folhas tem coloração amarelo-esverdeada nos primeiros estágios de desenvolvimento das plantas, podendo desenvolver cor amarela ou púrpura com o envelhecimento.</a:t>
            </a:r>
          </a:p>
          <a:p>
            <a:pPr algn="just"/>
            <a:endParaRPr lang="pt-BR" dirty="0"/>
          </a:p>
          <a:p>
            <a:pPr algn="just"/>
            <a:r>
              <a:rPr lang="pt-BR" dirty="0" smtClean="0"/>
              <a:t>É visível nas folhas mais velhas, pois é móvel.</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Fósforo </a:t>
            </a:r>
            <a:endParaRPr lang="pt-BR" dirty="0"/>
          </a:p>
        </p:txBody>
      </p:sp>
      <p:sp>
        <p:nvSpPr>
          <p:cNvPr id="3" name="Espaço Reservado para Conteúdo 2"/>
          <p:cNvSpPr>
            <a:spLocks noGrp="1"/>
          </p:cNvSpPr>
          <p:nvPr>
            <p:ph idx="1"/>
          </p:nvPr>
        </p:nvSpPr>
        <p:spPr>
          <a:xfrm>
            <a:off x="457200" y="1600200"/>
            <a:ext cx="8229600" cy="4925144"/>
          </a:xfrm>
        </p:spPr>
        <p:txBody>
          <a:bodyPr>
            <a:normAutofit/>
          </a:bodyPr>
          <a:lstStyle/>
          <a:p>
            <a:pPr algn="just"/>
            <a:r>
              <a:rPr lang="pt-BR" dirty="0" smtClean="0"/>
              <a:t>A maioria dos solos possui entre 0,02 e 0,08 % de P na camada arável, principalmente através da incorporação de restos culturais;</a:t>
            </a:r>
          </a:p>
          <a:p>
            <a:pPr algn="just"/>
            <a:endParaRPr lang="pt-BR" dirty="0"/>
          </a:p>
          <a:p>
            <a:pPr algn="just"/>
            <a:r>
              <a:rPr lang="pt-BR" dirty="0" smtClean="0"/>
              <a:t>Temos dois problemas com P no solo:</a:t>
            </a:r>
          </a:p>
          <a:p>
            <a:pPr lvl="1" algn="just"/>
            <a:r>
              <a:rPr lang="pt-BR" dirty="0"/>
              <a:t> </a:t>
            </a:r>
            <a:r>
              <a:rPr lang="pt-BR" dirty="0" smtClean="0"/>
              <a:t>o conteúdo de P no solo é baixo;</a:t>
            </a:r>
          </a:p>
          <a:p>
            <a:pPr lvl="1" algn="just"/>
            <a:r>
              <a:rPr lang="pt-BR" dirty="0"/>
              <a:t> </a:t>
            </a:r>
            <a:r>
              <a:rPr lang="pt-BR" dirty="0" smtClean="0"/>
              <a:t>a maioria dos compostos de P no solo não são assimiláveis pelas plantas;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Fósforo: funções na planta </a:t>
            </a:r>
            <a:endParaRPr lang="pt-BR" dirty="0"/>
          </a:p>
        </p:txBody>
      </p:sp>
      <p:sp>
        <p:nvSpPr>
          <p:cNvPr id="3" name="Espaço Reservado para Conteúdo 2"/>
          <p:cNvSpPr>
            <a:spLocks noGrp="1"/>
          </p:cNvSpPr>
          <p:nvPr>
            <p:ph idx="1"/>
          </p:nvPr>
        </p:nvSpPr>
        <p:spPr>
          <a:xfrm>
            <a:off x="457200" y="1600200"/>
            <a:ext cx="8229600" cy="4853136"/>
          </a:xfrm>
        </p:spPr>
        <p:txBody>
          <a:bodyPr>
            <a:normAutofit/>
          </a:bodyPr>
          <a:lstStyle/>
          <a:p>
            <a:pPr algn="just"/>
            <a:r>
              <a:rPr lang="pt-BR" dirty="0" smtClean="0"/>
              <a:t>O P se concentra principalmente nas flores e frutos, sendo considerado o principal agente de polinização e frutificação das plantas;</a:t>
            </a:r>
          </a:p>
          <a:p>
            <a:pPr algn="just"/>
            <a:endParaRPr lang="pt-BR" dirty="0"/>
          </a:p>
          <a:p>
            <a:pPr algn="just"/>
            <a:r>
              <a:rPr lang="pt-BR" dirty="0" smtClean="0"/>
              <a:t>Tem grande efeito no desenvolvimento do sistema radicular, estimulando a formação e o crescimento, especialmente de raízes secundárias, com função de absorver água e nutrientes;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Fósforo: funções na planta </a:t>
            </a:r>
            <a:endParaRPr lang="pt-BR" dirty="0"/>
          </a:p>
        </p:txBody>
      </p:sp>
      <p:sp>
        <p:nvSpPr>
          <p:cNvPr id="3" name="Espaço Reservado para Conteúdo 2"/>
          <p:cNvSpPr>
            <a:spLocks noGrp="1"/>
          </p:cNvSpPr>
          <p:nvPr>
            <p:ph idx="1"/>
          </p:nvPr>
        </p:nvSpPr>
        <p:spPr/>
        <p:txBody>
          <a:bodyPr/>
          <a:lstStyle/>
          <a:p>
            <a:pPr algn="just"/>
            <a:r>
              <a:rPr lang="pt-BR" dirty="0" smtClean="0"/>
              <a:t>Acelera a formação e maturação de frutos;</a:t>
            </a:r>
          </a:p>
          <a:p>
            <a:pPr algn="just"/>
            <a:endParaRPr lang="pt-BR" dirty="0"/>
          </a:p>
          <a:p>
            <a:pPr algn="just"/>
            <a:r>
              <a:rPr lang="pt-BR" dirty="0" smtClean="0"/>
              <a:t>Aumenta a resistência a doenças, porque melhora a constituição celular;</a:t>
            </a:r>
          </a:p>
          <a:p>
            <a:pPr algn="just"/>
            <a:endParaRPr lang="pt-BR" dirty="0"/>
          </a:p>
          <a:p>
            <a:pPr algn="just"/>
            <a:r>
              <a:rPr lang="pt-BR" dirty="0" smtClean="0"/>
              <a:t>É requerido em grande quantidade nos estágios iniciais de desenvolvimento das plantas;</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Sintomas de deficiência de P</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algn="just"/>
            <a:r>
              <a:rPr lang="pt-BR" dirty="0" smtClean="0"/>
              <a:t>Cor verde escura sem brilho ou verde azulada, sendo difícil diagnosticar a campo;</a:t>
            </a:r>
          </a:p>
          <a:p>
            <a:pPr algn="just"/>
            <a:endParaRPr lang="pt-BR" dirty="0"/>
          </a:p>
          <a:p>
            <a:pPr algn="just"/>
            <a:r>
              <a:rPr lang="pt-BR" dirty="0" smtClean="0"/>
              <a:t>A coloração </a:t>
            </a:r>
            <a:r>
              <a:rPr lang="pt-BR" dirty="0" err="1" smtClean="0"/>
              <a:t>púrpura-arroxeada</a:t>
            </a:r>
            <a:r>
              <a:rPr lang="pt-BR" dirty="0" smtClean="0"/>
              <a:t> é o mais notável e freqüente dos sintomas, principalmente em gramíneas;</a:t>
            </a:r>
          </a:p>
          <a:p>
            <a:pPr algn="just"/>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Sintomas de deficiência de P</a:t>
            </a:r>
            <a:endParaRPr lang="pt-BR" dirty="0"/>
          </a:p>
        </p:txBody>
      </p:sp>
      <p:sp>
        <p:nvSpPr>
          <p:cNvPr id="3" name="Espaço Reservado para Conteúdo 2"/>
          <p:cNvSpPr>
            <a:spLocks noGrp="1"/>
          </p:cNvSpPr>
          <p:nvPr>
            <p:ph idx="1"/>
          </p:nvPr>
        </p:nvSpPr>
        <p:spPr/>
        <p:txBody>
          <a:bodyPr/>
          <a:lstStyle/>
          <a:p>
            <a:pPr algn="just"/>
            <a:r>
              <a:rPr lang="pt-BR" dirty="0" smtClean="0"/>
              <a:t>Causa queda de folhas, começando pelas mais baixas e o florescimento é reduzido, retardando a abertura dos botões florais;</a:t>
            </a:r>
          </a:p>
          <a:p>
            <a:pPr algn="just"/>
            <a:endParaRPr lang="pt-BR" dirty="0"/>
          </a:p>
          <a:p>
            <a:pPr algn="just"/>
            <a:r>
              <a:rPr lang="pt-BR" dirty="0" smtClean="0"/>
              <a:t>Os sintomas são visíveis em folhas velhas, pois é móvel na planta, sendo </a:t>
            </a:r>
            <a:r>
              <a:rPr lang="pt-BR" dirty="0" err="1" smtClean="0"/>
              <a:t>translocado</a:t>
            </a:r>
            <a:r>
              <a:rPr lang="pt-BR" dirty="0" smtClean="0"/>
              <a:t> das partes velhas para nutrir as partes novas;</a:t>
            </a:r>
          </a:p>
          <a:p>
            <a:pPr algn="just"/>
            <a:endParaRPr lang="pt-BR" dirty="0"/>
          </a:p>
          <a:p>
            <a:pPr algn="just">
              <a:buNone/>
            </a:pP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Potássio </a:t>
            </a:r>
            <a:endParaRPr lang="pt-BR" dirty="0"/>
          </a:p>
        </p:txBody>
      </p:sp>
      <p:sp>
        <p:nvSpPr>
          <p:cNvPr id="3" name="Espaço Reservado para Conteúdo 2"/>
          <p:cNvSpPr>
            <a:spLocks noGrp="1"/>
          </p:cNvSpPr>
          <p:nvPr>
            <p:ph idx="1"/>
          </p:nvPr>
        </p:nvSpPr>
        <p:spPr>
          <a:xfrm>
            <a:off x="457200" y="1600200"/>
            <a:ext cx="8229600" cy="4925144"/>
          </a:xfrm>
        </p:spPr>
        <p:txBody>
          <a:bodyPr>
            <a:normAutofit fontScale="92500" lnSpcReduction="10000"/>
          </a:bodyPr>
          <a:lstStyle/>
          <a:p>
            <a:pPr algn="just"/>
            <a:r>
              <a:rPr lang="pt-BR" dirty="0" smtClean="0"/>
              <a:t>Como os solos são formados  de diversos materiais  de origem, é de se esperar quantidades distintas desse elemento no solo;</a:t>
            </a:r>
          </a:p>
          <a:p>
            <a:pPr algn="just"/>
            <a:endParaRPr lang="pt-BR" dirty="0"/>
          </a:p>
          <a:p>
            <a:pPr algn="just"/>
            <a:r>
              <a:rPr lang="pt-BR" dirty="0" smtClean="0"/>
              <a:t>Os minerais </a:t>
            </a:r>
            <a:r>
              <a:rPr lang="pt-BR" dirty="0" err="1" smtClean="0"/>
              <a:t>ortoclásio</a:t>
            </a:r>
            <a:r>
              <a:rPr lang="pt-BR" dirty="0" smtClean="0"/>
              <a:t>, </a:t>
            </a:r>
            <a:r>
              <a:rPr lang="pt-BR" dirty="0" err="1" smtClean="0"/>
              <a:t>muscovita</a:t>
            </a:r>
            <a:r>
              <a:rPr lang="pt-BR" dirty="0" smtClean="0"/>
              <a:t>, biotita e </a:t>
            </a:r>
            <a:r>
              <a:rPr lang="pt-BR" dirty="0" err="1" smtClean="0"/>
              <a:t>leucita</a:t>
            </a:r>
            <a:r>
              <a:rPr lang="pt-BR" dirty="0" smtClean="0"/>
              <a:t> são os responsáveis pelo suprimento natural de K aos solos;</a:t>
            </a:r>
          </a:p>
          <a:p>
            <a:pPr algn="just"/>
            <a:endParaRPr lang="pt-BR" dirty="0"/>
          </a:p>
          <a:p>
            <a:pPr algn="just"/>
            <a:r>
              <a:rPr lang="pt-BR" dirty="0" smtClean="0"/>
              <a:t>Solos argilosos são mais ricos em K do que os arenosos</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Potássio: funções na planta</a:t>
            </a:r>
            <a:endParaRPr lang="pt-BR" dirty="0"/>
          </a:p>
        </p:txBody>
      </p:sp>
      <p:sp>
        <p:nvSpPr>
          <p:cNvPr id="3" name="Espaço Reservado para Conteúdo 2"/>
          <p:cNvSpPr>
            <a:spLocks noGrp="1"/>
          </p:cNvSpPr>
          <p:nvPr>
            <p:ph idx="1"/>
          </p:nvPr>
        </p:nvSpPr>
        <p:spPr/>
        <p:txBody>
          <a:bodyPr/>
          <a:lstStyle/>
          <a:p>
            <a:pPr algn="just"/>
            <a:r>
              <a:rPr lang="pt-BR" dirty="0" smtClean="0"/>
              <a:t>Na fotossíntese, determina a maior utilização da luz em períodos encobertos;</a:t>
            </a:r>
          </a:p>
          <a:p>
            <a:pPr algn="just"/>
            <a:endParaRPr lang="pt-BR" dirty="0"/>
          </a:p>
          <a:p>
            <a:pPr algn="just"/>
            <a:r>
              <a:rPr lang="pt-BR" dirty="0" smtClean="0"/>
              <a:t>Serve como catalisador em reações enzimáticas;</a:t>
            </a:r>
          </a:p>
          <a:p>
            <a:pPr algn="just"/>
            <a:endParaRPr lang="pt-BR" dirty="0"/>
          </a:p>
          <a:p>
            <a:pPr algn="just"/>
            <a:r>
              <a:rPr lang="pt-BR" dirty="0" smtClean="0"/>
              <a:t>Em deficiência extrema de K, diminui a quantidade de carboidratos na planta;</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Solução do solo</a:t>
            </a:r>
            <a:endParaRPr lang="pt-BR" dirty="0"/>
          </a:p>
        </p:txBody>
      </p:sp>
      <p:sp>
        <p:nvSpPr>
          <p:cNvPr id="3" name="Espaço Reservado para Conteúdo 2"/>
          <p:cNvSpPr>
            <a:spLocks noGrp="1"/>
          </p:cNvSpPr>
          <p:nvPr>
            <p:ph idx="1"/>
          </p:nvPr>
        </p:nvSpPr>
        <p:spPr>
          <a:xfrm>
            <a:off x="457200" y="1484784"/>
            <a:ext cx="8229600" cy="4997152"/>
          </a:xfrm>
        </p:spPr>
        <p:txBody>
          <a:bodyPr>
            <a:normAutofit fontScale="92500" lnSpcReduction="10000"/>
          </a:bodyPr>
          <a:lstStyle/>
          <a:p>
            <a:pPr algn="just"/>
            <a:r>
              <a:rPr lang="pt-BR" dirty="0" smtClean="0"/>
              <a:t>É representada pela água com os nutrientes e gases nela dissolvidos.</a:t>
            </a:r>
          </a:p>
          <a:p>
            <a:pPr algn="just"/>
            <a:endParaRPr lang="pt-BR" dirty="0" smtClean="0"/>
          </a:p>
          <a:p>
            <a:pPr algn="just"/>
            <a:r>
              <a:rPr lang="pt-BR" dirty="0" smtClean="0"/>
              <a:t>É dela que as plantas retiram os nutrientes de que necessitam para seu desenvolvimento e produção.</a:t>
            </a:r>
          </a:p>
          <a:p>
            <a:pPr algn="just"/>
            <a:endParaRPr lang="pt-BR" dirty="0"/>
          </a:p>
          <a:p>
            <a:pPr algn="just"/>
            <a:r>
              <a:rPr lang="pt-BR" dirty="0" smtClean="0"/>
              <a:t>Sua composição e concentração mudam constantemente, diluindo-se com a chuva e concentrando-se com a evaporação e transpiração das plantas.</a:t>
            </a:r>
            <a:endParaRPr lang="pt-BR" dirty="0"/>
          </a:p>
          <a:p>
            <a:pPr algn="just"/>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Potássio: funções na planta</a:t>
            </a:r>
            <a:endParaRPr lang="pt-BR" dirty="0"/>
          </a:p>
        </p:txBody>
      </p:sp>
      <p:sp>
        <p:nvSpPr>
          <p:cNvPr id="3" name="Espaço Reservado para Conteúdo 2"/>
          <p:cNvSpPr>
            <a:spLocks noGrp="1"/>
          </p:cNvSpPr>
          <p:nvPr>
            <p:ph idx="1"/>
          </p:nvPr>
        </p:nvSpPr>
        <p:spPr/>
        <p:txBody>
          <a:bodyPr/>
          <a:lstStyle/>
          <a:p>
            <a:pPr algn="just"/>
            <a:r>
              <a:rPr lang="pt-BR" dirty="0" smtClean="0"/>
              <a:t>Em tubérculos de batata, a falta de K causa sensibilidade a injúrias durante o manuseio e transporte, pois as paredes celulares ficam muito finas, que ocasiona escurecimento e dificuldade de comercialização; O mesmo é verificado em mandioca;</a:t>
            </a:r>
          </a:p>
          <a:p>
            <a:pPr algn="just"/>
            <a:endParaRPr lang="pt-BR" dirty="0" smtClean="0"/>
          </a:p>
          <a:p>
            <a:pPr algn="just"/>
            <a:r>
              <a:rPr lang="pt-BR" dirty="0" smtClean="0"/>
              <a:t>Está relacionado a formação de pigmentos;</a:t>
            </a:r>
          </a:p>
          <a:p>
            <a:pPr algn="just"/>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Sintomas de deficiência de K</a:t>
            </a:r>
            <a:endParaRPr lang="pt-BR" dirty="0"/>
          </a:p>
        </p:txBody>
      </p:sp>
      <p:sp>
        <p:nvSpPr>
          <p:cNvPr id="3" name="Espaço Reservado para Conteúdo 2"/>
          <p:cNvSpPr>
            <a:spLocks noGrp="1"/>
          </p:cNvSpPr>
          <p:nvPr>
            <p:ph idx="1"/>
          </p:nvPr>
        </p:nvSpPr>
        <p:spPr/>
        <p:txBody>
          <a:bodyPr/>
          <a:lstStyle/>
          <a:p>
            <a:pPr algn="just"/>
            <a:r>
              <a:rPr lang="pt-BR" dirty="0" smtClean="0"/>
              <a:t>Aparece nas folhas mais velhas, pois é móvel;</a:t>
            </a:r>
          </a:p>
          <a:p>
            <a:pPr algn="just"/>
            <a:endParaRPr lang="pt-BR" dirty="0"/>
          </a:p>
          <a:p>
            <a:pPr algn="just"/>
            <a:r>
              <a:rPr lang="pt-BR" dirty="0" err="1" smtClean="0"/>
              <a:t>Clorose</a:t>
            </a:r>
            <a:r>
              <a:rPr lang="pt-BR" dirty="0" smtClean="0"/>
              <a:t> entre as nervuras, próximo a margem da folha (bordo), que com o tempo seca os bordos foliares;</a:t>
            </a:r>
          </a:p>
          <a:p>
            <a:pPr algn="just"/>
            <a:endParaRPr lang="pt-BR" dirty="0"/>
          </a:p>
          <a:p>
            <a:pPr algn="just"/>
            <a:r>
              <a:rPr lang="pt-BR" dirty="0" smtClean="0"/>
              <a:t>No milho ocasiona o encurtamento dos internódios e os colmos ficam finos;</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Cálcio - Ca</a:t>
            </a:r>
            <a:endParaRPr lang="pt-BR" dirty="0"/>
          </a:p>
        </p:txBody>
      </p:sp>
      <p:sp>
        <p:nvSpPr>
          <p:cNvPr id="3" name="Espaço Reservado para Conteúdo 2"/>
          <p:cNvSpPr>
            <a:spLocks noGrp="1"/>
          </p:cNvSpPr>
          <p:nvPr>
            <p:ph idx="1"/>
          </p:nvPr>
        </p:nvSpPr>
        <p:spPr/>
        <p:txBody>
          <a:bodyPr/>
          <a:lstStyle/>
          <a:p>
            <a:pPr algn="just"/>
            <a:r>
              <a:rPr lang="pt-BR" dirty="0" smtClean="0"/>
              <a:t>O cálcio do solo, excluindo a adição através de calagem e adubações provém das rochas e minerais que o solo foi formado. Ele é encontrado em grande número de minerais, que após a decomposição é liberado;</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Cálcio – funções na planta</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É um nutriente extremamente importante na nutrição das plantas e o mais abundante nelas, depois do K. grande parte dele está localizado nas folhas, sendo que as mais velhas apresentam os maiores conteúdos;</a:t>
            </a:r>
          </a:p>
          <a:p>
            <a:pPr algn="just"/>
            <a:endParaRPr lang="pt-BR" dirty="0" smtClean="0"/>
          </a:p>
          <a:p>
            <a:pPr algn="just"/>
            <a:r>
              <a:rPr lang="pt-BR" dirty="0" smtClean="0"/>
              <a:t>É muito importante no desenvolvimento e funcionamento das raízes e necessário na formação de folhas normais;</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Cálcio – funções na planta</a:t>
            </a:r>
            <a:endParaRPr lang="pt-BR" dirty="0"/>
          </a:p>
        </p:txBody>
      </p:sp>
      <p:sp>
        <p:nvSpPr>
          <p:cNvPr id="3" name="Espaço Reservado para Conteúdo 2"/>
          <p:cNvSpPr>
            <a:spLocks noGrp="1"/>
          </p:cNvSpPr>
          <p:nvPr>
            <p:ph idx="1"/>
          </p:nvPr>
        </p:nvSpPr>
        <p:spPr/>
        <p:txBody>
          <a:bodyPr/>
          <a:lstStyle/>
          <a:p>
            <a:pPr algn="just"/>
            <a:r>
              <a:rPr lang="pt-BR" dirty="0" smtClean="0"/>
              <a:t>A </a:t>
            </a:r>
            <a:r>
              <a:rPr lang="pt-BR" dirty="0" err="1" smtClean="0"/>
              <a:t>translocação</a:t>
            </a:r>
            <a:r>
              <a:rPr lang="pt-BR" dirty="0" smtClean="0"/>
              <a:t> de carboidratos e proteína e seu armazenamento, durante a formação da semente, são influenciados pelo Ca;</a:t>
            </a:r>
          </a:p>
          <a:p>
            <a:pPr algn="just"/>
            <a:endParaRPr lang="pt-BR" dirty="0" smtClean="0"/>
          </a:p>
          <a:p>
            <a:pPr algn="just"/>
            <a:r>
              <a:rPr lang="pt-BR" dirty="0" smtClean="0"/>
              <a:t>Nas pastagens, seu escasso suprimento afeta a nutrição dos animais, incluindo o homem, pelo fornecimento de, por exemplo, leito com baixo conteúdo de Ca;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Cálcio – sintomas de deficiência</a:t>
            </a:r>
            <a:endParaRPr lang="pt-BR" dirty="0"/>
          </a:p>
        </p:txBody>
      </p:sp>
      <p:sp>
        <p:nvSpPr>
          <p:cNvPr id="3" name="Espaço Reservado para Conteúdo 2"/>
          <p:cNvSpPr>
            <a:spLocks noGrp="1"/>
          </p:cNvSpPr>
          <p:nvPr>
            <p:ph idx="1"/>
          </p:nvPr>
        </p:nvSpPr>
        <p:spPr>
          <a:xfrm>
            <a:off x="457200" y="1600200"/>
            <a:ext cx="8229600" cy="4853136"/>
          </a:xfrm>
        </p:spPr>
        <p:txBody>
          <a:bodyPr>
            <a:normAutofit fontScale="92500"/>
          </a:bodyPr>
          <a:lstStyle/>
          <a:p>
            <a:pPr algn="just"/>
            <a:r>
              <a:rPr lang="pt-BR" dirty="0" smtClean="0"/>
              <a:t>Produz crescimento irregular de folhas, resultando em margens de natureza restrita;</a:t>
            </a:r>
          </a:p>
          <a:p>
            <a:pPr algn="just"/>
            <a:endParaRPr lang="pt-BR" dirty="0" smtClean="0"/>
          </a:p>
          <a:p>
            <a:pPr algn="just"/>
            <a:r>
              <a:rPr lang="pt-BR" dirty="0" smtClean="0"/>
              <a:t>Morte dos tecidos do caule e pecíolo das folhas; crescimento longitudinal e lateral de raízes;</a:t>
            </a:r>
          </a:p>
          <a:p>
            <a:pPr algn="just"/>
            <a:endParaRPr lang="pt-BR" dirty="0" smtClean="0"/>
          </a:p>
          <a:p>
            <a:pPr algn="just"/>
            <a:r>
              <a:rPr lang="pt-BR" dirty="0" smtClean="0"/>
              <a:t>Queda prematura de flores, morte dos óvulos, pobre desenvolvimento das sementes e morte do tecido em frutos;</a:t>
            </a:r>
          </a:p>
          <a:p>
            <a:pPr algn="just"/>
            <a:endParaRPr lang="pt-BR" dirty="0" smtClean="0"/>
          </a:p>
          <a:p>
            <a:pPr algn="just"/>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Magnésio – funções na planta</a:t>
            </a:r>
            <a:endParaRPr lang="pt-BR" dirty="0"/>
          </a:p>
        </p:txBody>
      </p:sp>
      <p:sp>
        <p:nvSpPr>
          <p:cNvPr id="3" name="Espaço Reservado para Conteúdo 2"/>
          <p:cNvSpPr>
            <a:spLocks noGrp="1"/>
          </p:cNvSpPr>
          <p:nvPr>
            <p:ph idx="1"/>
          </p:nvPr>
        </p:nvSpPr>
        <p:spPr>
          <a:xfrm>
            <a:off x="457200" y="1600200"/>
            <a:ext cx="8229600" cy="4925144"/>
          </a:xfrm>
        </p:spPr>
        <p:txBody>
          <a:bodyPr>
            <a:normAutofit fontScale="92500" lnSpcReduction="10000"/>
          </a:bodyPr>
          <a:lstStyle/>
          <a:p>
            <a:pPr algn="just"/>
            <a:r>
              <a:rPr lang="pt-BR" dirty="0" smtClean="0"/>
              <a:t>Com um dos constituintes da clorofila, o </a:t>
            </a:r>
            <a:r>
              <a:rPr lang="pt-BR" dirty="0" err="1" smtClean="0"/>
              <a:t>Mg</a:t>
            </a:r>
            <a:r>
              <a:rPr lang="pt-BR" dirty="0" smtClean="0"/>
              <a:t> entra na composição dos tecidos das plantas;</a:t>
            </a:r>
          </a:p>
          <a:p>
            <a:pPr algn="just"/>
            <a:endParaRPr lang="pt-BR" dirty="0" smtClean="0"/>
          </a:p>
          <a:p>
            <a:pPr algn="just"/>
            <a:r>
              <a:rPr lang="pt-BR" dirty="0" smtClean="0"/>
              <a:t>Suas funções são determinantes no crescimento da planta, apresentando sintomas de deficiência muito antes do que conseguimos ver externamente;</a:t>
            </a:r>
          </a:p>
          <a:p>
            <a:pPr algn="just"/>
            <a:endParaRPr lang="pt-BR" dirty="0" smtClean="0"/>
          </a:p>
          <a:p>
            <a:pPr algn="just"/>
            <a:r>
              <a:rPr lang="pt-BR" dirty="0" smtClean="0"/>
              <a:t>Responsável pelo transporte de P, afetando as adubações;</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Magnésio – funções na planta</a:t>
            </a:r>
            <a:endParaRPr lang="pt-BR" dirty="0"/>
          </a:p>
        </p:txBody>
      </p:sp>
      <p:sp>
        <p:nvSpPr>
          <p:cNvPr id="3" name="Espaço Reservado para Conteúdo 2"/>
          <p:cNvSpPr>
            <a:spLocks noGrp="1"/>
          </p:cNvSpPr>
          <p:nvPr>
            <p:ph idx="1"/>
          </p:nvPr>
        </p:nvSpPr>
        <p:spPr/>
        <p:txBody>
          <a:bodyPr/>
          <a:lstStyle/>
          <a:p>
            <a:pPr algn="just"/>
            <a:r>
              <a:rPr lang="pt-BR" dirty="0" smtClean="0"/>
              <a:t>Também está relacionado com o transporte de carboidratos das folhas para caule das plantas;</a:t>
            </a:r>
          </a:p>
          <a:p>
            <a:pPr algn="just"/>
            <a:endParaRPr lang="pt-BR" dirty="0" smtClean="0"/>
          </a:p>
          <a:p>
            <a:pPr algn="just"/>
            <a:r>
              <a:rPr lang="pt-BR" dirty="0" smtClean="0"/>
              <a:t>O baixo conteúdo de carboidratos observado em algumas plantas é devido a baixa atividade fotossintética por insuficiente suprimento de </a:t>
            </a:r>
            <a:r>
              <a:rPr lang="pt-BR" dirty="0" err="1" smtClean="0"/>
              <a:t>Mg</a:t>
            </a:r>
            <a:r>
              <a:rPr lang="pt-BR" dirty="0" smtClean="0"/>
              <a:t>;</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Magnésio – sintomas de deficiência</a:t>
            </a:r>
            <a:endParaRPr lang="pt-BR" dirty="0"/>
          </a:p>
        </p:txBody>
      </p:sp>
      <p:sp>
        <p:nvSpPr>
          <p:cNvPr id="3" name="Espaço Reservado para Conteúdo 2"/>
          <p:cNvSpPr>
            <a:spLocks noGrp="1"/>
          </p:cNvSpPr>
          <p:nvPr>
            <p:ph idx="1"/>
          </p:nvPr>
        </p:nvSpPr>
        <p:spPr/>
        <p:txBody>
          <a:bodyPr/>
          <a:lstStyle/>
          <a:p>
            <a:pPr algn="just"/>
            <a:r>
              <a:rPr lang="pt-BR" dirty="0" smtClean="0"/>
              <a:t>Os sintomas aparecem nas folhas velhas, através de </a:t>
            </a:r>
            <a:r>
              <a:rPr lang="pt-BR" dirty="0" err="1" smtClean="0"/>
              <a:t>clorose</a:t>
            </a:r>
            <a:r>
              <a:rPr lang="pt-BR" dirty="0" smtClean="0"/>
              <a:t>;</a:t>
            </a:r>
          </a:p>
          <a:p>
            <a:pPr algn="just"/>
            <a:endParaRPr lang="pt-BR" dirty="0" smtClean="0"/>
          </a:p>
          <a:p>
            <a:pPr algn="just"/>
            <a:r>
              <a:rPr lang="pt-BR" dirty="0" smtClean="0"/>
              <a:t>Em milho, apresenta </a:t>
            </a:r>
            <a:r>
              <a:rPr lang="pt-BR" dirty="0" err="1" smtClean="0"/>
              <a:t>clorose</a:t>
            </a:r>
            <a:r>
              <a:rPr lang="pt-BR" dirty="0" smtClean="0"/>
              <a:t> entre as nervuras e se a deficiência for severa, uma cor avermelhada (carmim) nas folhas mais velhas;</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Enxofre - S</a:t>
            </a:r>
            <a:endParaRPr lang="pt-BR" dirty="0"/>
          </a:p>
        </p:txBody>
      </p:sp>
      <p:sp>
        <p:nvSpPr>
          <p:cNvPr id="3" name="Espaço Reservado para Conteúdo 2"/>
          <p:cNvSpPr>
            <a:spLocks noGrp="1"/>
          </p:cNvSpPr>
          <p:nvPr>
            <p:ph idx="1"/>
          </p:nvPr>
        </p:nvSpPr>
        <p:spPr/>
        <p:txBody>
          <a:bodyPr/>
          <a:lstStyle/>
          <a:p>
            <a:pPr algn="just"/>
            <a:r>
              <a:rPr lang="pt-BR" dirty="0" smtClean="0"/>
              <a:t>Encontra-se em sua totalidade na matéria orgânica e, em pequenas quantidades, na forma de sulfatos na solução do solo;</a:t>
            </a:r>
          </a:p>
          <a:p>
            <a:pPr algn="just"/>
            <a:endParaRPr lang="pt-BR" dirty="0" smtClean="0"/>
          </a:p>
          <a:p>
            <a:pPr algn="just"/>
            <a:r>
              <a:rPr lang="pt-BR" dirty="0" smtClean="0"/>
              <a:t>Outra fonte é a atmosfera (oriundo da queima de carvão e outros produtos que o contém), o qual é arrastado pelas águas da chuva para o solo;</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Solução do solo</a:t>
            </a:r>
            <a:endParaRPr lang="pt-BR" dirty="0"/>
          </a:p>
        </p:txBody>
      </p:sp>
      <p:sp>
        <p:nvSpPr>
          <p:cNvPr id="3" name="Espaço Reservado para Conteúdo 2"/>
          <p:cNvSpPr>
            <a:spLocks noGrp="1"/>
          </p:cNvSpPr>
          <p:nvPr>
            <p:ph idx="1"/>
          </p:nvPr>
        </p:nvSpPr>
        <p:spPr/>
        <p:txBody>
          <a:bodyPr/>
          <a:lstStyle/>
          <a:p>
            <a:pPr algn="just"/>
            <a:r>
              <a:rPr lang="pt-BR" dirty="0" smtClean="0"/>
              <a:t>O Ca é o nutriente que ocorre em maior concentração na solução do solo, seguido pelo </a:t>
            </a:r>
            <a:r>
              <a:rPr lang="pt-BR" dirty="0" err="1" smtClean="0"/>
              <a:t>Mg</a:t>
            </a:r>
            <a:r>
              <a:rPr lang="pt-BR" dirty="0" smtClean="0"/>
              <a:t> e pelo K respectivamente.</a:t>
            </a:r>
          </a:p>
          <a:p>
            <a:pPr algn="just"/>
            <a:endParaRPr lang="pt-BR" dirty="0"/>
          </a:p>
          <a:p>
            <a:pPr algn="just"/>
            <a:r>
              <a:rPr lang="pt-BR" dirty="0" smtClean="0"/>
              <a:t>A quantidade desses nutrientes na solução é insuficiente para suprir a necessidade de crescimento das plantas até a maturidade.</a:t>
            </a:r>
          </a:p>
          <a:p>
            <a:pPr algn="just"/>
            <a:endParaRPr lang="pt-BR" dirty="0"/>
          </a:p>
          <a:p>
            <a:pPr algn="just">
              <a:buNone/>
            </a:pP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Enxofre: funções na planta </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É pouco móvel na planta, ocorrendo sintomas de deficiência em folhas novas;</a:t>
            </a:r>
          </a:p>
          <a:p>
            <a:pPr algn="just"/>
            <a:endParaRPr lang="pt-BR" dirty="0" smtClean="0"/>
          </a:p>
          <a:p>
            <a:pPr algn="just"/>
            <a:r>
              <a:rPr lang="pt-BR" dirty="0" smtClean="0"/>
              <a:t>Compõem todas as proteínas vegetais, influencia na síntese de clorofila;</a:t>
            </a:r>
          </a:p>
          <a:p>
            <a:pPr algn="just"/>
            <a:endParaRPr lang="pt-BR" dirty="0" smtClean="0"/>
          </a:p>
          <a:p>
            <a:pPr algn="just"/>
            <a:r>
              <a:rPr lang="pt-BR" dirty="0" smtClean="0"/>
              <a:t>É importantíssimo no desenvolvimento das raízes e no número de nódulos que se formam nas raízes das leguminosas;</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Enxofre: sintomas de deficiência</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É semelhante ao N;</a:t>
            </a:r>
          </a:p>
          <a:p>
            <a:pPr algn="just"/>
            <a:endParaRPr lang="pt-BR" dirty="0" smtClean="0"/>
          </a:p>
          <a:p>
            <a:pPr algn="just"/>
            <a:r>
              <a:rPr lang="pt-BR" dirty="0" smtClean="0"/>
              <a:t>Em condições de baixo suprimento, ao mesmo tempo, de S e N, a aparência das plantas não permite ao observador fazer diferenciação entre eles;</a:t>
            </a:r>
          </a:p>
          <a:p>
            <a:pPr algn="just"/>
            <a:endParaRPr lang="pt-BR" dirty="0" smtClean="0"/>
          </a:p>
          <a:p>
            <a:pPr algn="just"/>
            <a:r>
              <a:rPr lang="pt-BR" dirty="0" smtClean="0"/>
              <a:t>A diferença entre ambos é a mobilidade, onde a deficiência de S aparece nas folhas novas;</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Micronutrientes </a:t>
            </a:r>
            <a:endParaRPr lang="pt-BR" dirty="0"/>
          </a:p>
        </p:txBody>
      </p:sp>
      <p:sp>
        <p:nvSpPr>
          <p:cNvPr id="3" name="Espaço Reservado para Conteúdo 2"/>
          <p:cNvSpPr>
            <a:spLocks noGrp="1"/>
          </p:cNvSpPr>
          <p:nvPr>
            <p:ph idx="1"/>
          </p:nvPr>
        </p:nvSpPr>
        <p:spPr/>
        <p:txBody>
          <a:bodyPr/>
          <a:lstStyle/>
          <a:p>
            <a:pPr algn="just"/>
            <a:r>
              <a:rPr lang="pt-BR" dirty="0" smtClean="0"/>
              <a:t>São exigidos em pequenas quantidades: Ferro, Cobre, Zinco, Manganês, Boro, Molibdênio e Cloro;</a:t>
            </a:r>
          </a:p>
          <a:p>
            <a:pPr algn="just"/>
            <a:endParaRPr lang="pt-BR" dirty="0" smtClean="0"/>
          </a:p>
          <a:p>
            <a:pPr algn="just"/>
            <a:r>
              <a:rPr lang="pt-BR" dirty="0" smtClean="0"/>
              <a:t>Ferro – Fe: é catalisador na produção de clorofila e sua falta ocasiona </a:t>
            </a:r>
            <a:r>
              <a:rPr lang="pt-BR" dirty="0" err="1" smtClean="0"/>
              <a:t>clorose</a:t>
            </a:r>
            <a:r>
              <a:rPr lang="pt-BR" dirty="0" smtClean="0"/>
              <a:t> entre as nervuras de folhas novas;</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Micronutrientes </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Cobre – Cu: participa de atividades enzimáticas nas plantas e sua falta causa, em milho, necrose da ponta de folhas novas e amarelecimento da base da folha;</a:t>
            </a:r>
          </a:p>
          <a:p>
            <a:pPr algn="just"/>
            <a:endParaRPr lang="pt-BR" dirty="0" smtClean="0"/>
          </a:p>
          <a:p>
            <a:pPr algn="just"/>
            <a:r>
              <a:rPr lang="pt-BR" dirty="0" smtClean="0"/>
              <a:t>Zinco – Zn: participa da produção de hormônios de crescimento da planta (auxina) e sua falta causa a diminuição no ritmo de crescimento do broto terminal, diminuindo o comprimento da haste (ramo) e formação de rosetas;</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Micronutrientes </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Manganês – Mn: a falta de florescimento, a cor esbranquiçada entre as nervuras são sintomas de deficiência;</a:t>
            </a:r>
          </a:p>
          <a:p>
            <a:pPr algn="just"/>
            <a:endParaRPr lang="pt-BR" dirty="0" smtClean="0"/>
          </a:p>
          <a:p>
            <a:pPr algn="just"/>
            <a:r>
              <a:rPr lang="pt-BR" dirty="0" smtClean="0"/>
              <a:t>Boro – B: como é imóvel na planta os sintomas apresentam nas partes jovens e se caracterizam  por morte do terminal do ramo principal e a seguir, dos brotos terminais dos ramos laterais;</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Micronutrientes </a:t>
            </a:r>
            <a:endParaRPr lang="pt-BR" dirty="0"/>
          </a:p>
        </p:txBody>
      </p:sp>
      <p:sp>
        <p:nvSpPr>
          <p:cNvPr id="3" name="Espaço Reservado para Conteúdo 2"/>
          <p:cNvSpPr>
            <a:spLocks noGrp="1"/>
          </p:cNvSpPr>
          <p:nvPr>
            <p:ph idx="1"/>
          </p:nvPr>
        </p:nvSpPr>
        <p:spPr/>
        <p:txBody>
          <a:bodyPr/>
          <a:lstStyle/>
          <a:p>
            <a:pPr algn="just"/>
            <a:r>
              <a:rPr lang="pt-BR" dirty="0" smtClean="0"/>
              <a:t>Molibdênio – Mo: vital na fixação de N pro microrganismos e nos processos de transformação de N na planta, sendo então as leguminosas as plantas mais sensíveis a sua deficiência;</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Solução do solo</a:t>
            </a:r>
            <a:endParaRPr lang="pt-BR" dirty="0"/>
          </a:p>
        </p:txBody>
      </p:sp>
      <p:sp>
        <p:nvSpPr>
          <p:cNvPr id="3" name="Espaço Reservado para Conteúdo 2"/>
          <p:cNvSpPr>
            <a:spLocks noGrp="1"/>
          </p:cNvSpPr>
          <p:nvPr>
            <p:ph idx="1"/>
          </p:nvPr>
        </p:nvSpPr>
        <p:spPr/>
        <p:txBody>
          <a:bodyPr/>
          <a:lstStyle/>
          <a:p>
            <a:pPr algn="just"/>
            <a:r>
              <a:rPr lang="pt-BR" dirty="0" smtClean="0"/>
              <a:t>O suprimento desses nutrientes é feito por troca com as partículas de solo, argilas e matéria orgânica, e por subida dos nutrientes das camadas mais profundas para a superfície, durante o processo de evaporação e transpiração.</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Absorção de nutrientes</a:t>
            </a:r>
            <a:endParaRPr lang="pt-BR" dirty="0"/>
          </a:p>
        </p:txBody>
      </p:sp>
      <p:sp>
        <p:nvSpPr>
          <p:cNvPr id="3" name="Espaço Reservado para Conteúdo 2"/>
          <p:cNvSpPr>
            <a:spLocks noGrp="1"/>
          </p:cNvSpPr>
          <p:nvPr>
            <p:ph idx="1"/>
          </p:nvPr>
        </p:nvSpPr>
        <p:spPr/>
        <p:txBody>
          <a:bodyPr/>
          <a:lstStyle/>
          <a:p>
            <a:pPr algn="just"/>
            <a:r>
              <a:rPr lang="pt-BR" dirty="0" smtClean="0"/>
              <a:t>O movimento dos nutrientes dentro da planta, da raiz para as partes superiores, se processa no suco celular, através do xilema, sendo bastante acelerado pela transpiração, que promove rápido movimento dos nutrientes para as partes superiores.</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Absorção de nutrientes</a:t>
            </a:r>
            <a:endParaRPr lang="pt-BR" dirty="0"/>
          </a:p>
        </p:txBody>
      </p:sp>
      <p:sp>
        <p:nvSpPr>
          <p:cNvPr id="3" name="Espaço Reservado para Conteúdo 2"/>
          <p:cNvSpPr>
            <a:spLocks noGrp="1"/>
          </p:cNvSpPr>
          <p:nvPr>
            <p:ph idx="1"/>
          </p:nvPr>
        </p:nvSpPr>
        <p:spPr/>
        <p:txBody>
          <a:bodyPr/>
          <a:lstStyle/>
          <a:p>
            <a:pPr algn="just"/>
            <a:r>
              <a:rPr lang="pt-BR" dirty="0" smtClean="0"/>
              <a:t>A quantidade de dado nutriente absorvido é influenciada pela concentração de outros nutrientes presentes.</a:t>
            </a:r>
          </a:p>
          <a:p>
            <a:pPr algn="just"/>
            <a:endParaRPr lang="pt-BR" dirty="0"/>
          </a:p>
          <a:p>
            <a:pPr algn="just"/>
            <a:r>
              <a:rPr lang="pt-BR" dirty="0" smtClean="0"/>
              <a:t>Assim, um excesso de Ca em relação ao </a:t>
            </a:r>
            <a:r>
              <a:rPr lang="pt-BR" dirty="0" err="1" smtClean="0"/>
              <a:t>Mg</a:t>
            </a:r>
            <a:r>
              <a:rPr lang="pt-BR" dirty="0" smtClean="0"/>
              <a:t>, na solução do solo, prejudica a absorção de </a:t>
            </a:r>
            <a:r>
              <a:rPr lang="pt-BR" dirty="0" err="1" smtClean="0"/>
              <a:t>Mg</a:t>
            </a:r>
            <a:r>
              <a:rPr lang="pt-BR" dirty="0" smtClean="0"/>
              <a:t> pelas plantas, ocasionando sérios prejuízos a sua nutrição.</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Nitrogênio </a:t>
            </a:r>
            <a:endParaRPr lang="pt-BR" dirty="0"/>
          </a:p>
        </p:txBody>
      </p:sp>
      <p:sp>
        <p:nvSpPr>
          <p:cNvPr id="3" name="Espaço Reservado para Conteúdo 2"/>
          <p:cNvSpPr>
            <a:spLocks noGrp="1"/>
          </p:cNvSpPr>
          <p:nvPr>
            <p:ph idx="1"/>
          </p:nvPr>
        </p:nvSpPr>
        <p:spPr>
          <a:xfrm>
            <a:off x="457200" y="1600200"/>
            <a:ext cx="8229600" cy="4853136"/>
          </a:xfrm>
        </p:spPr>
        <p:txBody>
          <a:bodyPr>
            <a:normAutofit lnSpcReduction="10000"/>
          </a:bodyPr>
          <a:lstStyle/>
          <a:p>
            <a:pPr algn="just"/>
            <a:r>
              <a:rPr lang="pt-BR" dirty="0" smtClean="0"/>
              <a:t>A camada arável (0 – 30 cm) da maioria dos solos cultivados contém entre 0,02 e 0,4% de nitrogênio, sendo que 99% dele se encontra na forma orgânica e é responsável pela coloração escura da camada superficial do solo.</a:t>
            </a:r>
          </a:p>
          <a:p>
            <a:pPr algn="just"/>
            <a:endParaRPr lang="pt-BR" dirty="0"/>
          </a:p>
          <a:p>
            <a:pPr algn="just"/>
            <a:r>
              <a:rPr lang="pt-BR" dirty="0" smtClean="0"/>
              <a:t>O N têm várias formas, mas as formas de amônia e de nitrato, são as absorvidas pelas plantas, sendo a última em maior quantidade.</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Nitrogênio: funções na planta </a:t>
            </a:r>
            <a:endParaRPr lang="pt-BR" dirty="0"/>
          </a:p>
        </p:txBody>
      </p:sp>
      <p:sp>
        <p:nvSpPr>
          <p:cNvPr id="3" name="Espaço Reservado para Conteúdo 2"/>
          <p:cNvSpPr>
            <a:spLocks noGrp="1"/>
          </p:cNvSpPr>
          <p:nvPr>
            <p:ph idx="1"/>
          </p:nvPr>
        </p:nvSpPr>
        <p:spPr>
          <a:xfrm>
            <a:off x="457200" y="1600200"/>
            <a:ext cx="8229600" cy="5069160"/>
          </a:xfrm>
        </p:spPr>
        <p:txBody>
          <a:bodyPr>
            <a:normAutofit fontScale="92500" lnSpcReduction="20000"/>
          </a:bodyPr>
          <a:lstStyle/>
          <a:p>
            <a:pPr algn="just"/>
            <a:r>
              <a:rPr lang="pt-BR" dirty="0" smtClean="0"/>
              <a:t>Estimular crescimento vegetativo (verde-escuro das folhas);</a:t>
            </a:r>
          </a:p>
          <a:p>
            <a:pPr algn="just"/>
            <a:endParaRPr lang="pt-BR" dirty="0" smtClean="0"/>
          </a:p>
          <a:p>
            <a:pPr algn="just"/>
            <a:r>
              <a:rPr lang="pt-BR" dirty="0" smtClean="0"/>
              <a:t>Aumenta o tamanho de grãos de cereais, sendo o principal componente da proteína;</a:t>
            </a:r>
          </a:p>
          <a:p>
            <a:pPr algn="just"/>
            <a:endParaRPr lang="pt-BR" dirty="0" smtClean="0"/>
          </a:p>
          <a:p>
            <a:pPr algn="just"/>
            <a:r>
              <a:rPr lang="pt-BR" dirty="0" smtClean="0"/>
              <a:t>Em hortaliças é responsável pela suculência (alface por exemplo);</a:t>
            </a:r>
          </a:p>
          <a:p>
            <a:pPr algn="just"/>
            <a:endParaRPr lang="pt-BR" dirty="0" smtClean="0"/>
          </a:p>
          <a:p>
            <a:pPr algn="just"/>
            <a:r>
              <a:rPr lang="pt-BR" dirty="0" smtClean="0"/>
              <a:t>Promove grande desenvolvimento do sistema radicular;</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Nitrogênio: efeitos do suprimento</a:t>
            </a:r>
            <a:endParaRPr lang="pt-BR" dirty="0"/>
          </a:p>
        </p:txBody>
      </p:sp>
      <p:sp>
        <p:nvSpPr>
          <p:cNvPr id="3" name="Espaço Reservado para Conteúdo 2"/>
          <p:cNvSpPr>
            <a:spLocks noGrp="1"/>
          </p:cNvSpPr>
          <p:nvPr>
            <p:ph idx="1"/>
          </p:nvPr>
        </p:nvSpPr>
        <p:spPr/>
        <p:txBody>
          <a:bodyPr>
            <a:normAutofit fontScale="92500"/>
          </a:bodyPr>
          <a:lstStyle/>
          <a:p>
            <a:pPr algn="just"/>
            <a:r>
              <a:rPr lang="pt-BR" b="1" dirty="0" smtClean="0"/>
              <a:t>Suculência</a:t>
            </a:r>
            <a:r>
              <a:rPr lang="pt-BR" dirty="0" smtClean="0"/>
              <a:t>: o excesso de N aumenta a proporção de água em relação a matéria seca. Isso é desejável em algumas culturas e em outras não. A quantidade de fibras diminui com a elevação da quantidade de N.</a:t>
            </a:r>
          </a:p>
          <a:p>
            <a:pPr algn="just"/>
            <a:endParaRPr lang="pt-BR" dirty="0"/>
          </a:p>
          <a:p>
            <a:pPr algn="just"/>
            <a:r>
              <a:rPr lang="pt-BR" b="1" dirty="0" smtClean="0"/>
              <a:t>Frutificação</a:t>
            </a:r>
            <a:r>
              <a:rPr lang="pt-BR" dirty="0" smtClean="0"/>
              <a:t>: o elevado suprimento de N apresenta excesso de desenvolvimento da parte vegetativa e baixa </a:t>
            </a:r>
            <a:r>
              <a:rPr lang="pt-BR" dirty="0" err="1" smtClean="0"/>
              <a:t>frutificacão</a:t>
            </a:r>
            <a:r>
              <a:rPr lang="pt-BR" dirty="0" smtClean="0"/>
              <a:t> (exceção do milho).</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1772</Words>
  <Application>Microsoft Office PowerPoint</Application>
  <PresentationFormat>Apresentação na tela (4:3)</PresentationFormat>
  <Paragraphs>152</Paragraphs>
  <Slides>35</Slides>
  <Notes>0</Notes>
  <HiddenSlides>0</HiddenSlides>
  <MMClips>0</MMClips>
  <ScaleCrop>false</ScaleCrop>
  <HeadingPairs>
    <vt:vector size="4" baseType="variant">
      <vt:variant>
        <vt:lpstr>Tema</vt:lpstr>
      </vt:variant>
      <vt:variant>
        <vt:i4>1</vt:i4>
      </vt:variant>
      <vt:variant>
        <vt:lpstr>Títulos de slides</vt:lpstr>
      </vt:variant>
      <vt:variant>
        <vt:i4>35</vt:i4>
      </vt:variant>
    </vt:vector>
  </HeadingPairs>
  <TitlesOfParts>
    <vt:vector size="36" baseType="lpstr">
      <vt:lpstr>Tema do Office</vt:lpstr>
      <vt:lpstr>Nutrição de plantas</vt:lpstr>
      <vt:lpstr>Solução do solo</vt:lpstr>
      <vt:lpstr>Solução do solo</vt:lpstr>
      <vt:lpstr>Solução do solo</vt:lpstr>
      <vt:lpstr>Absorção de nutrientes</vt:lpstr>
      <vt:lpstr>Absorção de nutrientes</vt:lpstr>
      <vt:lpstr>Nitrogênio </vt:lpstr>
      <vt:lpstr>Nitrogênio: funções na planta </vt:lpstr>
      <vt:lpstr>Nitrogênio: efeitos do suprimento</vt:lpstr>
      <vt:lpstr>Nitrogênio: efeitos do suprimento</vt:lpstr>
      <vt:lpstr>Nitrogênio: efeitos do suprimento</vt:lpstr>
      <vt:lpstr>Sintomas de deficiência</vt:lpstr>
      <vt:lpstr>Fósforo </vt:lpstr>
      <vt:lpstr>Fósforo: funções na planta </vt:lpstr>
      <vt:lpstr>Fósforo: funções na planta </vt:lpstr>
      <vt:lpstr>Sintomas de deficiência de P</vt:lpstr>
      <vt:lpstr>Sintomas de deficiência de P</vt:lpstr>
      <vt:lpstr>Potássio </vt:lpstr>
      <vt:lpstr>Potássio: funções na planta</vt:lpstr>
      <vt:lpstr>Potássio: funções na planta</vt:lpstr>
      <vt:lpstr>Sintomas de deficiência de K</vt:lpstr>
      <vt:lpstr>Cálcio - Ca</vt:lpstr>
      <vt:lpstr>Cálcio – funções na planta</vt:lpstr>
      <vt:lpstr>Cálcio – funções na planta</vt:lpstr>
      <vt:lpstr>Cálcio – sintomas de deficiência</vt:lpstr>
      <vt:lpstr>Magnésio – funções na planta</vt:lpstr>
      <vt:lpstr>Magnésio – funções na planta</vt:lpstr>
      <vt:lpstr>Magnésio – sintomas de deficiência</vt:lpstr>
      <vt:lpstr>Enxofre - S</vt:lpstr>
      <vt:lpstr>Enxofre: funções na planta </vt:lpstr>
      <vt:lpstr>Enxofre: sintomas de deficiência</vt:lpstr>
      <vt:lpstr>Micronutrientes </vt:lpstr>
      <vt:lpstr>Micronutrientes </vt:lpstr>
      <vt:lpstr>Micronutrientes </vt:lpstr>
      <vt:lpstr>Micronutrientes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Nutrição de plantas</dc:title>
  <dc:creator>Cliente</dc:creator>
  <cp:lastModifiedBy>Cliente</cp:lastModifiedBy>
  <cp:revision>32</cp:revision>
  <dcterms:created xsi:type="dcterms:W3CDTF">2011-10-24T12:11:26Z</dcterms:created>
  <dcterms:modified xsi:type="dcterms:W3CDTF">2011-11-04T23:44:36Z</dcterms:modified>
</cp:coreProperties>
</file>