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1" r:id="rId2"/>
    <p:sldId id="262" r:id="rId3"/>
    <p:sldId id="301" r:id="rId4"/>
    <p:sldId id="264" r:id="rId5"/>
    <p:sldId id="290" r:id="rId6"/>
    <p:sldId id="266" r:id="rId7"/>
    <p:sldId id="265" r:id="rId8"/>
    <p:sldId id="302" r:id="rId9"/>
    <p:sldId id="276" r:id="rId10"/>
    <p:sldId id="277" r:id="rId11"/>
    <p:sldId id="279" r:id="rId12"/>
    <p:sldId id="273" r:id="rId13"/>
    <p:sldId id="274" r:id="rId14"/>
    <p:sldId id="280" r:id="rId15"/>
    <p:sldId id="281" r:id="rId16"/>
    <p:sldId id="285" r:id="rId17"/>
    <p:sldId id="287" r:id="rId18"/>
    <p:sldId id="289" r:id="rId19"/>
    <p:sldId id="291" r:id="rId20"/>
    <p:sldId id="292" r:id="rId21"/>
    <p:sldId id="293" r:id="rId22"/>
    <p:sldId id="294" r:id="rId23"/>
    <p:sldId id="295" r:id="rId24"/>
    <p:sldId id="296" r:id="rId25"/>
    <p:sldId id="297" r:id="rId26"/>
    <p:sldId id="299" r:id="rId27"/>
    <p:sldId id="300" r:id="rId2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ângulo retângu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grpSp>
        <p:nvGrpSpPr>
          <p:cNvPr id="2" name="Gru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a liv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a liv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a liv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ector reto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3D143BE-FAF9-4104-B238-278C26D19792}" type="datetimeFigureOut">
              <a:rPr lang="pt-BR" smtClean="0"/>
              <a:pPr/>
              <a:t>07/11/2017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8DC1AA7-5C93-495C-8766-E8096C5476A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D143BE-FAF9-4104-B238-278C26D19792}" type="datetimeFigureOut">
              <a:rPr lang="pt-BR" smtClean="0"/>
              <a:pPr/>
              <a:t>07/11/2017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DC1AA7-5C93-495C-8766-E8096C5476A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D143BE-FAF9-4104-B238-278C26D19792}" type="datetimeFigureOut">
              <a:rPr lang="pt-BR" smtClean="0"/>
              <a:pPr/>
              <a:t>07/11/2017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DC1AA7-5C93-495C-8766-E8096C5476A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D143BE-FAF9-4104-B238-278C26D19792}" type="datetimeFigureOut">
              <a:rPr lang="pt-BR" smtClean="0"/>
              <a:pPr/>
              <a:t>07/11/2017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DC1AA7-5C93-495C-8766-E8096C5476A2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D143BE-FAF9-4104-B238-278C26D19792}" type="datetimeFigureOut">
              <a:rPr lang="pt-BR" smtClean="0"/>
              <a:pPr/>
              <a:t>07/11/2017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DC1AA7-5C93-495C-8766-E8096C5476A2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Divis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ivis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D143BE-FAF9-4104-B238-278C26D19792}" type="datetimeFigureOut">
              <a:rPr lang="pt-BR" smtClean="0"/>
              <a:pPr/>
              <a:t>07/11/2017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DC1AA7-5C93-495C-8766-E8096C5476A2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D143BE-FAF9-4104-B238-278C26D19792}" type="datetimeFigureOut">
              <a:rPr lang="pt-BR" smtClean="0"/>
              <a:pPr/>
              <a:t>07/11/2017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DC1AA7-5C93-495C-8766-E8096C5476A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D143BE-FAF9-4104-B238-278C26D19792}" type="datetimeFigureOut">
              <a:rPr lang="pt-BR" smtClean="0"/>
              <a:pPr/>
              <a:t>07/11/2017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DC1AA7-5C93-495C-8766-E8096C5476A2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D143BE-FAF9-4104-B238-278C26D19792}" type="datetimeFigureOut">
              <a:rPr lang="pt-BR" smtClean="0"/>
              <a:pPr/>
              <a:t>07/11/2017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DC1AA7-5C93-495C-8766-E8096C5476A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3D143BE-FAF9-4104-B238-278C26D19792}" type="datetimeFigureOut">
              <a:rPr lang="pt-BR" smtClean="0"/>
              <a:pPr/>
              <a:t>07/11/2017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DC1AA7-5C93-495C-8766-E8096C5476A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3D143BE-FAF9-4104-B238-278C26D19792}" type="datetimeFigureOut">
              <a:rPr lang="pt-BR" smtClean="0"/>
              <a:pPr/>
              <a:t>07/11/2017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8DC1AA7-5C93-495C-8766-E8096C5476A2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ângulo retângu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ector reto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ivis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ivis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a livre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ângulo retângu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ector reto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3D143BE-FAF9-4104-B238-278C26D19792}" type="datetimeFigureOut">
              <a:rPr lang="pt-BR" smtClean="0"/>
              <a:pPr/>
              <a:t>07/11/2017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8DC1AA7-5C93-495C-8766-E8096C5476A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Conformação Mecânica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481328"/>
            <a:ext cx="9144000" cy="4525963"/>
          </a:xfrm>
        </p:spPr>
        <p:txBody>
          <a:bodyPr/>
          <a:lstStyle/>
          <a:p>
            <a:r>
              <a:rPr lang="pt-BR" dirty="0" smtClean="0"/>
              <a:t>Um corpo sobre ação de forças externas pode ter a área de sua secção transversal submetida a tensões normais (tração/compressão) ou tangenciais (cisalhamento);</a:t>
            </a:r>
          </a:p>
          <a:p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Tensão (</a:t>
            </a:r>
            <a:r>
              <a:rPr lang="el-GR" dirty="0" smtClean="0">
                <a:latin typeface="GreekC"/>
                <a:cs typeface="GreekC"/>
              </a:rPr>
              <a:t>σ</a:t>
            </a:r>
            <a:r>
              <a:rPr lang="pt-BR" dirty="0" smtClean="0">
                <a:latin typeface="GreekC"/>
                <a:cs typeface="GreekC"/>
              </a:rPr>
              <a:t>)</a:t>
            </a:r>
            <a:endParaRPr lang="pt-BR" dirty="0"/>
          </a:p>
        </p:txBody>
      </p:sp>
      <p:pic>
        <p:nvPicPr>
          <p:cNvPr id="32770" name="Picture 2" descr="Image result for tensão mecânic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3714752"/>
            <a:ext cx="3596294" cy="2948962"/>
          </a:xfrm>
          <a:prstGeom prst="rect">
            <a:avLst/>
          </a:prstGeom>
          <a:noFill/>
        </p:spPr>
      </p:pic>
      <p:pic>
        <p:nvPicPr>
          <p:cNvPr id="32772" name="Picture 4" descr="Image result for tensão mecânic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57686" y="3768307"/>
            <a:ext cx="4786346" cy="21181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Razão entra a diferença das dimensões finais e iniciais de um material e o valor inicial desta dimensão;</a:t>
            </a: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Deformação (</a:t>
            </a:r>
            <a:r>
              <a:rPr lang="el-GR" dirty="0" smtClean="0">
                <a:latin typeface="GreekC"/>
                <a:cs typeface="GreekC"/>
              </a:rPr>
              <a:t>ε</a:t>
            </a:r>
            <a:r>
              <a:rPr lang="pt-BR" dirty="0" smtClean="0">
                <a:latin typeface="GreekC"/>
                <a:cs typeface="GreekC"/>
              </a:rPr>
              <a:t>)</a:t>
            </a:r>
            <a:endParaRPr lang="pt-BR" dirty="0"/>
          </a:p>
        </p:txBody>
      </p:sp>
      <p:pic>
        <p:nvPicPr>
          <p:cNvPr id="30722" name="Picture 2" descr="Image result for deformaçã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2820790"/>
            <a:ext cx="6286512" cy="4037210"/>
          </a:xfrm>
          <a:prstGeom prst="rect">
            <a:avLst/>
          </a:prstGeom>
          <a:noFill/>
        </p:spPr>
      </p:pic>
      <p:pic>
        <p:nvPicPr>
          <p:cNvPr id="30724" name="Picture 4" descr="Image result for deformaçã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72264" y="2571744"/>
            <a:ext cx="2214578" cy="16372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Na tensão deformação convencional a variação no comprimento é relacionada com o comprimento original do corpo de prova</a:t>
            </a:r>
          </a:p>
          <a:p>
            <a:endParaRPr lang="pt-BR" dirty="0" smtClean="0"/>
          </a:p>
          <a:p>
            <a:endParaRPr lang="pt-BR" dirty="0"/>
          </a:p>
          <a:p>
            <a:r>
              <a:rPr lang="pt-BR" dirty="0" smtClean="0"/>
              <a:t>A tensão deformação verdadeira relaciona a variação no comprimento ao comprimento instantâneo do corpo</a:t>
            </a:r>
          </a:p>
          <a:p>
            <a:endParaRPr lang="pt-BR" dirty="0" smtClean="0"/>
          </a:p>
          <a:p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Tensão e deformação Convencional (e) X Tensão e  Deformação verdadeira (</a:t>
            </a:r>
            <a:r>
              <a:rPr lang="pt-BR" dirty="0" smtClean="0">
                <a:latin typeface="GreekC"/>
                <a:cs typeface="GreekC"/>
              </a:rPr>
              <a:t>x</a:t>
            </a:r>
            <a:r>
              <a:rPr lang="pt-BR" dirty="0" smtClean="0"/>
              <a:t>)</a:t>
            </a:r>
            <a:endParaRPr lang="pt-BR" dirty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9912" y="3212976"/>
            <a:ext cx="2194447" cy="8421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07904" y="5445224"/>
            <a:ext cx="2520280" cy="10053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tângulo 5"/>
          <p:cNvSpPr/>
          <p:nvPr/>
        </p:nvSpPr>
        <p:spPr>
          <a:xfrm>
            <a:off x="3500430" y="3286124"/>
            <a:ext cx="2857520" cy="8572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3714744" y="5429264"/>
            <a:ext cx="2857520" cy="8572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 definição de tensão e deformação convencional é satisfatória para as deformações elásticas onde </a:t>
            </a:r>
            <a:r>
              <a:rPr lang="pt-BR" dirty="0" smtClean="0">
                <a:latin typeface="GreekC"/>
                <a:cs typeface="GreekC"/>
              </a:rPr>
              <a:t>D</a:t>
            </a:r>
            <a:r>
              <a:rPr lang="pt-BR" dirty="0" smtClean="0"/>
              <a:t>L é muito pequeno, no entanto, deformações associadas à deformação plástica podem ser muito grandes ocasionando variações consideráveis no corpo de prova durante o ensaio</a:t>
            </a: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Variação da deformação na unidade de tempo:</a:t>
            </a: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r>
              <a:rPr lang="pt-BR" dirty="0" smtClean="0"/>
              <a:t>	</a:t>
            </a:r>
            <a:r>
              <a:rPr lang="pt-BR" dirty="0" smtClean="0">
                <a:latin typeface="GreekC"/>
                <a:cs typeface="GreekC"/>
              </a:rPr>
              <a:t>ε</a:t>
            </a:r>
            <a:r>
              <a:rPr lang="pt-BR" dirty="0" smtClean="0"/>
              <a:t>x</a:t>
            </a:r>
            <a:r>
              <a:rPr lang="pt-BR" dirty="0" smtClean="0">
                <a:latin typeface="GreekC"/>
                <a:cs typeface="GreekC"/>
              </a:rPr>
              <a:t>=</a:t>
            </a:r>
            <a:r>
              <a:rPr lang="pt-BR" dirty="0" err="1" smtClean="0">
                <a:latin typeface="GreekC"/>
                <a:cs typeface="GreekC"/>
              </a:rPr>
              <a:t>dε</a:t>
            </a:r>
            <a:r>
              <a:rPr lang="pt-BR" dirty="0" err="1" smtClean="0"/>
              <a:t>x</a:t>
            </a:r>
            <a:r>
              <a:rPr lang="pt-BR" dirty="0" smtClean="0"/>
              <a:t>/</a:t>
            </a:r>
            <a:r>
              <a:rPr lang="pt-BR" dirty="0" err="1" smtClean="0">
                <a:latin typeface="GreekC"/>
                <a:cs typeface="GreekC"/>
              </a:rPr>
              <a:t>d</a:t>
            </a:r>
            <a:r>
              <a:rPr lang="pt-BR" dirty="0" err="1" smtClean="0"/>
              <a:t>t</a:t>
            </a:r>
            <a:endParaRPr lang="pt-BR" dirty="0" smtClean="0"/>
          </a:p>
          <a:p>
            <a:pPr>
              <a:buNone/>
            </a:pPr>
            <a:r>
              <a:rPr lang="pt-BR" dirty="0" smtClean="0"/>
              <a:t>	</a:t>
            </a:r>
            <a:r>
              <a:rPr lang="pt-BR" dirty="0" err="1" smtClean="0">
                <a:latin typeface="GreekC"/>
                <a:cs typeface="GreekC"/>
              </a:rPr>
              <a:t>ε</a:t>
            </a:r>
            <a:r>
              <a:rPr lang="pt-BR" dirty="0" err="1" smtClean="0"/>
              <a:t>y</a:t>
            </a:r>
            <a:r>
              <a:rPr lang="pt-BR" dirty="0" smtClean="0">
                <a:latin typeface="GreekC"/>
                <a:cs typeface="GreekC"/>
              </a:rPr>
              <a:t>=</a:t>
            </a:r>
            <a:r>
              <a:rPr lang="pt-BR" dirty="0" err="1" smtClean="0">
                <a:latin typeface="GreekC"/>
                <a:cs typeface="GreekC"/>
              </a:rPr>
              <a:t>dε</a:t>
            </a:r>
            <a:r>
              <a:rPr lang="pt-BR" dirty="0" err="1" smtClean="0"/>
              <a:t>y</a:t>
            </a:r>
            <a:r>
              <a:rPr lang="pt-BR" dirty="0" smtClean="0"/>
              <a:t>/</a:t>
            </a:r>
            <a:r>
              <a:rPr lang="pt-BR" dirty="0" err="1" smtClean="0">
                <a:latin typeface="GreekC"/>
                <a:cs typeface="GreekC"/>
              </a:rPr>
              <a:t>d</a:t>
            </a:r>
            <a:r>
              <a:rPr lang="pt-BR" dirty="0" err="1" smtClean="0"/>
              <a:t>t</a:t>
            </a:r>
            <a:endParaRPr lang="pt-BR" dirty="0" smtClean="0"/>
          </a:p>
          <a:p>
            <a:pPr>
              <a:buNone/>
            </a:pPr>
            <a:r>
              <a:rPr lang="pt-BR" dirty="0" smtClean="0"/>
              <a:t>	</a:t>
            </a:r>
            <a:r>
              <a:rPr lang="pt-BR" dirty="0" err="1" smtClean="0">
                <a:latin typeface="GreekC"/>
                <a:cs typeface="GreekC"/>
              </a:rPr>
              <a:t>ε</a:t>
            </a:r>
            <a:r>
              <a:rPr lang="pt-BR" dirty="0" err="1" smtClean="0"/>
              <a:t>z</a:t>
            </a:r>
            <a:r>
              <a:rPr lang="pt-BR" dirty="0" smtClean="0">
                <a:latin typeface="GreekC"/>
                <a:cs typeface="GreekC"/>
              </a:rPr>
              <a:t>=dε</a:t>
            </a:r>
            <a:r>
              <a:rPr lang="pt-BR" dirty="0" smtClean="0"/>
              <a:t>z/</a:t>
            </a:r>
            <a:r>
              <a:rPr lang="pt-BR" dirty="0" err="1" smtClean="0">
                <a:latin typeface="GreekC"/>
                <a:cs typeface="GreekC"/>
              </a:rPr>
              <a:t>d</a:t>
            </a:r>
            <a:r>
              <a:rPr lang="pt-BR" dirty="0" err="1" smtClean="0"/>
              <a:t>t</a:t>
            </a:r>
            <a:endParaRPr lang="pt-BR" dirty="0" smtClean="0"/>
          </a:p>
          <a:p>
            <a:pPr>
              <a:buNone/>
            </a:pP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Velocidade de Deformação (“</a:t>
            </a:r>
            <a:r>
              <a:rPr lang="pt-BR" dirty="0" err="1" smtClean="0"/>
              <a:t>Strain</a:t>
            </a:r>
            <a:r>
              <a:rPr lang="pt-BR" dirty="0" smtClean="0"/>
              <a:t> Rate”)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 passagem de um material de seu estado elástico para o estado plástico depende do estado de tensões, das condições do material, da temperatura e da velocidade de deformação;</a:t>
            </a:r>
          </a:p>
          <a:p>
            <a:r>
              <a:rPr lang="pt-BR" dirty="0" smtClean="0"/>
              <a:t>A tensão de escoamento demarca o início da deformação plástica do material;</a:t>
            </a:r>
          </a:p>
          <a:p>
            <a:endParaRPr lang="pt-BR" dirty="0" smtClean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Condições de Escoamento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Uma conformação somente é possível até uma determinada grandeza de deformação. Teorias que possam predizer a grandeza da máxima deformação não foram desenvolvidas ainda a tal ponto de mostrar resultados quantitativos. Desta forma utiliza-se valores qualitativos obtidos de trabalhos práticos. Sabe-se que o mesmo é influenciado por:</a:t>
            </a:r>
          </a:p>
          <a:p>
            <a:pPr lvl="1"/>
            <a:r>
              <a:rPr lang="pt-BR" dirty="0" smtClean="0"/>
              <a:t>Estado de tensões;</a:t>
            </a:r>
          </a:p>
          <a:p>
            <a:pPr lvl="1"/>
            <a:r>
              <a:rPr lang="pt-BR" dirty="0" smtClean="0"/>
              <a:t>Temperatura;</a:t>
            </a:r>
          </a:p>
          <a:p>
            <a:pPr lvl="1"/>
            <a:r>
              <a:rPr lang="pt-BR" dirty="0" smtClean="0"/>
              <a:t>Velocidade de deformação</a:t>
            </a: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Limite Máximo de Deformação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Em todos os processos de conformação ocorrem perdas devido ao atrito e deslocações internas, isso exige que o esforço necessário para deformar plasticamente um material seja maior que a tensão de escoamento obtida em um ensaio uniaxial de tensões</a:t>
            </a: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Resistência a Deformação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Atrito;</a:t>
            </a:r>
          </a:p>
          <a:p>
            <a:r>
              <a:rPr lang="pt-BR" dirty="0" smtClean="0"/>
              <a:t>Transferência de Calor: O cálculo dessas perdas geralmente é complexo e realizados com auxílio de programas de simulação;</a:t>
            </a: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Condições de Contorno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Metalurgia da Conformação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dirty="0" smtClean="0"/>
              <a:t>Modificação da forma de um corpo para outra, pré-definida, com geometria e dimensões controladas, pela aplicação de esforço mecânico (Martins, SD);</a:t>
            </a:r>
          </a:p>
          <a:p>
            <a:r>
              <a:rPr lang="pt-BR" dirty="0" smtClean="0"/>
              <a:t>Os processos de conformação mecânica são aqueles que alteram a geometria do material (forma) por deformação plástica, através de forças aplicadas por ferramentas adequadas, que podem variar desde pequenas matrizes até grandes cilindros (Moro, 2007);</a:t>
            </a:r>
          </a:p>
          <a:p>
            <a:r>
              <a:rPr lang="pt-BR" dirty="0" smtClean="0"/>
              <a:t>Operação onde se aplicam solicitações mecânicas em metais, que respondem com uma mudança permanente de dimensões (</a:t>
            </a:r>
            <a:r>
              <a:rPr lang="pt-BR" dirty="0" err="1" smtClean="0"/>
              <a:t>Helman</a:t>
            </a:r>
            <a:r>
              <a:rPr lang="pt-BR" dirty="0" smtClean="0"/>
              <a:t> e </a:t>
            </a:r>
            <a:r>
              <a:rPr lang="pt-BR" dirty="0" err="1" smtClean="0"/>
              <a:t>Cetlin</a:t>
            </a:r>
            <a:r>
              <a:rPr lang="pt-BR" dirty="0" smtClean="0"/>
              <a:t>, 19__);</a:t>
            </a:r>
          </a:p>
          <a:p>
            <a:r>
              <a:rPr lang="pt-BR" dirty="0" smtClean="0"/>
              <a:t>Processo no qual aplicam-se forças ao aço, obrigando-o a adquirir a forma desejada por deformação plástica ou por ruptura do mesmo (Silveira, 2013);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Definição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Estrutura Cristalina;</a:t>
            </a:r>
          </a:p>
          <a:p>
            <a:r>
              <a:rPr lang="pt-BR" dirty="0" smtClean="0"/>
              <a:t>Solução Sólida;</a:t>
            </a:r>
          </a:p>
          <a:p>
            <a:r>
              <a:rPr lang="pt-BR" dirty="0" smtClean="0"/>
              <a:t>Defeitos Cristalinos;</a:t>
            </a:r>
          </a:p>
          <a:p>
            <a:r>
              <a:rPr lang="pt-BR" dirty="0" smtClean="0"/>
              <a:t>Mecanismos Deformação Plástica;</a:t>
            </a:r>
          </a:p>
          <a:p>
            <a:r>
              <a:rPr lang="pt-BR" dirty="0" err="1" smtClean="0"/>
              <a:t>Encruamento</a:t>
            </a:r>
            <a:r>
              <a:rPr lang="pt-BR" dirty="0" smtClean="0"/>
              <a:t>;</a:t>
            </a:r>
          </a:p>
          <a:p>
            <a:r>
              <a:rPr lang="pt-BR" dirty="0" smtClean="0"/>
              <a:t>Textura e Anisotropia;</a:t>
            </a:r>
          </a:p>
          <a:p>
            <a:endParaRPr lang="pt-BR" dirty="0" smtClean="0"/>
          </a:p>
          <a:p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Conceitos Básicos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Arranjo tridimensional e periódico:</a:t>
            </a:r>
          </a:p>
          <a:p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Estrutura Cristalina</a:t>
            </a:r>
            <a:endParaRPr lang="pt-BR" dirty="0"/>
          </a:p>
        </p:txBody>
      </p:sp>
      <p:pic>
        <p:nvPicPr>
          <p:cNvPr id="4915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492896"/>
            <a:ext cx="4334640" cy="16126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15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62500" y="2348880"/>
            <a:ext cx="43815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158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83768" y="4653136"/>
            <a:ext cx="4429125" cy="172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Presença de outros componentes na estrutura cristalina do aço, formando ligas. Podem ser:</a:t>
            </a:r>
          </a:p>
          <a:p>
            <a:pPr lvl="1"/>
            <a:r>
              <a:rPr lang="pt-BR" dirty="0" smtClean="0"/>
              <a:t>Intersticial</a:t>
            </a:r>
          </a:p>
          <a:p>
            <a:pPr lvl="1"/>
            <a:r>
              <a:rPr lang="pt-BR" dirty="0" err="1" smtClean="0"/>
              <a:t>Substitucional</a:t>
            </a:r>
            <a:r>
              <a:rPr lang="pt-BR" dirty="0" smtClean="0"/>
              <a:t> (Para diferenças de raio atômico menor que 15%)</a:t>
            </a: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Solução Sólida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Exercem grande influência na deformação plástica dos materiais, podem ser classificados em:</a:t>
            </a:r>
          </a:p>
          <a:p>
            <a:pPr lvl="1"/>
            <a:r>
              <a:rPr lang="pt-BR" dirty="0" smtClean="0"/>
              <a:t>Defeitos de ponto: Vacância, intersticial, deslocamento...</a:t>
            </a:r>
          </a:p>
          <a:p>
            <a:pPr lvl="1"/>
            <a:r>
              <a:rPr lang="pt-BR" dirty="0" smtClean="0"/>
              <a:t>Defeitos de linha: Discordância de linha ou de cunha</a:t>
            </a:r>
          </a:p>
          <a:p>
            <a:pPr lvl="1"/>
            <a:r>
              <a:rPr lang="pt-BR" dirty="0" smtClean="0"/>
              <a:t>Defeitos de plano: Contornos de grão</a:t>
            </a:r>
          </a:p>
          <a:p>
            <a:pPr lvl="1"/>
            <a:r>
              <a:rPr lang="pt-BR" dirty="0" smtClean="0"/>
              <a:t>Defeitos tridimensionais: Poros, inclusões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Defeitos Cristalinos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 deformação plástica pode ocorrer, basicamente, a partir de dois mecanismos:</a:t>
            </a:r>
          </a:p>
          <a:p>
            <a:pPr lvl="1"/>
            <a:r>
              <a:rPr lang="pt-BR" dirty="0" smtClean="0"/>
              <a:t>Escorregamento;</a:t>
            </a:r>
          </a:p>
          <a:p>
            <a:pPr lvl="1"/>
            <a:r>
              <a:rPr lang="pt-BR" dirty="0" err="1" smtClean="0"/>
              <a:t>Maclação</a:t>
            </a:r>
            <a:r>
              <a:rPr lang="pt-BR" dirty="0" smtClean="0"/>
              <a:t>;</a:t>
            </a:r>
          </a:p>
          <a:p>
            <a:pPr lvl="1">
              <a:buNone/>
            </a:pPr>
            <a:endParaRPr lang="pt-BR" dirty="0" smtClean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Mecanismos Deformação Plástica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Deslizamento de blocos cristalinos uns sobre os outros, principalmente por movimento de discordâncias</a:t>
            </a: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Escorregamento</a:t>
            </a:r>
            <a:endParaRPr lang="pt-BR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3573016"/>
            <a:ext cx="3900205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Elevação da resistência do material a deformação plástica. Influenciado por:</a:t>
            </a:r>
          </a:p>
          <a:p>
            <a:pPr lvl="1"/>
            <a:r>
              <a:rPr lang="pt-BR" dirty="0" smtClean="0"/>
              <a:t>Tipo de estrutura cristalina;</a:t>
            </a:r>
          </a:p>
          <a:p>
            <a:pPr lvl="1"/>
            <a:r>
              <a:rPr lang="pt-BR" dirty="0" smtClean="0"/>
              <a:t>Composição química;</a:t>
            </a:r>
          </a:p>
          <a:p>
            <a:pPr lvl="1"/>
            <a:r>
              <a:rPr lang="pt-BR" dirty="0" smtClean="0"/>
              <a:t>Grau de pureza;</a:t>
            </a:r>
          </a:p>
          <a:p>
            <a:pPr lvl="1"/>
            <a:r>
              <a:rPr lang="pt-BR" dirty="0" smtClean="0"/>
              <a:t>Orientação cristalina dos grãos;</a:t>
            </a:r>
          </a:p>
          <a:p>
            <a:pPr lvl="1"/>
            <a:r>
              <a:rPr lang="pt-BR" dirty="0" smtClean="0"/>
              <a:t>Temperatura;</a:t>
            </a:r>
          </a:p>
          <a:p>
            <a:pPr lvl="1"/>
            <a:r>
              <a:rPr lang="pt-BR" dirty="0" smtClean="0"/>
              <a:t>Forma e tamanhos dos grãos;</a:t>
            </a:r>
          </a:p>
          <a:p>
            <a:pPr lvl="1"/>
            <a:r>
              <a:rPr lang="pt-BR" dirty="0" smtClean="0"/>
              <a:t>Condições superficiais dos grãos</a:t>
            </a: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Encruamento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Textura consiste na orientação preferencial dos planos cristalográficos da estrutura policristalina na direção de máxima deformação;</a:t>
            </a:r>
          </a:p>
          <a:p>
            <a:r>
              <a:rPr lang="pt-BR" dirty="0" smtClean="0"/>
              <a:t>Conduz a diferentes níveis de propriedades mecânicas em função do sentido do esforço e orientação cristalina;</a:t>
            </a:r>
          </a:p>
          <a:p>
            <a:r>
              <a:rPr lang="pt-BR" dirty="0" smtClean="0"/>
              <a:t>Um material </a:t>
            </a:r>
            <a:r>
              <a:rPr lang="pt-BR" dirty="0" err="1" smtClean="0"/>
              <a:t>texturizado</a:t>
            </a:r>
            <a:r>
              <a:rPr lang="pt-BR" dirty="0" smtClean="0"/>
              <a:t> apresenta comportamento anisotrópico;</a:t>
            </a: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Textura e Anisotropia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elated imag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2" y="0"/>
            <a:ext cx="8018294" cy="6858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Compressão direta: A força é aplicada na superfície do material e este escoa perpendicularmente à direção de compressão;</a:t>
            </a:r>
          </a:p>
          <a:p>
            <a:r>
              <a:rPr lang="pt-BR" dirty="0" smtClean="0"/>
              <a:t>Compressão indireta: A força primária aplicada é geralmente </a:t>
            </a:r>
            <a:r>
              <a:rPr lang="pt-BR" dirty="0" err="1" smtClean="0"/>
              <a:t>trativa</a:t>
            </a:r>
            <a:r>
              <a:rPr lang="pt-BR" dirty="0" smtClean="0"/>
              <a:t>, mas desenvolve-se forças compressivas entre o material e a matriz durante o processo;</a:t>
            </a:r>
          </a:p>
          <a:p>
            <a:r>
              <a:rPr lang="pt-BR" dirty="0" err="1" smtClean="0"/>
              <a:t>Trativo</a:t>
            </a:r>
            <a:r>
              <a:rPr lang="pt-BR" dirty="0" smtClean="0"/>
              <a:t>: Forças de tração conformam o metal no formato desejado;</a:t>
            </a:r>
          </a:p>
          <a:p>
            <a:r>
              <a:rPr lang="pt-BR" dirty="0" smtClean="0"/>
              <a:t>Dobramento: Momentos </a:t>
            </a:r>
            <a:r>
              <a:rPr lang="pt-BR" dirty="0" err="1" smtClean="0"/>
              <a:t>fletores</a:t>
            </a:r>
            <a:r>
              <a:rPr lang="pt-BR" dirty="0" smtClean="0"/>
              <a:t> atuando no material o conformam no formato desejado;</a:t>
            </a:r>
          </a:p>
          <a:p>
            <a:r>
              <a:rPr lang="pt-BR" dirty="0" smtClean="0"/>
              <a:t>Cisalhamento: Forças cisalhantes ocasionando a ruptura do material;</a:t>
            </a: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Classificação (Segundo os tipos de forças aplicadas no processo)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404664"/>
            <a:ext cx="6233226" cy="6074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Trabalho mecânico primário: Quando o mesmo é realizado em lingotes de modo a produzir formas simples como placas, tarugos, barras etc...</a:t>
            </a:r>
          </a:p>
          <a:p>
            <a:r>
              <a:rPr lang="pt-BR" dirty="0" smtClean="0"/>
              <a:t>Trabalho mecânico secundário: Quando o mesmo leva a formar objetos definitivos 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Classificação (Segundo aplicabilidade da forma final)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Trabalho a frio: Conformação executada no material com o mesmo abaixo de sua temperatura de recristalização;</a:t>
            </a:r>
          </a:p>
          <a:p>
            <a:r>
              <a:rPr lang="pt-BR" dirty="0" smtClean="0"/>
              <a:t>Trabalho a quente: Conformação executada no material com o mesmo acima de sua temperatura de recristalização;</a:t>
            </a: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Classificação (Segundo temperatura de operação)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Emprego de menor esforço mecânico;</a:t>
            </a:r>
          </a:p>
          <a:p>
            <a:r>
              <a:rPr lang="pt-BR" dirty="0" smtClean="0"/>
              <a:t>Estrutura refinada, melhora tenacidade;</a:t>
            </a:r>
          </a:p>
          <a:p>
            <a:r>
              <a:rPr lang="pt-BR" dirty="0" smtClean="0"/>
              <a:t>Elimina a porosidade e segrega impurezas;</a:t>
            </a:r>
          </a:p>
          <a:p>
            <a:r>
              <a:rPr lang="pt-BR" dirty="0" smtClean="0"/>
              <a:t>Deforma mais profundamente</a:t>
            </a:r>
          </a:p>
          <a:p>
            <a:r>
              <a:rPr lang="pt-BR" dirty="0" smtClean="0"/>
              <a:t>Exige ferramental de material de boa resistência ao calor;</a:t>
            </a:r>
          </a:p>
          <a:p>
            <a:r>
              <a:rPr lang="pt-BR" dirty="0" smtClean="0"/>
              <a:t>Oxidação e formação de casca de óxidos;</a:t>
            </a:r>
          </a:p>
          <a:p>
            <a:r>
              <a:rPr lang="pt-BR" dirty="0" smtClean="0"/>
              <a:t>Não permite a obtenção de dimensões dentro de estreitas tolerâncias</a:t>
            </a:r>
          </a:p>
          <a:p>
            <a:r>
              <a:rPr lang="pt-BR" dirty="0" smtClean="0"/>
              <a:t>Pior acabamento superficial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Trabalho a quente</a:t>
            </a:r>
            <a:endParaRPr lang="pt-B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Tensão;</a:t>
            </a:r>
          </a:p>
          <a:p>
            <a:r>
              <a:rPr lang="pt-BR" dirty="0" smtClean="0"/>
              <a:t>Deformação;</a:t>
            </a:r>
          </a:p>
          <a:p>
            <a:r>
              <a:rPr lang="pt-BR" dirty="0" smtClean="0"/>
              <a:t>Velocidade de Deformação;</a:t>
            </a:r>
          </a:p>
          <a:p>
            <a:r>
              <a:rPr lang="pt-BR" dirty="0" smtClean="0"/>
              <a:t>Condições de Escoamento;</a:t>
            </a:r>
          </a:p>
          <a:p>
            <a:r>
              <a:rPr lang="pt-BR" dirty="0" smtClean="0"/>
              <a:t>Relações Tensões Deformações;</a:t>
            </a:r>
          </a:p>
          <a:p>
            <a:r>
              <a:rPr lang="pt-BR" dirty="0" smtClean="0"/>
              <a:t>Limite Máximo de Deformação;</a:t>
            </a:r>
          </a:p>
          <a:p>
            <a:r>
              <a:rPr lang="pt-BR" dirty="0" smtClean="0"/>
              <a:t>Tensão ao Escoamento;</a:t>
            </a:r>
          </a:p>
          <a:p>
            <a:r>
              <a:rPr lang="pt-BR" dirty="0" smtClean="0"/>
              <a:t>Resistência à Deformação;</a:t>
            </a:r>
          </a:p>
          <a:p>
            <a:r>
              <a:rPr lang="pt-BR" dirty="0" smtClean="0"/>
              <a:t>Condições de Contorno;</a:t>
            </a: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Conceitos Básicos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so">
  <a:themeElements>
    <a:clrScheme name="Concurso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so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4699</TotalTime>
  <Words>962</Words>
  <Application>Microsoft Office PowerPoint</Application>
  <PresentationFormat>Apresentação na tela (4:3)</PresentationFormat>
  <Paragraphs>106</Paragraphs>
  <Slides>27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27</vt:i4>
      </vt:variant>
    </vt:vector>
  </HeadingPairs>
  <TitlesOfParts>
    <vt:vector size="28" baseType="lpstr">
      <vt:lpstr>Concurso</vt:lpstr>
      <vt:lpstr>Conformação Mecânica</vt:lpstr>
      <vt:lpstr>Definição</vt:lpstr>
      <vt:lpstr>Slide 3</vt:lpstr>
      <vt:lpstr>Classificação (Segundo os tipos de forças aplicadas no processo)</vt:lpstr>
      <vt:lpstr>Slide 5</vt:lpstr>
      <vt:lpstr>Classificação (Segundo aplicabilidade da forma final)</vt:lpstr>
      <vt:lpstr>Classificação (Segundo temperatura de operação)</vt:lpstr>
      <vt:lpstr>Trabalho a quente</vt:lpstr>
      <vt:lpstr>Conceitos Básicos</vt:lpstr>
      <vt:lpstr>Tensão (σ)</vt:lpstr>
      <vt:lpstr>Deformação (ε)</vt:lpstr>
      <vt:lpstr>Tensão e deformação Convencional (e) X Tensão e  Deformação verdadeira (x)</vt:lpstr>
      <vt:lpstr>Slide 13</vt:lpstr>
      <vt:lpstr>Velocidade de Deformação (“Strain Rate”)</vt:lpstr>
      <vt:lpstr>Condições de Escoamento</vt:lpstr>
      <vt:lpstr>Limite Máximo de Deformação</vt:lpstr>
      <vt:lpstr>Resistência a Deformação</vt:lpstr>
      <vt:lpstr>Condições de Contorno</vt:lpstr>
      <vt:lpstr>Metalurgia da Conformação</vt:lpstr>
      <vt:lpstr>Conceitos Básicos</vt:lpstr>
      <vt:lpstr>Estrutura Cristalina</vt:lpstr>
      <vt:lpstr>Solução Sólida</vt:lpstr>
      <vt:lpstr>Defeitos Cristalinos</vt:lpstr>
      <vt:lpstr>Mecanismos Deformação Plástica</vt:lpstr>
      <vt:lpstr>Escorregamento</vt:lpstr>
      <vt:lpstr>Encruamento</vt:lpstr>
      <vt:lpstr>Textura e Anisotropia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CONFORMAÇÃO DE METAIS E MOLDAGEM DE POLÍMEROS</dc:title>
  <dc:creator>Júlio</dc:creator>
  <cp:lastModifiedBy>JULIO</cp:lastModifiedBy>
  <cp:revision>116</cp:revision>
  <dcterms:created xsi:type="dcterms:W3CDTF">2013-08-01T00:52:37Z</dcterms:created>
  <dcterms:modified xsi:type="dcterms:W3CDTF">2017-11-07T13:17:45Z</dcterms:modified>
</cp:coreProperties>
</file>