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07" r:id="rId4"/>
    <p:sldId id="257" r:id="rId5"/>
    <p:sldId id="258" r:id="rId6"/>
    <p:sldId id="262" r:id="rId7"/>
    <p:sldId id="308" r:id="rId8"/>
    <p:sldId id="260" r:id="rId9"/>
    <p:sldId id="282" r:id="rId10"/>
    <p:sldId id="268" r:id="rId11"/>
    <p:sldId id="263" r:id="rId12"/>
    <p:sldId id="291" r:id="rId13"/>
    <p:sldId id="292" r:id="rId14"/>
    <p:sldId id="293" r:id="rId15"/>
    <p:sldId id="264" r:id="rId16"/>
    <p:sldId id="265" r:id="rId17"/>
    <p:sldId id="270" r:id="rId18"/>
    <p:sldId id="281" r:id="rId19"/>
    <p:sldId id="269" r:id="rId20"/>
    <p:sldId id="271" r:id="rId21"/>
    <p:sldId id="309" r:id="rId22"/>
    <p:sldId id="272" r:id="rId23"/>
    <p:sldId id="273" r:id="rId24"/>
    <p:sldId id="274" r:id="rId25"/>
    <p:sldId id="275" r:id="rId26"/>
    <p:sldId id="276" r:id="rId27"/>
    <p:sldId id="279" r:id="rId28"/>
    <p:sldId id="284" r:id="rId29"/>
    <p:sldId id="286" r:id="rId30"/>
    <p:sldId id="287" r:id="rId31"/>
    <p:sldId id="285" r:id="rId32"/>
    <p:sldId id="288" r:id="rId33"/>
    <p:sldId id="294" r:id="rId34"/>
    <p:sldId id="290" r:id="rId35"/>
    <p:sldId id="295" r:id="rId36"/>
    <p:sldId id="299" r:id="rId37"/>
    <p:sldId id="296" r:id="rId38"/>
    <p:sldId id="297" r:id="rId39"/>
    <p:sldId id="302" r:id="rId40"/>
    <p:sldId id="300" r:id="rId41"/>
    <p:sldId id="306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31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83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96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12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92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18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2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33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49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C1FA-458D-40ED-9753-76B1F5FE66FA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79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1000" y="2286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r>
              <a:rPr lang="en-US" sz="6000" dirty="0"/>
              <a:t> e </a:t>
            </a:r>
            <a:r>
              <a:rPr lang="en-US" sz="6000" dirty="0" err="1"/>
              <a:t>salicilatos</a:t>
            </a:r>
            <a:r>
              <a:rPr lang="en-US" sz="6000" dirty="0"/>
              <a:t>: Sistema de Defesa das </a:t>
            </a:r>
            <a:r>
              <a:rPr lang="en-US" sz="6000" dirty="0" err="1"/>
              <a:t>plantas</a:t>
            </a:r>
            <a:endParaRPr lang="pt-BR" sz="5400" dirty="0"/>
          </a:p>
        </p:txBody>
      </p:sp>
      <p:pic>
        <p:nvPicPr>
          <p:cNvPr id="1026" name="Picture 2" descr="http://www.oils4life.co.uk/WebRoot/Store/Shops/es133723/4B47/6B4C/C0E3/F6A5/BAD1/0A0F/1118/1375/iStock_ABS_Jasmine_000004902608XSmall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599"/>
            <a:ext cx="3962400" cy="26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1.bp.blogspot.com/-BzzN5RYQ5hc/T0E5h1W9DpI/AAAAAAAABiA/jCDWu8oBoME/s1600/salgueiro_branco_salix_alba_lea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636433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1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5250" y="1378424"/>
            <a:ext cx="89535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Arial" charset="0"/>
              </a:rPr>
              <a:t>Funções</a:t>
            </a:r>
            <a:r>
              <a:rPr lang="en-US" sz="2400" b="1" dirty="0"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400" dirty="0">
                <a:latin typeface="Arial" charset="0"/>
              </a:rPr>
              <a:t>Estimulam a formação de órgãos de armazenamento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err="1">
                <a:latin typeface="Arial" charset="0"/>
              </a:rPr>
              <a:t>Induzem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floração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uniforme</a:t>
            </a:r>
            <a:endParaRPr lang="en-US" sz="240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err="1">
                <a:latin typeface="Arial" charset="0"/>
              </a:rPr>
              <a:t>Atuam</a:t>
            </a:r>
            <a:r>
              <a:rPr lang="en-US" sz="2400" dirty="0">
                <a:latin typeface="Arial" charset="0"/>
              </a:rPr>
              <a:t> no </a:t>
            </a:r>
            <a:r>
              <a:rPr lang="en-US" sz="2400" dirty="0" err="1">
                <a:latin typeface="Arial" charset="0"/>
              </a:rPr>
              <a:t>desenvolvimento</a:t>
            </a:r>
            <a:r>
              <a:rPr lang="en-US" sz="2400" dirty="0">
                <a:latin typeface="Arial" charset="0"/>
              </a:rPr>
              <a:t> e </a:t>
            </a:r>
            <a:r>
              <a:rPr lang="en-US" sz="2400" dirty="0" err="1">
                <a:latin typeface="Arial" charset="0"/>
              </a:rPr>
              <a:t>deiscência</a:t>
            </a:r>
            <a:r>
              <a:rPr lang="en-US" sz="2400" dirty="0">
                <a:latin typeface="Arial" charset="0"/>
              </a:rPr>
              <a:t> das </a:t>
            </a:r>
            <a:r>
              <a:rPr lang="en-US" sz="2400" dirty="0" err="1">
                <a:latin typeface="Arial" charset="0"/>
              </a:rPr>
              <a:t>anteras</a:t>
            </a:r>
            <a:endParaRPr lang="en-US" sz="240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err="1">
                <a:latin typeface="Arial" charset="0"/>
              </a:rPr>
              <a:t>Promovem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germinação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algumas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espécies</a:t>
            </a:r>
            <a:endParaRPr lang="en-US" sz="240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err="1">
                <a:latin typeface="Arial" charset="0"/>
              </a:rPr>
              <a:t>Atuam</a:t>
            </a:r>
            <a:r>
              <a:rPr lang="en-US" sz="2400" dirty="0">
                <a:latin typeface="Arial" charset="0"/>
              </a:rPr>
              <a:t> no </a:t>
            </a:r>
            <a:r>
              <a:rPr lang="en-US" sz="2400" dirty="0" err="1">
                <a:latin typeface="Arial" charset="0"/>
              </a:rPr>
              <a:t>desenvolvimento</a:t>
            </a:r>
            <a:r>
              <a:rPr lang="en-US" sz="2400" dirty="0">
                <a:latin typeface="Arial" charset="0"/>
              </a:rPr>
              <a:t> do </a:t>
            </a:r>
            <a:r>
              <a:rPr lang="en-US" sz="2400" dirty="0" err="1">
                <a:latin typeface="Arial" charset="0"/>
              </a:rPr>
              <a:t>caule</a:t>
            </a:r>
            <a:r>
              <a:rPr lang="en-US" sz="2400" dirty="0">
                <a:latin typeface="Arial" charset="0"/>
              </a:rPr>
              <a:t> e </a:t>
            </a:r>
            <a:r>
              <a:rPr lang="en-US" sz="2400" dirty="0" err="1">
                <a:latin typeface="Arial" charset="0"/>
              </a:rPr>
              <a:t>raízes</a:t>
            </a:r>
            <a:endParaRPr lang="pt-BR" sz="240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400" dirty="0">
                <a:latin typeface="Arial" charset="0"/>
              </a:rPr>
              <a:t> Induzem o amadurecimento de frutos e a formação de pigmentos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400" b="1" dirty="0">
                <a:solidFill>
                  <a:srgbClr val="C00000"/>
                </a:solidFill>
                <a:latin typeface="Arial" charset="0"/>
              </a:rPr>
              <a:t>Ativam mecanismos naturais de defesas das plantas contra estresses bióticos e abióticos.</a:t>
            </a:r>
          </a:p>
        </p:txBody>
      </p:sp>
    </p:spTree>
    <p:extLst>
      <p:ext uri="{BB962C8B-B14F-4D97-AF65-F5344CB8AC3E}">
        <p14:creationId xmlns:p14="http://schemas.microsoft.com/office/powerpoint/2010/main" val="27746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4785" y="41148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 err="1"/>
              <a:t>produção</a:t>
            </a:r>
            <a:r>
              <a:rPr lang="en-US" sz="2800" dirty="0"/>
              <a:t> de </a:t>
            </a:r>
            <a:r>
              <a:rPr lang="en-US" sz="2800" dirty="0" err="1"/>
              <a:t>vários</a:t>
            </a:r>
            <a:r>
              <a:rPr lang="en-US" sz="2800" dirty="0"/>
              <a:t> </a:t>
            </a:r>
            <a:r>
              <a:rPr lang="en-US" sz="2800" dirty="0" err="1"/>
              <a:t>compostos</a:t>
            </a:r>
            <a:r>
              <a:rPr lang="en-US" sz="2800" dirty="0"/>
              <a:t> </a:t>
            </a:r>
            <a:r>
              <a:rPr lang="en-US" sz="2800" dirty="0" err="1"/>
              <a:t>relacionados</a:t>
            </a:r>
            <a:r>
              <a:rPr lang="en-US" sz="2800" dirty="0"/>
              <a:t> com </a:t>
            </a:r>
            <a:r>
              <a:rPr lang="en-US" sz="2800" dirty="0" err="1"/>
              <a:t>defesa</a:t>
            </a:r>
            <a:r>
              <a:rPr lang="en-US" sz="2800" dirty="0"/>
              <a:t> vegetal,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exemplo</a:t>
            </a:r>
            <a:r>
              <a:rPr lang="en-US" sz="2800" dirty="0"/>
              <a:t>: </a:t>
            </a:r>
            <a:r>
              <a:rPr lang="en-US" sz="2800" dirty="0" err="1"/>
              <a:t>toxinas</a:t>
            </a:r>
            <a:r>
              <a:rPr lang="en-US" sz="2800" dirty="0"/>
              <a:t>, </a:t>
            </a:r>
            <a:r>
              <a:rPr lang="en-US" sz="2800" dirty="0" err="1"/>
              <a:t>proteínas</a:t>
            </a:r>
            <a:r>
              <a:rPr lang="en-US" sz="2800" dirty="0"/>
              <a:t> </a:t>
            </a:r>
            <a:r>
              <a:rPr lang="en-US" sz="2800" dirty="0" err="1"/>
              <a:t>antinutritivas</a:t>
            </a:r>
            <a:r>
              <a:rPr lang="en-US" sz="2800" dirty="0"/>
              <a:t> e </a:t>
            </a:r>
            <a:r>
              <a:rPr lang="en-US" sz="2800" dirty="0" err="1"/>
              <a:t>antidigestivas</a:t>
            </a:r>
            <a:r>
              <a:rPr lang="en-US" sz="2800" dirty="0"/>
              <a:t>, </a:t>
            </a:r>
            <a:r>
              <a:rPr lang="en-US" sz="2800" dirty="0" err="1"/>
              <a:t>requer</a:t>
            </a:r>
            <a:r>
              <a:rPr lang="en-US" sz="2800" dirty="0"/>
              <a:t> a </a:t>
            </a:r>
            <a:r>
              <a:rPr lang="en-US" sz="2800" dirty="0" err="1"/>
              <a:t>sinalização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jasmonatos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pt-BR" sz="2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4785" y="1676400"/>
            <a:ext cx="89535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Arial" charset="0"/>
              </a:rPr>
              <a:t>Atualmente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temos</a:t>
            </a:r>
            <a:r>
              <a:rPr lang="en-US" sz="2400" b="1" dirty="0">
                <a:latin typeface="Arial" charset="0"/>
              </a:rPr>
              <a:t> a </a:t>
            </a:r>
            <a:r>
              <a:rPr lang="en-US" sz="2400" b="1" dirty="0" err="1">
                <a:latin typeface="Arial" charset="0"/>
              </a:rPr>
              <a:t>certeza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que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os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jasmonatos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estão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envolvidos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na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ativação</a:t>
            </a:r>
            <a:r>
              <a:rPr lang="en-US" sz="2400" b="1" dirty="0">
                <a:latin typeface="Arial" charset="0"/>
              </a:rPr>
              <a:t> da </a:t>
            </a:r>
            <a:r>
              <a:rPr lang="en-US" sz="2400" b="1" dirty="0" err="1">
                <a:latin typeface="Arial" charset="0"/>
              </a:rPr>
              <a:t>resposta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imune</a:t>
            </a:r>
            <a:r>
              <a:rPr lang="en-US" sz="2400" b="1" dirty="0">
                <a:latin typeface="Arial" charset="0"/>
              </a:rPr>
              <a:t> das </a:t>
            </a:r>
            <a:r>
              <a:rPr lang="en-US" sz="2400" b="1" dirty="0" err="1">
                <a:latin typeface="Arial" charset="0"/>
              </a:rPr>
              <a:t>plantas</a:t>
            </a:r>
            <a:r>
              <a:rPr lang="en-US" sz="2400" b="1" dirty="0">
                <a:latin typeface="Arial" charset="0"/>
              </a:rPr>
              <a:t> a </a:t>
            </a:r>
            <a:r>
              <a:rPr lang="en-US" sz="2400" b="1" dirty="0" err="1">
                <a:latin typeface="Arial" charset="0"/>
              </a:rPr>
              <a:t>muitos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insetos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herbívoros</a:t>
            </a:r>
            <a:r>
              <a:rPr lang="en-US" sz="2400" b="1" dirty="0">
                <a:latin typeface="Arial" charset="0"/>
              </a:rPr>
              <a:t> e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</a:rPr>
              <a:t>patógenos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</a:rPr>
              <a:t>necrotróficos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40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pt-B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4785" y="1676400"/>
            <a:ext cx="89535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 err="1">
                <a:latin typeface="Arial" charset="0"/>
              </a:rPr>
              <a:t>indução</a:t>
            </a:r>
            <a:r>
              <a:rPr lang="en-US" sz="2400" dirty="0">
                <a:latin typeface="Arial" charset="0"/>
              </a:rPr>
              <a:t> dos </a:t>
            </a:r>
            <a:r>
              <a:rPr lang="en-US" sz="2400" dirty="0" err="1">
                <a:latin typeface="Arial" charset="0"/>
              </a:rPr>
              <a:t>mecanismos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defesa</a:t>
            </a:r>
            <a:r>
              <a:rPr lang="en-US" sz="2400" dirty="0">
                <a:latin typeface="Arial" charset="0"/>
              </a:rPr>
              <a:t> da </a:t>
            </a:r>
            <a:r>
              <a:rPr lang="en-US" sz="2400" dirty="0" err="1">
                <a:latin typeface="Arial" charset="0"/>
              </a:rPr>
              <a:t>planta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pode</a:t>
            </a:r>
            <a:r>
              <a:rPr lang="en-US" sz="2400" dirty="0">
                <a:latin typeface="Arial" charset="0"/>
              </a:rPr>
              <a:t> se </a:t>
            </a:r>
            <a:r>
              <a:rPr lang="en-US" sz="2400" dirty="0" err="1">
                <a:latin typeface="Arial" charset="0"/>
              </a:rPr>
              <a:t>dar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resposta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injúrias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mecânicas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causadas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pelos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herbívoros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função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componentes</a:t>
            </a:r>
            <a:r>
              <a:rPr lang="en-US" sz="2400" dirty="0">
                <a:latin typeface="Arial" charset="0"/>
              </a:rPr>
              <a:t> da saliva dos </a:t>
            </a:r>
            <a:r>
              <a:rPr lang="en-US" sz="2400" dirty="0" err="1">
                <a:latin typeface="Arial" charset="0"/>
              </a:rPr>
              <a:t>insetos</a:t>
            </a:r>
            <a:r>
              <a:rPr lang="en-US" sz="2400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AJ </a:t>
            </a:r>
            <a:r>
              <a:rPr lang="en-US" sz="2400" dirty="0" err="1">
                <a:latin typeface="Arial" charset="0"/>
              </a:rPr>
              <a:t>aumenta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rapidamente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função</a:t>
            </a:r>
            <a:r>
              <a:rPr lang="en-US" sz="2400" dirty="0">
                <a:latin typeface="Arial" charset="0"/>
              </a:rPr>
              <a:t> dos </a:t>
            </a:r>
            <a:r>
              <a:rPr lang="en-US" sz="2400" dirty="0" err="1">
                <a:latin typeface="Arial" charset="0"/>
              </a:rPr>
              <a:t>ataques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por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insetos</a:t>
            </a:r>
            <a:r>
              <a:rPr lang="en-US" sz="2400" dirty="0">
                <a:latin typeface="Arial" charset="0"/>
              </a:rPr>
              <a:t> e </a:t>
            </a:r>
            <a:r>
              <a:rPr lang="en-US" sz="2400" dirty="0" err="1">
                <a:latin typeface="Arial" charset="0"/>
              </a:rPr>
              <a:t>induz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transcrição</a:t>
            </a:r>
            <a:r>
              <a:rPr lang="en-US" sz="2400" dirty="0">
                <a:latin typeface="Arial" charset="0"/>
              </a:rPr>
              <a:t> de genes </a:t>
            </a:r>
            <a:r>
              <a:rPr lang="en-US" sz="2400" dirty="0" err="1">
                <a:latin typeface="Arial" charset="0"/>
              </a:rPr>
              <a:t>relacionados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defesa</a:t>
            </a:r>
            <a:r>
              <a:rPr lang="en-US" sz="2400" dirty="0">
                <a:latin typeface="Arial" charset="0"/>
              </a:rPr>
              <a:t> das </a:t>
            </a:r>
            <a:r>
              <a:rPr lang="en-US" sz="2400" dirty="0" err="1">
                <a:latin typeface="Arial" charset="0"/>
              </a:rPr>
              <a:t>plantas</a:t>
            </a:r>
            <a:r>
              <a:rPr lang="en-US" sz="2400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pt-B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4785" y="1676400"/>
            <a:ext cx="89535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AJ </a:t>
            </a:r>
            <a:r>
              <a:rPr lang="en-US" sz="2400" dirty="0" err="1">
                <a:latin typeface="Arial" charset="0"/>
              </a:rPr>
              <a:t>juntamente</a:t>
            </a:r>
            <a:r>
              <a:rPr lang="en-US" sz="2400" dirty="0">
                <a:latin typeface="Arial" charset="0"/>
              </a:rPr>
              <a:t> com o </a:t>
            </a:r>
            <a:r>
              <a:rPr lang="en-US" sz="2400" dirty="0" err="1">
                <a:latin typeface="Arial" charset="0"/>
              </a:rPr>
              <a:t>etileno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está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relacionado</a:t>
            </a:r>
            <a:r>
              <a:rPr lang="en-US" sz="2400" dirty="0">
                <a:latin typeface="Arial" charset="0"/>
              </a:rPr>
              <a:t> com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a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resitência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sistêmica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induzida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latin typeface="Arial" charset="0"/>
              </a:rPr>
              <a:t>Esse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tipo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resistência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pode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induzida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através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microorganismos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patogênicos</a:t>
            </a:r>
            <a:r>
              <a:rPr lang="en-US" sz="2400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latin typeface="Arial" charset="0"/>
              </a:rPr>
              <a:t>Por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exemplo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colonização</a:t>
            </a:r>
            <a:r>
              <a:rPr lang="en-US" sz="2400" dirty="0">
                <a:latin typeface="Arial" charset="0"/>
              </a:rPr>
              <a:t> das </a:t>
            </a:r>
            <a:r>
              <a:rPr lang="en-US" sz="2400" dirty="0" err="1">
                <a:latin typeface="Arial" charset="0"/>
              </a:rPr>
              <a:t>raízes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uma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planta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por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rizobactéria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não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apenas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estimula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produção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nodulos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raízes</a:t>
            </a:r>
            <a:r>
              <a:rPr lang="en-US" sz="2400" dirty="0">
                <a:latin typeface="Arial" charset="0"/>
              </a:rPr>
              <a:t>, mas </a:t>
            </a:r>
            <a:r>
              <a:rPr lang="en-US" sz="2400" dirty="0" err="1">
                <a:latin typeface="Arial" charset="0"/>
              </a:rPr>
              <a:t>também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inicia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uma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cascata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comunicação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planta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que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resulta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um </a:t>
            </a:r>
            <a:r>
              <a:rPr lang="en-US" sz="2400" dirty="0" err="1">
                <a:latin typeface="Arial" charset="0"/>
              </a:rPr>
              <a:t>estado</a:t>
            </a:r>
            <a:r>
              <a:rPr lang="en-US" sz="2400" dirty="0">
                <a:latin typeface="Arial" charset="0"/>
              </a:rPr>
              <a:t> de “</a:t>
            </a:r>
            <a:r>
              <a:rPr lang="en-US" sz="2400" dirty="0" err="1">
                <a:latin typeface="Arial" charset="0"/>
              </a:rPr>
              <a:t>alerta</a:t>
            </a:r>
            <a:r>
              <a:rPr lang="en-US" sz="2400" dirty="0">
                <a:latin typeface="Arial" charset="0"/>
              </a:rPr>
              <a:t>” contra </a:t>
            </a:r>
            <a:r>
              <a:rPr lang="en-US" sz="2400" dirty="0" err="1">
                <a:latin typeface="Arial" charset="0"/>
              </a:rPr>
              <a:t>ataques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patógenos</a:t>
            </a:r>
            <a:r>
              <a:rPr lang="en-US" sz="2400" dirty="0">
                <a:latin typeface="Arial" charset="0"/>
              </a:rPr>
              <a:t>.</a:t>
            </a:r>
            <a:endParaRPr lang="pt-B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146" name="Picture 2" descr="H:\DCIM\103NIKON\DSCN063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685800" y="1085190"/>
            <a:ext cx="6653051" cy="48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052851" y="304800"/>
            <a:ext cx="4091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interação</a:t>
            </a:r>
            <a:r>
              <a:rPr lang="en-US" dirty="0"/>
              <a:t> com </a:t>
            </a:r>
            <a:r>
              <a:rPr lang="en-US" dirty="0" err="1"/>
              <a:t>microorganismos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patogênicos</a:t>
            </a:r>
            <a:r>
              <a:rPr lang="en-US" dirty="0"/>
              <a:t> </a:t>
            </a:r>
            <a:r>
              <a:rPr lang="en-US" dirty="0" err="1"/>
              <a:t>induz</a:t>
            </a:r>
            <a:r>
              <a:rPr lang="en-US" dirty="0"/>
              <a:t> a </a:t>
            </a:r>
            <a:r>
              <a:rPr lang="en-US" dirty="0" err="1"/>
              <a:t>formação</a:t>
            </a:r>
            <a:r>
              <a:rPr lang="en-US" dirty="0"/>
              <a:t> de </a:t>
            </a:r>
            <a:r>
              <a:rPr lang="en-US" dirty="0" err="1"/>
              <a:t>sinais</a:t>
            </a:r>
            <a:r>
              <a:rPr lang="en-US" dirty="0"/>
              <a:t> </a:t>
            </a:r>
            <a:r>
              <a:rPr lang="en-US" dirty="0" err="1"/>
              <a:t>móveis</a:t>
            </a:r>
            <a:r>
              <a:rPr lang="en-US" dirty="0"/>
              <a:t> no </a:t>
            </a:r>
            <a:r>
              <a:rPr lang="en-US" dirty="0" err="1"/>
              <a:t>floema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resulta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altos </a:t>
            </a:r>
            <a:r>
              <a:rPr lang="en-US" dirty="0" err="1"/>
              <a:t>níveis</a:t>
            </a:r>
            <a:r>
              <a:rPr lang="en-US" dirty="0"/>
              <a:t> de AJ e 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vão</a:t>
            </a:r>
            <a:r>
              <a:rPr lang="en-US" dirty="0"/>
              <a:t> </a:t>
            </a:r>
            <a:r>
              <a:rPr lang="en-US" dirty="0" err="1"/>
              <a:t>induzir</a:t>
            </a:r>
            <a:r>
              <a:rPr lang="en-US" dirty="0"/>
              <a:t> a </a:t>
            </a:r>
            <a:r>
              <a:rPr lang="en-US" dirty="0" err="1"/>
              <a:t>formação</a:t>
            </a:r>
            <a:r>
              <a:rPr lang="en-US" dirty="0"/>
              <a:t> de </a:t>
            </a:r>
            <a:r>
              <a:rPr lang="en-US" dirty="0" err="1"/>
              <a:t>compostos</a:t>
            </a:r>
            <a:r>
              <a:rPr lang="en-US" dirty="0"/>
              <a:t> de </a:t>
            </a:r>
            <a:r>
              <a:rPr lang="en-US" dirty="0" err="1"/>
              <a:t>defesa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partes</a:t>
            </a:r>
            <a:r>
              <a:rPr lang="en-US" dirty="0"/>
              <a:t> da </a:t>
            </a:r>
            <a:r>
              <a:rPr lang="en-US" dirty="0" err="1"/>
              <a:t>planta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498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2057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 </a:t>
            </a:r>
            <a:r>
              <a:rPr lang="en-US" sz="2800" dirty="0" err="1"/>
              <a:t>plantas</a:t>
            </a:r>
            <a:r>
              <a:rPr lang="en-US" sz="2800" dirty="0"/>
              <a:t> se </a:t>
            </a:r>
            <a:r>
              <a:rPr lang="en-US" sz="2800" dirty="0" err="1"/>
              <a:t>intercomunicam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SIM!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7928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2057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Como?</a:t>
            </a:r>
          </a:p>
          <a:p>
            <a:endParaRPr lang="en-US" sz="2800" dirty="0"/>
          </a:p>
          <a:p>
            <a:r>
              <a:rPr lang="en-US" sz="2800" dirty="0" err="1"/>
              <a:t>Conforme</a:t>
            </a:r>
            <a:r>
              <a:rPr lang="en-US" sz="2800" dirty="0"/>
              <a:t> </a:t>
            </a:r>
            <a:r>
              <a:rPr lang="en-US" sz="2800" dirty="0" err="1"/>
              <a:t>já</a:t>
            </a:r>
            <a:r>
              <a:rPr lang="en-US" sz="2800" dirty="0"/>
              <a:t> </a:t>
            </a:r>
            <a:r>
              <a:rPr lang="en-US" sz="2800" dirty="0" err="1"/>
              <a:t>foi</a:t>
            </a:r>
            <a:r>
              <a:rPr lang="en-US" sz="2800" dirty="0"/>
              <a:t> </a:t>
            </a:r>
            <a:r>
              <a:rPr lang="en-US" sz="2800" dirty="0" err="1"/>
              <a:t>visto</a:t>
            </a:r>
            <a:r>
              <a:rPr lang="en-US" sz="2800" dirty="0"/>
              <a:t> o </a:t>
            </a:r>
            <a:r>
              <a:rPr lang="en-US" sz="2800" dirty="0" err="1"/>
              <a:t>MeJA</a:t>
            </a:r>
            <a:r>
              <a:rPr lang="en-US" sz="2800" dirty="0"/>
              <a:t> é um </a:t>
            </a:r>
            <a:r>
              <a:rPr lang="en-US" sz="2800" dirty="0" err="1"/>
              <a:t>composto</a:t>
            </a:r>
            <a:r>
              <a:rPr lang="en-US" sz="2800" dirty="0"/>
              <a:t> </a:t>
            </a:r>
            <a:r>
              <a:rPr lang="en-US" sz="2800" dirty="0" err="1"/>
              <a:t>volátil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planta</a:t>
            </a:r>
            <a:r>
              <a:rPr lang="en-US" sz="2800" dirty="0"/>
              <a:t> é </a:t>
            </a:r>
            <a:r>
              <a:rPr lang="en-US" sz="2800" dirty="0" err="1"/>
              <a:t>atacada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insetos</a:t>
            </a:r>
            <a:r>
              <a:rPr lang="en-US" sz="2800" dirty="0"/>
              <a:t> </a:t>
            </a:r>
            <a:r>
              <a:rPr lang="en-US" sz="2800" dirty="0" err="1"/>
              <a:t>herbívoros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patógenos</a:t>
            </a:r>
            <a:r>
              <a:rPr lang="en-US" sz="2800" dirty="0"/>
              <a:t>, </a:t>
            </a:r>
            <a:r>
              <a:rPr lang="en-US" sz="2800" dirty="0" err="1"/>
              <a:t>essa</a:t>
            </a:r>
            <a:r>
              <a:rPr lang="en-US" sz="2800" dirty="0"/>
              <a:t> </a:t>
            </a:r>
            <a:r>
              <a:rPr lang="en-US" sz="2800" dirty="0" err="1"/>
              <a:t>planta</a:t>
            </a:r>
            <a:r>
              <a:rPr lang="en-US" sz="2800" dirty="0"/>
              <a:t> </a:t>
            </a:r>
            <a:r>
              <a:rPr lang="en-US" sz="2800" dirty="0" err="1"/>
              <a:t>pode</a:t>
            </a:r>
            <a:r>
              <a:rPr lang="en-US" sz="2800" dirty="0"/>
              <a:t> </a:t>
            </a:r>
            <a:r>
              <a:rPr lang="en-US" sz="2800" dirty="0" err="1"/>
              <a:t>liberar</a:t>
            </a:r>
            <a:r>
              <a:rPr lang="en-US" sz="2800" dirty="0"/>
              <a:t> </a:t>
            </a:r>
            <a:r>
              <a:rPr lang="en-US" sz="2800" dirty="0" err="1"/>
              <a:t>compostos</a:t>
            </a:r>
            <a:r>
              <a:rPr lang="en-US" sz="2800" dirty="0"/>
              <a:t> </a:t>
            </a:r>
            <a:r>
              <a:rPr lang="en-US" sz="2800" dirty="0" err="1"/>
              <a:t>voláteis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atmosfera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vão</a:t>
            </a:r>
            <a:r>
              <a:rPr lang="en-US" sz="2800" dirty="0"/>
              <a:t> </a:t>
            </a:r>
            <a:r>
              <a:rPr lang="en-US" sz="2800" dirty="0" err="1"/>
              <a:t>induzir</a:t>
            </a:r>
            <a:r>
              <a:rPr lang="en-US" sz="2800" dirty="0"/>
              <a:t> </a:t>
            </a:r>
            <a:r>
              <a:rPr lang="en-US" sz="2800" dirty="0" err="1"/>
              <a:t>substâncias</a:t>
            </a:r>
            <a:r>
              <a:rPr lang="en-US" sz="2800" dirty="0"/>
              <a:t> de </a:t>
            </a:r>
            <a:r>
              <a:rPr lang="en-US" sz="2800" dirty="0" err="1"/>
              <a:t>defesa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outros </a:t>
            </a:r>
            <a:r>
              <a:rPr lang="en-US" sz="2800" dirty="0" err="1"/>
              <a:t>órgãos</a:t>
            </a:r>
            <a:r>
              <a:rPr lang="en-US" sz="2800" dirty="0"/>
              <a:t> e </a:t>
            </a:r>
            <a:r>
              <a:rPr lang="en-US" sz="2800" dirty="0" err="1"/>
              <a:t>mesmo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plantas</a:t>
            </a:r>
            <a:r>
              <a:rPr lang="en-US" sz="2800" dirty="0"/>
              <a:t> </a:t>
            </a:r>
            <a:r>
              <a:rPr lang="en-US" sz="2800" dirty="0" err="1"/>
              <a:t>vizinhas</a:t>
            </a:r>
            <a:r>
              <a:rPr lang="en-US" sz="2800" dirty="0"/>
              <a:t> de </a:t>
            </a:r>
            <a:r>
              <a:rPr lang="en-US" sz="2800" dirty="0" err="1"/>
              <a:t>outras</a:t>
            </a:r>
            <a:r>
              <a:rPr lang="en-US" sz="2800" dirty="0"/>
              <a:t> </a:t>
            </a:r>
            <a:r>
              <a:rPr lang="en-US" sz="2800" dirty="0" err="1"/>
              <a:t>espécies</a:t>
            </a:r>
            <a:r>
              <a:rPr lang="en-US" sz="2800" dirty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690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7526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  <a:r>
              <a:rPr lang="en-US" sz="2800" dirty="0" err="1"/>
              <a:t>Plantas</a:t>
            </a:r>
            <a:r>
              <a:rPr lang="en-US" sz="2800" dirty="0"/>
              <a:t> </a:t>
            </a:r>
            <a:r>
              <a:rPr lang="en-US" sz="2800" dirty="0" err="1"/>
              <a:t>atacadas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insetos</a:t>
            </a:r>
            <a:r>
              <a:rPr lang="en-US" sz="2800" dirty="0"/>
              <a:t> </a:t>
            </a:r>
            <a:r>
              <a:rPr lang="en-US" sz="2800" dirty="0" err="1"/>
              <a:t>herbívoros</a:t>
            </a:r>
            <a:r>
              <a:rPr lang="en-US" sz="2800" dirty="0"/>
              <a:t> se </a:t>
            </a:r>
            <a:r>
              <a:rPr lang="en-US" sz="2800" dirty="0" err="1"/>
              <a:t>defendem</a:t>
            </a:r>
            <a:r>
              <a:rPr lang="en-US" sz="2800" dirty="0"/>
              <a:t> </a:t>
            </a:r>
            <a:r>
              <a:rPr lang="en-US" sz="2800" dirty="0" err="1"/>
              <a:t>produzindo</a:t>
            </a:r>
            <a:r>
              <a:rPr lang="en-US" sz="2800" dirty="0"/>
              <a:t> </a:t>
            </a:r>
            <a:r>
              <a:rPr lang="en-US" sz="2800" dirty="0" err="1"/>
              <a:t>inibidores</a:t>
            </a:r>
            <a:r>
              <a:rPr lang="en-US" sz="2800" dirty="0"/>
              <a:t> de proteinases.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-</a:t>
            </a:r>
            <a:r>
              <a:rPr lang="en-US" sz="2800" dirty="0" err="1"/>
              <a:t>Essas</a:t>
            </a:r>
            <a:r>
              <a:rPr lang="en-US" sz="2800" dirty="0"/>
              <a:t> </a:t>
            </a:r>
            <a:r>
              <a:rPr lang="en-US" sz="2800" dirty="0" err="1"/>
              <a:t>plantas</a:t>
            </a:r>
            <a:r>
              <a:rPr lang="en-US" sz="2800" dirty="0"/>
              <a:t> </a:t>
            </a:r>
            <a:r>
              <a:rPr lang="en-US" sz="2800" dirty="0" err="1"/>
              <a:t>atacadas</a:t>
            </a:r>
            <a:r>
              <a:rPr lang="en-US" sz="2800" dirty="0"/>
              <a:t> </a:t>
            </a:r>
            <a:r>
              <a:rPr lang="en-US" sz="2800" dirty="0" err="1"/>
              <a:t>liberam</a:t>
            </a:r>
            <a:r>
              <a:rPr lang="en-US" sz="2800" dirty="0"/>
              <a:t> </a:t>
            </a:r>
            <a:r>
              <a:rPr lang="en-US" sz="2800" dirty="0" err="1"/>
              <a:t>MeJA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atmosfera</a:t>
            </a:r>
            <a:r>
              <a:rPr lang="en-US" sz="2800" dirty="0"/>
              <a:t> e as </a:t>
            </a:r>
            <a:r>
              <a:rPr lang="en-US" sz="2800" dirty="0" err="1"/>
              <a:t>plantas</a:t>
            </a:r>
            <a:r>
              <a:rPr lang="en-US" sz="2800" dirty="0"/>
              <a:t> </a:t>
            </a:r>
            <a:r>
              <a:rPr lang="en-US" sz="2800" dirty="0" err="1"/>
              <a:t>vizinhas</a:t>
            </a:r>
            <a:r>
              <a:rPr lang="en-US" sz="2800" dirty="0"/>
              <a:t>, </a:t>
            </a:r>
            <a:r>
              <a:rPr lang="en-US" sz="2800" dirty="0" err="1"/>
              <a:t>mesmo</a:t>
            </a:r>
            <a:r>
              <a:rPr lang="en-US" sz="2800" dirty="0"/>
              <a:t> antes de </a:t>
            </a:r>
            <a:r>
              <a:rPr lang="en-US" sz="2800" dirty="0" err="1"/>
              <a:t>serem</a:t>
            </a:r>
            <a:r>
              <a:rPr lang="en-US" sz="2800" dirty="0"/>
              <a:t> </a:t>
            </a:r>
            <a:r>
              <a:rPr lang="en-US" sz="2800" dirty="0" err="1"/>
              <a:t>atacadas</a:t>
            </a:r>
            <a:r>
              <a:rPr lang="en-US" sz="2800" dirty="0"/>
              <a:t> </a:t>
            </a:r>
            <a:r>
              <a:rPr lang="en-US" sz="2800" dirty="0" err="1"/>
              <a:t>pelos</a:t>
            </a:r>
            <a:r>
              <a:rPr lang="en-US" sz="2800" dirty="0"/>
              <a:t> </a:t>
            </a:r>
            <a:r>
              <a:rPr lang="en-US" sz="2800" dirty="0" err="1"/>
              <a:t>insetos</a:t>
            </a:r>
            <a:r>
              <a:rPr lang="en-US" sz="2800" dirty="0"/>
              <a:t> </a:t>
            </a:r>
            <a:r>
              <a:rPr lang="en-US" sz="2800" dirty="0" err="1"/>
              <a:t>passam</a:t>
            </a:r>
            <a:r>
              <a:rPr lang="en-US" sz="2800" dirty="0"/>
              <a:t> a </a:t>
            </a:r>
            <a:r>
              <a:rPr lang="en-US" sz="2800" dirty="0" err="1"/>
              <a:t>produzir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inibidores</a:t>
            </a:r>
            <a:r>
              <a:rPr lang="en-US" sz="2800" dirty="0"/>
              <a:t> de proteinases </a:t>
            </a:r>
            <a:r>
              <a:rPr lang="en-US" sz="2800" dirty="0" err="1"/>
              <a:t>para</a:t>
            </a:r>
            <a:r>
              <a:rPr lang="en-US" sz="2800" dirty="0"/>
              <a:t> se </a:t>
            </a:r>
            <a:r>
              <a:rPr lang="en-US" sz="2800" dirty="0" err="1"/>
              <a:t>defenderem</a:t>
            </a:r>
            <a:r>
              <a:rPr lang="en-US" sz="2800" dirty="0"/>
              <a:t> do </a:t>
            </a:r>
            <a:r>
              <a:rPr lang="en-US" sz="2800" dirty="0" err="1"/>
              <a:t>futuro</a:t>
            </a:r>
            <a:r>
              <a:rPr lang="en-US" sz="2800" dirty="0"/>
              <a:t> </a:t>
            </a:r>
            <a:r>
              <a:rPr lang="en-US" sz="2800" dirty="0" err="1"/>
              <a:t>ataque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890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nature.com/nature/journal/v411/n6839/images/411854ab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010400" cy="44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8752" y="5417776"/>
            <a:ext cx="8991600" cy="830997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Quatro modos de sinalização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a partir ou na própria planta vítima: Sinalização para indivíduos da mesma espécie, sinalização para indivíduos de outras espécies ou </a:t>
            </a:r>
            <a:r>
              <a:rPr kumimoji="0" lang="pt-BR" sz="16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auto-sinalização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interna ou externa.</a:t>
            </a:r>
            <a:endParaRPr kumimoji="0" lang="pt-B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33800" y="4191000"/>
            <a:ext cx="2209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Vítima</a:t>
            </a:r>
            <a:r>
              <a:rPr lang="en-US" dirty="0"/>
              <a:t> de </a:t>
            </a:r>
            <a:r>
              <a:rPr lang="en-US" dirty="0" err="1"/>
              <a:t>ataque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1015" y="855878"/>
            <a:ext cx="3048000" cy="4841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Sinalização</a:t>
            </a:r>
            <a:r>
              <a:rPr lang="en-US" sz="2000" dirty="0"/>
              <a:t> </a:t>
            </a:r>
            <a:r>
              <a:rPr lang="en-US" sz="2000" dirty="0" err="1"/>
              <a:t>intraespecífica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40554" y="855878"/>
            <a:ext cx="3048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Auto-</a:t>
            </a:r>
            <a:r>
              <a:rPr lang="en-US" sz="2000" dirty="0" err="1"/>
              <a:t>sinalização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943600" y="932610"/>
            <a:ext cx="3048000" cy="3306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Sinalização</a:t>
            </a:r>
            <a:r>
              <a:rPr lang="en-US" sz="2000" dirty="0"/>
              <a:t> </a:t>
            </a:r>
            <a:r>
              <a:rPr lang="en-US" sz="2000" dirty="0" err="1"/>
              <a:t>interespecífica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76649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-6824" y="17526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Tratamento</a:t>
            </a:r>
            <a:r>
              <a:rPr lang="en-US" sz="2800" dirty="0"/>
              <a:t> com </a:t>
            </a:r>
            <a:r>
              <a:rPr lang="en-US" sz="2800" dirty="0" err="1"/>
              <a:t>MeJA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r>
              <a:rPr lang="en-US" sz="2800" dirty="0" err="1"/>
              <a:t>Comunicação</a:t>
            </a:r>
            <a:r>
              <a:rPr lang="en-US" sz="2800" dirty="0"/>
              <a:t> </a:t>
            </a:r>
            <a:r>
              <a:rPr lang="en-US" sz="2800" dirty="0" err="1"/>
              <a:t>planta-inseto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Plantas</a:t>
            </a:r>
            <a:r>
              <a:rPr lang="en-US" sz="2800" dirty="0"/>
              <a:t> </a:t>
            </a:r>
            <a:r>
              <a:rPr lang="en-US" sz="2800" dirty="0" err="1"/>
              <a:t>tratadas</a:t>
            </a:r>
            <a:r>
              <a:rPr lang="en-US" sz="2800" dirty="0"/>
              <a:t> com </a:t>
            </a:r>
            <a:r>
              <a:rPr lang="en-US" sz="2800" dirty="0" err="1"/>
              <a:t>jasmonatos</a:t>
            </a:r>
            <a:r>
              <a:rPr lang="en-US" sz="2800" dirty="0"/>
              <a:t> </a:t>
            </a:r>
            <a:r>
              <a:rPr lang="en-US" sz="2800" dirty="0" err="1"/>
              <a:t>atraem</a:t>
            </a:r>
            <a:r>
              <a:rPr lang="en-US" sz="2800" dirty="0"/>
              <a:t> </a:t>
            </a:r>
            <a:r>
              <a:rPr lang="en-US" sz="2800" dirty="0" err="1"/>
              <a:t>predadores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parasitóides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Pesquisas</a:t>
            </a:r>
            <a:r>
              <a:rPr lang="en-US" sz="2800" dirty="0"/>
              <a:t> </a:t>
            </a:r>
            <a:r>
              <a:rPr lang="en-US" sz="2800" dirty="0" err="1"/>
              <a:t>mostram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lagartas</a:t>
            </a:r>
            <a:r>
              <a:rPr lang="en-US" sz="2800" dirty="0"/>
              <a:t> </a:t>
            </a:r>
            <a:r>
              <a:rPr lang="en-US" sz="2800" dirty="0" err="1"/>
              <a:t>atacando</a:t>
            </a:r>
            <a:r>
              <a:rPr lang="en-US" sz="2800" dirty="0"/>
              <a:t> </a:t>
            </a:r>
            <a:r>
              <a:rPr lang="en-US" sz="2800" dirty="0" err="1"/>
              <a:t>plantas</a:t>
            </a:r>
            <a:r>
              <a:rPr lang="en-US" sz="2800" dirty="0"/>
              <a:t> </a:t>
            </a:r>
            <a:r>
              <a:rPr lang="en-US" sz="2800" dirty="0" err="1"/>
              <a:t>tratadas</a:t>
            </a:r>
            <a:r>
              <a:rPr lang="en-US" sz="2800" dirty="0"/>
              <a:t> com </a:t>
            </a:r>
            <a:r>
              <a:rPr lang="en-US" sz="2800" dirty="0" err="1"/>
              <a:t>metil</a:t>
            </a:r>
            <a:r>
              <a:rPr lang="en-US" sz="2800" dirty="0"/>
              <a:t> </a:t>
            </a:r>
            <a:r>
              <a:rPr lang="en-US" sz="2800" dirty="0" err="1"/>
              <a:t>jasmonato</a:t>
            </a:r>
            <a:r>
              <a:rPr lang="en-US" sz="2800" dirty="0"/>
              <a:t> </a:t>
            </a:r>
            <a:r>
              <a:rPr lang="en-US" sz="2800" dirty="0" err="1"/>
              <a:t>foram</a:t>
            </a:r>
            <a:r>
              <a:rPr lang="en-US" sz="2800" dirty="0"/>
              <a:t> </a:t>
            </a:r>
            <a:r>
              <a:rPr lang="en-US" sz="2800" dirty="0" err="1"/>
              <a:t>mais</a:t>
            </a:r>
            <a:r>
              <a:rPr lang="en-US" sz="2800" dirty="0"/>
              <a:t> </a:t>
            </a:r>
            <a:r>
              <a:rPr lang="en-US" sz="2800" dirty="0" err="1"/>
              <a:t>parasitadas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lagartas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plantas</a:t>
            </a:r>
            <a:r>
              <a:rPr lang="en-US" sz="2800" dirty="0"/>
              <a:t>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tratadas</a:t>
            </a:r>
            <a:r>
              <a:rPr lang="en-US" sz="2800" dirty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4395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533399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r>
              <a:rPr lang="en-US" sz="6000" dirty="0"/>
              <a:t> e </a:t>
            </a:r>
            <a:r>
              <a:rPr lang="en-US" sz="6000" dirty="0" err="1"/>
              <a:t>salicilatos</a:t>
            </a:r>
            <a:endParaRPr lang="pt-BR" sz="6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42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 descr="http://www.aphis.usda.gov/biotechnology/images/sugarbeet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9"/>
          <a:stretch/>
        </p:blipFill>
        <p:spPr bwMode="auto">
          <a:xfrm>
            <a:off x="152400" y="1288444"/>
            <a:ext cx="4185028" cy="41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2.bp.blogspot.com/_ZkSSURCm3FI/TVEYtxlYadI/AAAAAAAAL8w/woaXZBj34cQ/s400/sugar_beet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8424"/>
            <a:ext cx="2857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64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 descr="http://www.aphis.usda.gov/biotechnology/images/sugarbeet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9"/>
          <a:stretch/>
        </p:blipFill>
        <p:spPr bwMode="auto">
          <a:xfrm>
            <a:off x="152400" y="1288444"/>
            <a:ext cx="4185028" cy="41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2.bp.blogspot.com/_ZkSSURCm3FI/TVEYtxlYadI/AAAAAAAAL8w/woaXZBj34cQ/s400/sugar_beet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8424"/>
            <a:ext cx="2857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Users\Jo\Pictures\Fargo\fotos\SAM_01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33945"/>
            <a:ext cx="9144000" cy="56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67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etângulo 5"/>
          <p:cNvSpPr/>
          <p:nvPr/>
        </p:nvSpPr>
        <p:spPr>
          <a:xfrm>
            <a:off x="152400" y="15240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Objetivo</a:t>
            </a:r>
            <a:r>
              <a:rPr lang="en-US" sz="2400" b="1" dirty="0"/>
              <a:t>: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err="1"/>
              <a:t>Reduzir</a:t>
            </a:r>
            <a:r>
              <a:rPr lang="en-US" sz="2400" b="1" dirty="0"/>
              <a:t> as </a:t>
            </a:r>
            <a:r>
              <a:rPr lang="en-US" sz="2400" b="1" dirty="0" err="1"/>
              <a:t>perdas</a:t>
            </a:r>
            <a:r>
              <a:rPr lang="en-US" sz="2400" b="1" dirty="0"/>
              <a:t> </a:t>
            </a:r>
            <a:r>
              <a:rPr lang="en-US" sz="2400" b="1" dirty="0" err="1"/>
              <a:t>provocadas</a:t>
            </a:r>
            <a:r>
              <a:rPr lang="en-US" sz="2400" b="1" dirty="0"/>
              <a:t> </a:t>
            </a:r>
            <a:r>
              <a:rPr lang="en-US" sz="2400" b="1" dirty="0" err="1"/>
              <a:t>pelos</a:t>
            </a:r>
            <a:r>
              <a:rPr lang="en-US" sz="2400" b="1" dirty="0"/>
              <a:t> 3 </a:t>
            </a:r>
            <a:r>
              <a:rPr lang="en-US" sz="2400" b="1" dirty="0" err="1"/>
              <a:t>Principais</a:t>
            </a:r>
            <a:r>
              <a:rPr lang="en-US" sz="2400" b="1" dirty="0"/>
              <a:t> </a:t>
            </a:r>
            <a:r>
              <a:rPr lang="en-US" sz="2400" b="1" dirty="0" err="1"/>
              <a:t>fungos</a:t>
            </a:r>
            <a:r>
              <a:rPr lang="en-US" sz="2400" b="1" dirty="0"/>
              <a:t> </a:t>
            </a:r>
            <a:r>
              <a:rPr lang="en-US" sz="2400" b="1" dirty="0" err="1"/>
              <a:t>causadores</a:t>
            </a:r>
            <a:r>
              <a:rPr lang="en-US" sz="2400" b="1" dirty="0"/>
              <a:t> de </a:t>
            </a:r>
            <a:r>
              <a:rPr lang="en-US" sz="2400" b="1" dirty="0" err="1"/>
              <a:t>podridões</a:t>
            </a:r>
            <a:r>
              <a:rPr lang="en-US" sz="2400" b="1" dirty="0"/>
              <a:t> </a:t>
            </a:r>
            <a:r>
              <a:rPr lang="en-US" sz="2400" b="1" dirty="0" err="1"/>
              <a:t>pós-colheita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raízes</a:t>
            </a:r>
            <a:r>
              <a:rPr lang="en-US" sz="2400" b="1" dirty="0"/>
              <a:t> de </a:t>
            </a:r>
            <a:r>
              <a:rPr lang="en-US" sz="2400" b="1" dirty="0" err="1"/>
              <a:t>beterraba-açúcareira</a:t>
            </a:r>
            <a:r>
              <a:rPr lang="en-US" sz="2400" b="1" dirty="0"/>
              <a:t>:</a:t>
            </a:r>
          </a:p>
          <a:p>
            <a:pPr algn="just"/>
            <a:endParaRPr lang="en-US" sz="2400" b="1" dirty="0"/>
          </a:p>
          <a:p>
            <a:pPr algn="just"/>
            <a:endParaRPr lang="en-US" i="1" dirty="0"/>
          </a:p>
          <a:p>
            <a:pPr algn="just"/>
            <a:r>
              <a:rPr lang="en-US" i="1" dirty="0"/>
              <a:t>Botrytis </a:t>
            </a:r>
            <a:r>
              <a:rPr lang="en-US" i="1" dirty="0" err="1"/>
              <a:t>cinerea</a:t>
            </a:r>
            <a:r>
              <a:rPr lang="en-US" i="1" dirty="0"/>
              <a:t>, </a:t>
            </a:r>
            <a:r>
              <a:rPr lang="en-US" i="1" dirty="0" err="1"/>
              <a:t>Penicillium</a:t>
            </a:r>
            <a:r>
              <a:rPr lang="en-US" i="1" dirty="0"/>
              <a:t> </a:t>
            </a:r>
            <a:r>
              <a:rPr lang="en-US" i="1" dirty="0" err="1"/>
              <a:t>claviforme</a:t>
            </a:r>
            <a:r>
              <a:rPr lang="en-US" i="1" dirty="0"/>
              <a:t> e </a:t>
            </a:r>
            <a:r>
              <a:rPr lang="pt-BR" i="1" dirty="0" err="1"/>
              <a:t>Phoma</a:t>
            </a:r>
            <a:r>
              <a:rPr lang="pt-BR" i="1" dirty="0"/>
              <a:t> </a:t>
            </a:r>
            <a:r>
              <a:rPr lang="pt-BR" i="1" dirty="0" err="1"/>
              <a:t>betae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04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1949" y="457200"/>
            <a:ext cx="76962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Controle</a:t>
            </a:r>
            <a:r>
              <a:rPr lang="en-US" sz="2400" b="1" dirty="0"/>
              <a:t> das </a:t>
            </a:r>
            <a:r>
              <a:rPr lang="en-US" sz="2400" b="1" dirty="0" err="1"/>
              <a:t>podridões</a:t>
            </a:r>
            <a:r>
              <a:rPr lang="en-US" sz="2400" b="1" dirty="0"/>
              <a:t> </a:t>
            </a:r>
            <a:r>
              <a:rPr lang="en-US" sz="2400" b="1" dirty="0" err="1"/>
              <a:t>pós-colheita</a:t>
            </a:r>
            <a:r>
              <a:rPr lang="en-US" sz="2400" b="1" dirty="0"/>
              <a:t>: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Colher</a:t>
            </a:r>
            <a:r>
              <a:rPr lang="en-US" dirty="0"/>
              <a:t> as </a:t>
            </a:r>
            <a:r>
              <a:rPr lang="en-US" dirty="0" err="1"/>
              <a:t>beterrabas</a:t>
            </a:r>
            <a:r>
              <a:rPr lang="en-US" dirty="0"/>
              <a:t> o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tarde</a:t>
            </a:r>
            <a:r>
              <a:rPr lang="en-US" dirty="0"/>
              <a:t> </a:t>
            </a:r>
            <a:r>
              <a:rPr lang="en-US" dirty="0" err="1"/>
              <a:t>possível</a:t>
            </a:r>
            <a:r>
              <a:rPr lang="en-US" dirty="0"/>
              <a:t> no </a:t>
            </a:r>
            <a:r>
              <a:rPr lang="en-US" dirty="0" err="1"/>
              <a:t>outono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a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baixa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Fungicidas</a:t>
            </a:r>
            <a:r>
              <a:rPr lang="en-US" dirty="0"/>
              <a:t> </a:t>
            </a:r>
            <a:r>
              <a:rPr lang="en-US" dirty="0" err="1"/>
              <a:t>químicos</a:t>
            </a:r>
            <a:r>
              <a:rPr lang="en-US" dirty="0"/>
              <a:t> </a:t>
            </a:r>
            <a:r>
              <a:rPr lang="en-US" dirty="0" err="1"/>
              <a:t>causam</a:t>
            </a:r>
            <a:r>
              <a:rPr lang="en-US" dirty="0"/>
              <a:t> </a:t>
            </a:r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desagradáveis</a:t>
            </a:r>
            <a:r>
              <a:rPr lang="en-US" dirty="0"/>
              <a:t> no </a:t>
            </a:r>
            <a:r>
              <a:rPr lang="en-US" dirty="0" err="1"/>
              <a:t>processamento</a:t>
            </a:r>
            <a:r>
              <a:rPr lang="en-US" dirty="0"/>
              <a:t> do </a:t>
            </a:r>
            <a:r>
              <a:rPr lang="en-US" dirty="0" err="1"/>
              <a:t>açúcar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 err="1"/>
              <a:t>Controle</a:t>
            </a:r>
            <a:r>
              <a:rPr lang="en-US" dirty="0"/>
              <a:t> </a:t>
            </a:r>
            <a:r>
              <a:rPr lang="en-US" dirty="0" err="1"/>
              <a:t>dependente</a:t>
            </a:r>
            <a:r>
              <a:rPr lang="en-US" dirty="0"/>
              <a:t> das </a:t>
            </a:r>
            <a:r>
              <a:rPr lang="en-US" dirty="0" err="1"/>
              <a:t>condições</a:t>
            </a:r>
            <a:r>
              <a:rPr lang="en-US" dirty="0"/>
              <a:t> </a:t>
            </a:r>
            <a:r>
              <a:rPr lang="en-US" dirty="0" err="1"/>
              <a:t>climáticas</a:t>
            </a:r>
            <a:r>
              <a:rPr lang="en-US" dirty="0"/>
              <a:t>  e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acarreta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perdas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anos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4" descr="http://bloximages.chicago2.vip.townnews.com/magicvalley.com/content/tncms/assets/v3/editorial/d/17/d17c4f4f-3303-55d7-8692-04bdd6401498/4d4b3572d924f.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7170"/>
            <a:ext cx="5897348" cy="35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07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4800" y="441573"/>
            <a:ext cx="777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 </a:t>
            </a:r>
            <a:r>
              <a:rPr lang="en-US" sz="2800" b="1" dirty="0" err="1"/>
              <a:t>tratamento</a:t>
            </a:r>
            <a:r>
              <a:rPr lang="en-US" sz="2800" b="1" dirty="0"/>
              <a:t> com AJ:</a:t>
            </a:r>
          </a:p>
          <a:p>
            <a:endParaRPr lang="en-US" sz="2800" b="1" dirty="0"/>
          </a:p>
          <a:p>
            <a:r>
              <a:rPr lang="en-US" sz="2000" dirty="0"/>
              <a:t>As </a:t>
            </a:r>
            <a:r>
              <a:rPr lang="en-US" sz="2000" dirty="0" err="1"/>
              <a:t>raízes</a:t>
            </a:r>
            <a:r>
              <a:rPr lang="en-US" sz="2000" dirty="0"/>
              <a:t> </a:t>
            </a:r>
            <a:r>
              <a:rPr lang="en-US" sz="2000" dirty="0" err="1"/>
              <a:t>foram</a:t>
            </a:r>
            <a:r>
              <a:rPr lang="en-US" sz="2000" dirty="0"/>
              <a:t> </a:t>
            </a:r>
            <a:r>
              <a:rPr lang="en-US" sz="2000" dirty="0" err="1"/>
              <a:t>colhidas</a:t>
            </a:r>
            <a:r>
              <a:rPr lang="en-US" sz="2000" dirty="0"/>
              <a:t> </a:t>
            </a:r>
            <a:r>
              <a:rPr lang="en-US" sz="2000" dirty="0" err="1"/>
              <a:t>higienizadas</a:t>
            </a:r>
            <a:r>
              <a:rPr lang="en-US" sz="2000" dirty="0"/>
              <a:t> e </a:t>
            </a:r>
            <a:r>
              <a:rPr lang="en-US" sz="2000" dirty="0" err="1"/>
              <a:t>submergidas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soluções</a:t>
            </a:r>
            <a:r>
              <a:rPr lang="en-US" sz="2000" dirty="0"/>
              <a:t> de AJ </a:t>
            </a:r>
            <a:r>
              <a:rPr lang="en-US" sz="2000" dirty="0" err="1"/>
              <a:t>por</a:t>
            </a:r>
            <a:r>
              <a:rPr lang="en-US" sz="2000" dirty="0"/>
              <a:t> 1h.</a:t>
            </a:r>
          </a:p>
          <a:p>
            <a:endParaRPr lang="en-US" sz="2800" dirty="0"/>
          </a:p>
          <a:p>
            <a:r>
              <a:rPr lang="en-US" sz="2800" b="1" dirty="0"/>
              <a:t>A </a:t>
            </a:r>
            <a:r>
              <a:rPr lang="en-US" sz="2800" b="1" dirty="0" err="1"/>
              <a:t>inoculação</a:t>
            </a:r>
            <a:r>
              <a:rPr lang="en-US" sz="2800" b="1" dirty="0"/>
              <a:t> com o </a:t>
            </a:r>
            <a:r>
              <a:rPr lang="en-US" sz="2800" b="1" dirty="0" err="1"/>
              <a:t>fungo</a:t>
            </a:r>
            <a:r>
              <a:rPr lang="en-US" sz="2800" b="1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Fez-se 2 </a:t>
            </a:r>
            <a:r>
              <a:rPr lang="en-US" sz="2000" dirty="0" err="1"/>
              <a:t>incisões</a:t>
            </a:r>
            <a:r>
              <a:rPr lang="en-US" sz="2000" dirty="0"/>
              <a:t> de 12 mm ×10 mm (</a:t>
            </a:r>
            <a:r>
              <a:rPr lang="en-US" sz="2000" dirty="0" err="1"/>
              <a:t>diametro</a:t>
            </a:r>
            <a:r>
              <a:rPr lang="en-US" sz="2000" dirty="0"/>
              <a:t> × </a:t>
            </a:r>
            <a:r>
              <a:rPr lang="en-US" sz="2000" dirty="0" err="1"/>
              <a:t>profundidade</a:t>
            </a:r>
            <a:r>
              <a:rPr lang="en-US" sz="2000" dirty="0"/>
              <a:t>)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lados</a:t>
            </a:r>
            <a:r>
              <a:rPr lang="en-US" sz="2000" dirty="0"/>
              <a:t> </a:t>
            </a:r>
            <a:r>
              <a:rPr lang="en-US" sz="2000" dirty="0" err="1"/>
              <a:t>opostos</a:t>
            </a:r>
            <a:r>
              <a:rPr lang="en-US" sz="2000" dirty="0"/>
              <a:t> da </a:t>
            </a:r>
            <a:r>
              <a:rPr lang="en-US" sz="2000" dirty="0" err="1"/>
              <a:t>beterraba</a:t>
            </a:r>
            <a:r>
              <a:rPr lang="en-US" sz="2000" dirty="0"/>
              <a:t> </a:t>
            </a:r>
            <a:r>
              <a:rPr lang="en-US" sz="2000" dirty="0" err="1"/>
              <a:t>usando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furadeira</a:t>
            </a:r>
            <a:r>
              <a:rPr lang="en-US" sz="2000" dirty="0"/>
              <a:t> manual.</a:t>
            </a:r>
          </a:p>
          <a:p>
            <a:endParaRPr lang="en-US" sz="2000" dirty="0"/>
          </a:p>
          <a:p>
            <a:r>
              <a:rPr lang="en-US" sz="2000" dirty="0" err="1"/>
              <a:t>Raízes</a:t>
            </a:r>
            <a:r>
              <a:rPr lang="en-US" sz="2000" dirty="0"/>
              <a:t> </a:t>
            </a:r>
            <a:r>
              <a:rPr lang="en-US" sz="2000" dirty="0" err="1"/>
              <a:t>foram</a:t>
            </a:r>
            <a:r>
              <a:rPr lang="en-US" sz="2000" dirty="0"/>
              <a:t> </a:t>
            </a:r>
            <a:r>
              <a:rPr lang="en-US" sz="2000" dirty="0" err="1"/>
              <a:t>inoculadas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inserção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das </a:t>
            </a:r>
            <a:r>
              <a:rPr lang="en-US" sz="2000" dirty="0" err="1"/>
              <a:t>incisões</a:t>
            </a:r>
            <a:r>
              <a:rPr lang="en-US" sz="2000" dirty="0"/>
              <a:t> de um plug de </a:t>
            </a:r>
            <a:r>
              <a:rPr lang="en-US" sz="2000" dirty="0" err="1"/>
              <a:t>ágar</a:t>
            </a:r>
            <a:r>
              <a:rPr lang="en-US" sz="2000" dirty="0"/>
              <a:t> de 10 mm </a:t>
            </a:r>
            <a:r>
              <a:rPr lang="en-US" sz="2000" dirty="0" err="1"/>
              <a:t>coberto</a:t>
            </a:r>
            <a:r>
              <a:rPr lang="en-US" sz="2000" dirty="0"/>
              <a:t> com o </a:t>
            </a:r>
            <a:r>
              <a:rPr lang="en-US" sz="2000" dirty="0" err="1"/>
              <a:t>fungo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Depois</a:t>
            </a:r>
            <a:r>
              <a:rPr lang="en-US" sz="2000" dirty="0"/>
              <a:t> da </a:t>
            </a:r>
            <a:r>
              <a:rPr lang="en-US" sz="2000" dirty="0" err="1"/>
              <a:t>inoculação</a:t>
            </a:r>
            <a:r>
              <a:rPr lang="en-US" sz="2000" dirty="0"/>
              <a:t> as </a:t>
            </a:r>
            <a:r>
              <a:rPr lang="en-US" sz="2000" dirty="0" err="1"/>
              <a:t>raízes</a:t>
            </a:r>
            <a:r>
              <a:rPr lang="en-US" sz="2000" dirty="0"/>
              <a:t> </a:t>
            </a:r>
            <a:r>
              <a:rPr lang="en-US" sz="2000" dirty="0" err="1"/>
              <a:t>foram</a:t>
            </a:r>
            <a:r>
              <a:rPr lang="en-US" sz="2000" dirty="0"/>
              <a:t> </a:t>
            </a:r>
            <a:r>
              <a:rPr lang="en-US" sz="2000" dirty="0" err="1"/>
              <a:t>incubadas</a:t>
            </a:r>
            <a:r>
              <a:rPr lang="en-US" sz="2000" dirty="0"/>
              <a:t> a 20 ◦C e 90% de </a:t>
            </a:r>
            <a:r>
              <a:rPr lang="en-US" sz="2000" dirty="0" err="1"/>
              <a:t>humidade</a:t>
            </a:r>
            <a:r>
              <a:rPr lang="en-US" sz="2000" dirty="0"/>
              <a:t> </a:t>
            </a:r>
            <a:r>
              <a:rPr lang="en-US" sz="2000" dirty="0" err="1"/>
              <a:t>relativa</a:t>
            </a:r>
            <a:r>
              <a:rPr lang="en-US" sz="2000" dirty="0"/>
              <a:t> </a:t>
            </a:r>
            <a:r>
              <a:rPr lang="en-US" sz="2000" dirty="0" err="1"/>
              <a:t>até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severos</a:t>
            </a:r>
            <a:r>
              <a:rPr lang="en-US" sz="2000" dirty="0"/>
              <a:t> </a:t>
            </a:r>
            <a:r>
              <a:rPr lang="en-US" sz="2000" dirty="0" err="1"/>
              <a:t>sintomas</a:t>
            </a:r>
            <a:r>
              <a:rPr lang="en-US" sz="2000" dirty="0"/>
              <a:t>  </a:t>
            </a:r>
            <a:r>
              <a:rPr lang="en-US" sz="2000" dirty="0" err="1"/>
              <a:t>fossem</a:t>
            </a:r>
            <a:r>
              <a:rPr lang="en-US" sz="2000" dirty="0"/>
              <a:t> </a:t>
            </a:r>
            <a:r>
              <a:rPr lang="en-US" sz="2000" dirty="0" err="1"/>
              <a:t>visualmente</a:t>
            </a:r>
            <a:r>
              <a:rPr lang="en-US" sz="2000" dirty="0"/>
              <a:t> </a:t>
            </a:r>
            <a:r>
              <a:rPr lang="en-US" sz="2000" dirty="0" err="1"/>
              <a:t>evidentes</a:t>
            </a:r>
            <a:r>
              <a:rPr lang="en-US" sz="2000" dirty="0"/>
              <a:t>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raízes</a:t>
            </a:r>
            <a:r>
              <a:rPr lang="en-US" sz="2000" dirty="0"/>
              <a:t> </a:t>
            </a:r>
            <a:r>
              <a:rPr lang="en-US" sz="2000" dirty="0" err="1"/>
              <a:t>controle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2816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b="983"/>
          <a:stretch/>
        </p:blipFill>
        <p:spPr bwMode="auto">
          <a:xfrm>
            <a:off x="780648" y="0"/>
            <a:ext cx="3625850" cy="6635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397912" y="4919085"/>
            <a:ext cx="464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Massa </a:t>
            </a:r>
            <a:r>
              <a:rPr lang="en-US" dirty="0" err="1"/>
              <a:t>relativa</a:t>
            </a:r>
            <a:r>
              <a:rPr lang="en-US" dirty="0"/>
              <a:t> do </a:t>
            </a:r>
            <a:r>
              <a:rPr lang="en-US" dirty="0" err="1"/>
              <a:t>tecido</a:t>
            </a:r>
            <a:r>
              <a:rPr lang="en-US" dirty="0"/>
              <a:t> </a:t>
            </a:r>
            <a:r>
              <a:rPr lang="en-US" dirty="0" err="1"/>
              <a:t>infectado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raízes</a:t>
            </a:r>
            <a:r>
              <a:rPr lang="en-US" dirty="0"/>
              <a:t> </a:t>
            </a:r>
            <a:r>
              <a:rPr lang="en-US" dirty="0" err="1"/>
              <a:t>tratadas</a:t>
            </a:r>
            <a:r>
              <a:rPr lang="en-US" dirty="0"/>
              <a:t> com AJ </a:t>
            </a:r>
            <a:r>
              <a:rPr lang="en-US" dirty="0" err="1"/>
              <a:t>depois</a:t>
            </a:r>
            <a:r>
              <a:rPr lang="en-US" dirty="0"/>
              <a:t> da </a:t>
            </a:r>
            <a:r>
              <a:rPr lang="en-US" dirty="0" err="1"/>
              <a:t>inoculação</a:t>
            </a:r>
            <a:r>
              <a:rPr lang="en-US" dirty="0"/>
              <a:t> com </a:t>
            </a:r>
            <a:r>
              <a:rPr lang="en-US" i="1" dirty="0"/>
              <a:t>Botrytis </a:t>
            </a:r>
            <a:r>
              <a:rPr lang="en-US" i="1" dirty="0" err="1"/>
              <a:t>cinerea</a:t>
            </a:r>
            <a:r>
              <a:rPr lang="en-US" dirty="0"/>
              <a:t> (A), </a:t>
            </a:r>
            <a:r>
              <a:rPr lang="en-US" i="1" dirty="0" err="1"/>
              <a:t>Penicillium</a:t>
            </a:r>
            <a:r>
              <a:rPr lang="en-US" i="1" dirty="0"/>
              <a:t> </a:t>
            </a:r>
            <a:r>
              <a:rPr lang="en-US" i="1" dirty="0" err="1"/>
              <a:t>claviforme</a:t>
            </a:r>
            <a:r>
              <a:rPr lang="en-US" dirty="0"/>
              <a:t> (B),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i="1" dirty="0" err="1"/>
              <a:t>Phoma</a:t>
            </a:r>
            <a:r>
              <a:rPr lang="en-US" i="1" dirty="0"/>
              <a:t> </a:t>
            </a:r>
            <a:r>
              <a:rPr lang="en-US" i="1" dirty="0" err="1"/>
              <a:t>betae</a:t>
            </a:r>
            <a:r>
              <a:rPr lang="en-US" dirty="0"/>
              <a:t> (C). </a:t>
            </a:r>
            <a:r>
              <a:rPr lang="en-US" dirty="0" err="1"/>
              <a:t>Tratamentos</a:t>
            </a:r>
            <a:r>
              <a:rPr lang="en-US" dirty="0"/>
              <a:t> com </a:t>
            </a:r>
            <a:r>
              <a:rPr lang="en-US" dirty="0" err="1"/>
              <a:t>letras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teste</a:t>
            </a:r>
            <a:r>
              <a:rPr lang="en-US" dirty="0"/>
              <a:t> de Fisher (α = 0.05).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2105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Imagem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/>
          <a:stretch/>
        </p:blipFill>
        <p:spPr bwMode="auto">
          <a:xfrm>
            <a:off x="228600" y="152400"/>
            <a:ext cx="8153401" cy="632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553200" y="3581400"/>
            <a:ext cx="2514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Sintomas</a:t>
            </a:r>
            <a:r>
              <a:rPr lang="en-US" dirty="0"/>
              <a:t> </a:t>
            </a:r>
            <a:r>
              <a:rPr lang="en-US" dirty="0" err="1"/>
              <a:t>externos</a:t>
            </a:r>
            <a:r>
              <a:rPr lang="en-US" dirty="0"/>
              <a:t> (A)  e </a:t>
            </a:r>
            <a:r>
              <a:rPr lang="en-US" dirty="0" err="1"/>
              <a:t>internos</a:t>
            </a:r>
            <a:r>
              <a:rPr lang="en-US" dirty="0"/>
              <a:t> (B) dos </a:t>
            </a:r>
            <a:r>
              <a:rPr lang="en-US" dirty="0" err="1"/>
              <a:t>fungos</a:t>
            </a:r>
            <a:r>
              <a:rPr lang="en-US" dirty="0"/>
              <a:t> </a:t>
            </a:r>
            <a:r>
              <a:rPr lang="en-US" dirty="0" err="1"/>
              <a:t>causadores</a:t>
            </a:r>
            <a:r>
              <a:rPr lang="en-US" dirty="0"/>
              <a:t> de </a:t>
            </a:r>
            <a:r>
              <a:rPr lang="en-US" dirty="0" err="1"/>
              <a:t>podridões</a:t>
            </a:r>
            <a:r>
              <a:rPr lang="en-US" dirty="0"/>
              <a:t> </a:t>
            </a:r>
            <a:r>
              <a:rPr lang="en-US" dirty="0" err="1"/>
              <a:t>pós-colheita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raízes</a:t>
            </a:r>
            <a:r>
              <a:rPr lang="en-US" dirty="0"/>
              <a:t> de </a:t>
            </a:r>
            <a:r>
              <a:rPr lang="en-US" dirty="0" err="1"/>
              <a:t>beterrabas-açucareira</a:t>
            </a:r>
            <a:r>
              <a:rPr lang="en-US" dirty="0"/>
              <a:t> </a:t>
            </a:r>
            <a:r>
              <a:rPr lang="en-US" dirty="0" err="1"/>
              <a:t>tratadas</a:t>
            </a:r>
            <a:r>
              <a:rPr lang="en-US" dirty="0"/>
              <a:t> com AJ 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controles</a:t>
            </a:r>
            <a:r>
              <a:rPr lang="en-US" dirty="0"/>
              <a:t> </a:t>
            </a:r>
            <a:r>
              <a:rPr lang="en-US" dirty="0" err="1"/>
              <a:t>depois</a:t>
            </a:r>
            <a:r>
              <a:rPr lang="en-US" dirty="0"/>
              <a:t> da </a:t>
            </a:r>
            <a:r>
              <a:rPr lang="en-US" dirty="0" err="1"/>
              <a:t>inoculação</a:t>
            </a:r>
            <a:r>
              <a:rPr lang="en-US" dirty="0"/>
              <a:t> com  </a:t>
            </a:r>
            <a:r>
              <a:rPr lang="en-US" i="1" dirty="0"/>
              <a:t>Botrytis </a:t>
            </a:r>
            <a:r>
              <a:rPr lang="en-US" i="1" dirty="0" err="1"/>
              <a:t>cinerea</a:t>
            </a:r>
            <a:r>
              <a:rPr lang="en-US" dirty="0"/>
              <a:t>, </a:t>
            </a:r>
            <a:r>
              <a:rPr lang="en-US" i="1" dirty="0" err="1"/>
              <a:t>Penicillium</a:t>
            </a:r>
            <a:r>
              <a:rPr lang="en-US" i="1" dirty="0"/>
              <a:t> </a:t>
            </a:r>
            <a:r>
              <a:rPr lang="en-US" i="1" dirty="0" err="1"/>
              <a:t>claviforme</a:t>
            </a:r>
            <a:r>
              <a:rPr lang="en-US" dirty="0"/>
              <a:t>, or </a:t>
            </a:r>
            <a:r>
              <a:rPr lang="en-US" i="1" dirty="0" err="1"/>
              <a:t>Phoma</a:t>
            </a:r>
            <a:r>
              <a:rPr lang="en-US" i="1" dirty="0"/>
              <a:t> </a:t>
            </a:r>
            <a:r>
              <a:rPr lang="en-US" i="1" dirty="0" err="1"/>
              <a:t>betae</a:t>
            </a:r>
            <a:r>
              <a:rPr lang="en-US" dirty="0"/>
              <a:t>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5300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Retângulo 4"/>
          <p:cNvSpPr/>
          <p:nvPr/>
        </p:nvSpPr>
        <p:spPr>
          <a:xfrm>
            <a:off x="5255" y="153955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O ácido salicílico (SA) e compostos de </a:t>
            </a:r>
            <a:r>
              <a:rPr lang="pt-BR" sz="2800" dirty="0" err="1"/>
              <a:t>salicilato</a:t>
            </a:r>
            <a:r>
              <a:rPr lang="pt-BR" sz="2800" dirty="0"/>
              <a:t> têm sido amplamente utilizados em aplicações para a saúde humana, mas só foram confirmados como hormônios vegetais nas últimas décadas.</a:t>
            </a:r>
          </a:p>
        </p:txBody>
      </p:sp>
      <p:pic>
        <p:nvPicPr>
          <p:cNvPr id="4098" name="Picture 2" descr="http://t2.gstatic.com/images?q=tbn:ANd9GcSPscankuxknQx57wWDwsYP64sqZgxAWcgm3xn9r2KIZe6Yfdh1hceT4Ir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02336"/>
            <a:ext cx="3152014" cy="23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0.gstatic.com/images?q=tbn:ANd9GcQiGF568woh7BtMLtXq5q6dizPmvL7BZDDtOKb6XIE4ad0Gn5hIinWI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029" y="3689874"/>
            <a:ext cx="2783424" cy="278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27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0" y="19812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A função melhor compreendida do AS em plantas é como um mediador de respostas de defesa, tanto local como sistemicamente.</a:t>
            </a:r>
          </a:p>
        </p:txBody>
      </p:sp>
    </p:spTree>
    <p:extLst>
      <p:ext uri="{BB962C8B-B14F-4D97-AF65-F5344CB8AC3E}">
        <p14:creationId xmlns:p14="http://schemas.microsoft.com/office/powerpoint/2010/main" val="765317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0" y="19812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err="1"/>
              <a:t>Salicilatos</a:t>
            </a:r>
            <a:r>
              <a:rPr lang="pt-BR" sz="3600" dirty="0"/>
              <a:t> tem outros efeitos no crescimento e desenvolvimento da planta e respostas ao estresse abiótico, mas estes efeitos não são bem definidos e em alguns casos podem ser efeitos muito indiretos.</a:t>
            </a:r>
          </a:p>
        </p:txBody>
      </p:sp>
    </p:spTree>
    <p:extLst>
      <p:ext uri="{BB962C8B-B14F-4D97-AF65-F5344CB8AC3E}">
        <p14:creationId xmlns:p14="http://schemas.microsoft.com/office/powerpoint/2010/main" val="266379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533399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r>
              <a:rPr lang="en-US" sz="6000" dirty="0"/>
              <a:t> e </a:t>
            </a:r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19050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São </a:t>
            </a:r>
            <a:r>
              <a:rPr lang="en-US" sz="2800" dirty="0" err="1"/>
              <a:t>conhecidos</a:t>
            </a:r>
            <a:r>
              <a:rPr lang="en-US" sz="2800" dirty="0"/>
              <a:t> e </a:t>
            </a:r>
            <a:r>
              <a:rPr lang="en-US" sz="2800" dirty="0" err="1"/>
              <a:t>estudados</a:t>
            </a:r>
            <a:r>
              <a:rPr lang="en-US" sz="2800" dirty="0"/>
              <a:t> </a:t>
            </a:r>
            <a:r>
              <a:rPr lang="en-US" sz="2800" dirty="0" err="1"/>
              <a:t>principalmente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serem</a:t>
            </a:r>
            <a:r>
              <a:rPr lang="en-US" sz="2800" dirty="0"/>
              <a:t> </a:t>
            </a:r>
            <a:r>
              <a:rPr lang="en-US" sz="2800" dirty="0" err="1"/>
              <a:t>relacionados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</a:t>
            </a:r>
            <a:r>
              <a:rPr lang="en-US" sz="2800" dirty="0" err="1"/>
              <a:t>sistema</a:t>
            </a:r>
            <a:r>
              <a:rPr lang="en-US" sz="2800" dirty="0"/>
              <a:t> de </a:t>
            </a:r>
            <a:r>
              <a:rPr lang="en-US" sz="2800" dirty="0" err="1"/>
              <a:t>defesa</a:t>
            </a:r>
            <a:r>
              <a:rPr lang="en-US" sz="2800" dirty="0"/>
              <a:t> dos </a:t>
            </a:r>
            <a:r>
              <a:rPr lang="en-US" sz="2800" dirty="0" err="1"/>
              <a:t>vegetais</a:t>
            </a:r>
            <a:r>
              <a:rPr lang="en-US" sz="2800" dirty="0"/>
              <a:t> contra </a:t>
            </a:r>
            <a:r>
              <a:rPr lang="en-US" sz="2800" dirty="0" err="1"/>
              <a:t>ataques</a:t>
            </a:r>
            <a:r>
              <a:rPr lang="en-US" sz="2800" dirty="0"/>
              <a:t> de </a:t>
            </a:r>
            <a:r>
              <a:rPr lang="en-US" sz="2800" dirty="0" err="1"/>
              <a:t>herbívoros</a:t>
            </a:r>
            <a:r>
              <a:rPr lang="en-US" sz="2800" dirty="0"/>
              <a:t> e </a:t>
            </a:r>
            <a:r>
              <a:rPr lang="en-US" sz="2800" dirty="0" err="1"/>
              <a:t>patógenos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24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0" y="1523999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Os </a:t>
            </a:r>
            <a:r>
              <a:rPr lang="pt-BR" sz="2800" dirty="0" err="1"/>
              <a:t>salicilatos</a:t>
            </a:r>
            <a:r>
              <a:rPr lang="pt-BR" sz="2800" dirty="0"/>
              <a:t> estão envolvidos nas resposta das plantas à patógenos </a:t>
            </a:r>
            <a:r>
              <a:rPr lang="pt-BR" sz="2800" dirty="0" err="1"/>
              <a:t>biotróficos</a:t>
            </a:r>
            <a:r>
              <a:rPr lang="pt-BR" sz="2800" dirty="0"/>
              <a:t> (aqueles que não matam imediatamente a célula hospedeira como parte do processo de infecção).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Já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jasmonatos</a:t>
            </a:r>
            <a:r>
              <a:rPr lang="en-US" sz="2800" dirty="0"/>
              <a:t> </a:t>
            </a:r>
            <a:r>
              <a:rPr lang="en-US" sz="2800" dirty="0" err="1"/>
              <a:t>supostamente</a:t>
            </a:r>
            <a:r>
              <a:rPr lang="en-US" sz="2800" dirty="0"/>
              <a:t> </a:t>
            </a:r>
            <a:r>
              <a:rPr lang="en-US" sz="2800" dirty="0" err="1"/>
              <a:t>estariam</a:t>
            </a:r>
            <a:r>
              <a:rPr lang="en-US" sz="2800" dirty="0"/>
              <a:t> </a:t>
            </a:r>
            <a:r>
              <a:rPr lang="en-US" sz="2800" dirty="0" err="1"/>
              <a:t>envolvidos</a:t>
            </a:r>
            <a:r>
              <a:rPr lang="en-US" sz="2800" dirty="0"/>
              <a:t> </a:t>
            </a:r>
            <a:r>
              <a:rPr lang="en-US" sz="2800" dirty="0" err="1"/>
              <a:t>nas</a:t>
            </a:r>
            <a:r>
              <a:rPr lang="en-US" sz="2800" dirty="0"/>
              <a:t> </a:t>
            </a:r>
            <a:r>
              <a:rPr lang="en-US" sz="2800" dirty="0" err="1"/>
              <a:t>respostas</a:t>
            </a:r>
            <a:r>
              <a:rPr lang="en-US" sz="2800" dirty="0"/>
              <a:t> as </a:t>
            </a:r>
            <a:r>
              <a:rPr lang="en-US" sz="2800" dirty="0" err="1"/>
              <a:t>infecções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organismos</a:t>
            </a:r>
            <a:r>
              <a:rPr lang="en-US" sz="2800" dirty="0"/>
              <a:t> </a:t>
            </a:r>
            <a:r>
              <a:rPr lang="en-US" sz="2800" dirty="0" err="1"/>
              <a:t>necrotróficos</a:t>
            </a:r>
            <a:r>
              <a:rPr lang="en-US" sz="2800" dirty="0"/>
              <a:t> (</a:t>
            </a:r>
            <a:r>
              <a:rPr lang="en-US" sz="2800" dirty="0" err="1"/>
              <a:t>aqueles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matam</a:t>
            </a:r>
            <a:r>
              <a:rPr lang="en-US" sz="2800" dirty="0"/>
              <a:t> a </a:t>
            </a:r>
            <a:r>
              <a:rPr lang="en-US" sz="2800" dirty="0" err="1"/>
              <a:t>célula</a:t>
            </a:r>
            <a:r>
              <a:rPr lang="en-US" sz="2800" dirty="0"/>
              <a:t> e se </a:t>
            </a:r>
            <a:r>
              <a:rPr lang="en-US" sz="2800" dirty="0" err="1"/>
              <a:t>alimentam</a:t>
            </a:r>
            <a:r>
              <a:rPr lang="en-US" sz="2800" dirty="0"/>
              <a:t> da </a:t>
            </a:r>
            <a:r>
              <a:rPr lang="en-US" sz="2800" dirty="0" err="1"/>
              <a:t>célula</a:t>
            </a:r>
            <a:r>
              <a:rPr lang="en-US" sz="2800" dirty="0"/>
              <a:t> </a:t>
            </a:r>
            <a:r>
              <a:rPr lang="en-US" sz="2800" dirty="0" err="1"/>
              <a:t>morta</a:t>
            </a:r>
            <a:r>
              <a:rPr lang="en-US" sz="2800" dirty="0"/>
              <a:t>).</a:t>
            </a:r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0433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0" y="1523999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O estudo do AS é extremamente importante porque o AS é a</a:t>
            </a:r>
          </a:p>
          <a:p>
            <a:r>
              <a:rPr lang="pt-BR" sz="2800" dirty="0"/>
              <a:t>pedra angular da capacidade das plantas se defenderem contra patógenos microbianos;</a:t>
            </a:r>
          </a:p>
          <a:p>
            <a:endParaRPr lang="en-US" sz="2800" dirty="0"/>
          </a:p>
          <a:p>
            <a:endParaRPr lang="pt-BR" sz="2800" dirty="0"/>
          </a:p>
          <a:p>
            <a:r>
              <a:rPr lang="pt-BR" sz="2800" dirty="0"/>
              <a:t>Sem o AS, as plantas estariam seriamente comprometidas e consequentemente nós, seres humanos, também.</a:t>
            </a:r>
          </a:p>
        </p:txBody>
      </p:sp>
    </p:spTree>
    <p:extLst>
      <p:ext uri="{BB962C8B-B14F-4D97-AF65-F5344CB8AC3E}">
        <p14:creationId xmlns:p14="http://schemas.microsoft.com/office/powerpoint/2010/main" val="13058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0" y="1523999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Milhares de anos atrás, os antigos egípcios, gregos e druidas já tinham conhecimento das propriedades dos extratos vegetais ricos em </a:t>
            </a:r>
            <a:r>
              <a:rPr lang="pt-BR" sz="2800" dirty="0" err="1"/>
              <a:t>salicilatos</a:t>
            </a:r>
            <a:r>
              <a:rPr lang="pt-BR" sz="2800" dirty="0"/>
              <a:t> no alívio da dor e da febre.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Esses extratos vegetais </a:t>
            </a:r>
            <a:r>
              <a:rPr lang="pt-BR" sz="2800" dirty="0" err="1"/>
              <a:t>incluiam</a:t>
            </a:r>
            <a:r>
              <a:rPr lang="pt-BR" sz="2800" dirty="0"/>
              <a:t> principalmente a casca do salgueiro branco (</a:t>
            </a:r>
            <a:r>
              <a:rPr lang="pt-BR" sz="2800" i="1" dirty="0" err="1"/>
              <a:t>Salix</a:t>
            </a:r>
            <a:r>
              <a:rPr lang="pt-BR" sz="2800" i="1" dirty="0"/>
              <a:t> alba</a:t>
            </a:r>
            <a:r>
              <a:rPr lang="pt-BR" sz="2800" dirty="0"/>
              <a:t>).</a:t>
            </a:r>
          </a:p>
          <a:p>
            <a:endParaRPr lang="en-US" sz="2800" dirty="0"/>
          </a:p>
          <a:p>
            <a:r>
              <a:rPr lang="en-US" sz="2800" dirty="0"/>
              <a:t>Salix - </a:t>
            </a:r>
            <a:r>
              <a:rPr lang="en-US" sz="2800" dirty="0" err="1"/>
              <a:t>Salicílico</a:t>
            </a:r>
            <a:endParaRPr lang="pt-BR" sz="2800" dirty="0"/>
          </a:p>
        </p:txBody>
      </p:sp>
      <p:pic>
        <p:nvPicPr>
          <p:cNvPr id="7170" name="Picture 2" descr="http://1.bp.blogspot.com/-BzzN5RYQ5hc/T0E5h1W9DpI/AAAAAAAABiA/jCDWu8oBoME/s320/salgueiro_branco_salix_alba_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4316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7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0" y="16764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AS acumula no vacúolo em </a:t>
            </a:r>
            <a:r>
              <a:rPr lang="pt-BR" sz="2800" dirty="0">
                <a:solidFill>
                  <a:srgbClr val="FF0000"/>
                </a:solidFill>
              </a:rPr>
              <a:t>formas inativas </a:t>
            </a:r>
            <a:r>
              <a:rPr lang="pt-BR" sz="2800" dirty="0"/>
              <a:t>(conjugado com outras moléculas), em grandes quantidades  logo após ataques de patógenos.</a:t>
            </a:r>
          </a:p>
          <a:p>
            <a:endParaRPr lang="en-US" sz="2800" dirty="0"/>
          </a:p>
          <a:p>
            <a:r>
              <a:rPr lang="en-US" sz="2800" dirty="0"/>
              <a:t>AJ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ativo</a:t>
            </a:r>
            <a:r>
              <a:rPr lang="en-US" sz="2800" dirty="0"/>
              <a:t> </a:t>
            </a:r>
            <a:r>
              <a:rPr lang="en-US" sz="2800" dirty="0" err="1"/>
              <a:t>precisa</a:t>
            </a:r>
            <a:r>
              <a:rPr lang="en-US" sz="2800" dirty="0"/>
              <a:t> </a:t>
            </a:r>
            <a:r>
              <a:rPr lang="en-US" sz="2800" dirty="0" err="1"/>
              <a:t>estar</a:t>
            </a:r>
            <a:r>
              <a:rPr lang="en-US" sz="2800" dirty="0"/>
              <a:t> </a:t>
            </a:r>
            <a:r>
              <a:rPr lang="en-US" sz="2800" dirty="0" err="1"/>
              <a:t>conjugado</a:t>
            </a:r>
            <a:r>
              <a:rPr lang="en-US" sz="2800" dirty="0"/>
              <a:t> com </a:t>
            </a:r>
            <a:r>
              <a:rPr lang="en-US" sz="2800" dirty="0" err="1"/>
              <a:t>aminoácidos</a:t>
            </a:r>
            <a:r>
              <a:rPr lang="en-US" sz="2800" dirty="0"/>
              <a:t>.</a:t>
            </a:r>
            <a:endParaRPr lang="pt-BR" sz="2800" dirty="0"/>
          </a:p>
          <a:p>
            <a:endParaRPr lang="en-US" sz="2800" dirty="0"/>
          </a:p>
        </p:txBody>
      </p:sp>
      <p:sp>
        <p:nvSpPr>
          <p:cNvPr id="2" name="AutoShape 2" descr="data:image/jpeg;base64,/9j/4AAQSkZJRgABAQAAAQABAAD/2wCEAAkGBhQSERQUEhQUFBUVFBUQFRUUFBQUFRcUFRUVFBUVFBQXGyYeFxkjGRQUHy8gIycpLC0sFR4xNTAqNyYrLCkBCQoKDgwOGg8PGiwfHyQsLCwwLCksLCwsLCwsLCktKSwpLCwsLCwsLCwsKSwsLCwpLCwtLCwsKSksLCwsLCwsLP/AABEIAM0A9QMBIgACEQEDEQH/xAAbAAABBQEBAAAAAAAAAAAAAAAAAgMEBQYHAf/EAEQQAAEDAQUFBAcFBwIGAwAAAAEAAgMRBAUSITEGIkFRYRNxgZEyQlKhscHRBxQjYvAzcoKSwuHxQ7IWY3Oio9IVJDX/xAAZAQEAAwEBAAAAAAAAAAAAAAAAAgMEAQX/xAArEQACAgICAgEEAQMFAAAAAAAAAQIRAyESMQRBURMiMmHwI4GRFEJxobH/2gAMAwEAAhEDEQA/AO4oQhACFgrbfFridOyryLG2e14ywydsyRtbLG5rSC8NxzhwBaa2VlSA6qZunbq1SmAPbEwvElaQ2h/bOE8kYZDgcRERE2KUl5cCJm0o2rkB0NC5nHt/P2RewNoRZ3SSywWl7IpZYZ5JIwxpDi0SQxxNpoXmpc7Irl20tkZeeyNXylzYpI5nnF93sLhYonRgYXudNPR7gQDG7KlcIHSUICrbVtFZopRDLPDHKWh4jfIxjnNJcAWhxGLNrtOSAskJEUwcA5pBBzBBBBHMEZFLQAhCEAIQhACEKPbrWIo3yOqQxpeaa0aKmiAkIVXdN+CZzhSmVW51qOfvB8VJtt5si9I1J0aMz/ZRjJSVo5a7JaFnZr9ld6DA0dd4/RMOtdoPrkdwA+SckGzUoWT+8Tj/AFHJcd+TN9Kjh1FPeF3kiPOuzUoVbd9+Mly9F3I8e4qyXSSafQIQhDoIQhACEIQAhCEAIQhACEIQAhCEAJq02VsjS17Wvaci1zQ5p7wcinUIChk2HsZOJsDIna4rOXWZxPAl0BaSRwJ0qaarz/heRn7G22tnJsjo7QzLQO7ZjnkV13w4j1hwv0IDPGz3hHpLZJx+eKWzu55uY+Rp5ZMHivRf1qZ+1sD3U1NmngmHPISmJxFNd2tdAdVoEIDP/wDG9nb+2E9n/wCvZ54m9AJCzASc8sVcjlkrGwX7Z5/2M8Muo/DlZJmNfRJU+iqb1uGyS1daILO/IAulijdkNBVwQFsod7MxQSjnG8ebSFjbbBZozhs0lqjdw7O1TgV40ikc5jssqlviFn74vW0sAH3t0pPoMlijfpkSZIuzAHXedXjypllj0tkHND9yXlLC2GoIdiLWg5Hs8JdiI1wg7v8AF3LbXTZgQZZd4uzzXPLLPa3GrooZKkGkUhjd/wCRpDidc3imea19kvd7xgfBLDgA9N0LmuPHA6OR1e8gaphjwjsoiXr52DgmzbW8lUY0rtclZok5st2vaeITM1lBVZ2vIp6O0u/X0UHEkp2tkS0QYStNclvMjKO9JuR6jgfj5KitUlVJuGWktPaBHjqPguptMQ0zTIQhWFwIQhACEIQAhCEAIQhACEIQAhCKoAQvKrzEgFIVBtFthDZGmpDngVw1oByxHh3arEXnfU9p3nPe1g3gyIuaDxzpQu8VJRbL4YJT30dNnvCNnpyMb+85rfiVGdtDZh/rxdwe0nyGq5GJwM3No6pyrp3u59xKZNqcdDhH5cv7qaxl3+mj8nTbw2xaMohU8DqfAVoPE+Cz1ut0r96R1B35+fDwoqS6ZsTXA1O9rXOhpmDqExecT3NDe0c4DiaZjrTismbx5y92Z8niT/2uxm320yvbFDqXAVHOutffXord+zzGsD3ue97j6ZoWu04HMAJ3Z+6omxY2OBByc8ihy1bT1e7jVSXyF7ugyA5BV4YNXF9ezLPGscPu/J/9Dt3RUU10iZiyCKq+WymKpDrXpwuTLCnQyqheidChHVS4Yl7ZoFKc2gXY7JPSKq2nNIjlLRiaaEZg9yRan1clxNqFyW3RFFzdm0gdQSUB4OGh7+Xfp3K9BXJLDfDK4cbSQSCMQrUcRTXvHjVaKybXCztHaGsZyBNaAnMDEAcPwPBdfLE6ntfJOM/k3SFkG7diRpMQGEavOItH8Tg1vxVNa9rcR/alxGY7PQHocmjyKhLyIrrZ15EdIQqTZO+nWmEucAC15Z3gBpBPXNXaui+StE07BCEKR0EIQgBeVXjikFyAUXLwuTZeoVtvVkepqfZGvjy8VxtLbF0T8aodptpBAzAxwMrtADUtHFxHDkK8Sqq9NpTQ1dgbyBp5uy99PFZm0MDpsZpUtDe4AnI5U1zUcc1OVVr5LPHSyT/RJs934837xJxb2efM14qFar13SGtLd4taTxAyLumavbisLmRgSPxuqSXdDUgeAWcvqSszzXjQU8Sti7o9BStla+SldP8AGpqotmkdM/C1waNKnU/2TltoGkUFT1VFDPgrXEOLSBXzVqSOSZrjAYM2SB+hw8DT/BVlaXF8WNgBNG0qaYq5k+8jwWTu+F9pdRrtNailB1HHwW6sd3ENaKUDQAO4KubSKMmb6S7tkaw2XCDrvGpHBWULAh0OWXglwt+Sx8rZ52VNvnLsUlxxpQjTrAnooVti44FMhs6IFMYFTJ30XqDW2KijUW8Z6ZBS3yBraqhtVpqVNKkcb2NPKejkFFX2iagUZlqwjE6pB9FvFx+nMqu0PZR23ZySEktY2aNxxCtBIK50odddW18Em5J8bpIHB2BzaAPBxCpoRnyJDhyIPMqzt1qtDwTjLAfVbkKcB1US5A98pc7PA3ADQDU4+H7p80WVNNP4ZdlzxnHjRRbVWktnEQO5GyNrW+qNxpJpzJOqXdkig7Wy1tchGgcG/wAoDfklXXKsrWjD7Os/ZvJuTN5OY7zaR/StmsB9ms34kzebGu8nEf1Lfrdh/BGuH4ghCFaTBCEICPJJTVIL1zvarbFsc8ge2XdcWbpipummQc35qus+0kloY11mO6ZexeJWULatL8e47C4ACuYWd569FTyUbe9L+1bGcuLvdu+PieHNY+9L5LRuVcdK56nu+R8eCflkypm7gPaceJPz5DLLOsD7we0DGR72hfwHPD06qdRxr6mXb9Iliwz8iVR0vbGIbPJR3bUDjhLMQG7Q1G7TcFcJy5FFsmMe8G4jUNcBw6iuo18WnuVhbMReXZEkFpI0JGEef046GJjDWkk5ZNNeBNPS1pU8dMxyDjOM3J86NcF9J0i+jIfGWE5PaWkjXMU+azF72TsnNpvAgNqeYFPCufkpMkbwWmN5aAcRBoWubnlXUaa6dSlWsOkwbzcJ1bVtSNat5FXxmvk1Ra7MzawToK8NUmyXTJM4NaMOI0zGg5+Wa0Yu+NmmZoXHE5rTWtBloBr5K1uzdIcWhpOoBqPA04qx5EloqzZlCNrsn3HssyBlGip9Zx1J+nRT54yMqJUd4gBPMtOIZ+/5ALHKV9mJfPsqXxlLihKsuwGq9EVFUpFUrbGYbLVSWWJPWUKX2Ss7OJUMtswCU5uHM6Jz0RV2QVLeN5YjQaLmkSctHl4W2qrC5JfLVKiFVGUrGNJke0NqafqiRYLP2jsZ00b0aNPqvL+l7KF7vykedG/1KDZL6DYxnwWeRzJ9uiVe9pawFF3gQwukcKEAvI65UHmGjvDlVWBjrTNiPoMNehIz8QNfIcVK2ktGQiHCjn9PZae4ZnqVX+Ma+SmzB3oauJOpJJ7zmU/dr0i8mJN3OzUvRWdO+ziWlpI9qJw8i0/JdMXKNg5aWuLrjb5sd8wF1davHf2GvH0CEIV5YCEIQHE/tOs+G0TdXB38zQfmnNmGCKwMdzbJIepc539MdPFTftdhpLX2o2nyqPkolj//ADI/+gPhMsaX9RL9mWSqTLfZxzXRmV+pq1o40Bo405k5V6Jo3q3H2eB7HE5ObnUZg8RTU9yTcULaMAiNQwUm4Ea5cu7orL0nluE5Nc7HQa+eoNM6Jnlzm2z2fGiscFEqbe0RnCMb664gCGk0rvcBQ1NeiiE5EtzLQ6hzqCMsJdryI5cSMirWQtgYRWSQF2lA51NKkkaZFN2u0xOwudljybkWyNplSlCuY51onkgnsrWHkc+RFD1NG5Hjo12mqW2PKgbkTm2goehDg0Dy58zWWy7cYrG9jhnqQx3GtWu3Trrmo4umYuFGtpxAkjPyrWnLLPwWpf8AJmo8wfvagDPLNwFMnciTy+VsI66KtF3TMeCWNLa5nE3E0DiBXMe8UVrDol8UZsquaQtgT7H0TQcm3SqGmVSTJP30he//ACZUPGEy9q4kkd4suIb1op8d86FZgBLBU2yuLaLe8r2LuPgqKa2JFplURkRceQ4lUyG5OkSG2mpU6Nxb6VG9Dr5BFhseWWXX1j48B3KaIWtGiqeSiSSju7KS+5mSwyRYgHuADcVWioIcBUigqRxVFZtnpCaOxNzpQtI/yr+94g/ICpOin2KeOzs/GfifGwOwZlwDq4cuBOdK6DXpG+StkZfe9jTmtskIAAxHJo5u5noDmetOQWfnYSCTmTUk8ycynZ7a6eQvfxyAGjWjQBOzs3VW5NvZFsyF5sUKwnNWl6M1TWzdwy2qXBC2tM3OOTWjm4/LVWRVqkV1s1myElLTAf8AmNHnl812IKg2X2QjsjQfTkIzeRSnRg9Ue9aBa8UHBbNUI0tghCFcWAhCEBzL7ZIconc2ub5EH5qqusVu2HjWB4/lklb81ofthj/+vEeTnDzAPyWI2IlLonsJJAaWgEmg/EBNBw9JZJayJ/tGaepGosFmfJZW0eA1wHZ0q0hugaczpTWqVFZrQGMBeKtLq0GIEA5e6ih3ZeQbY4GEEk4xypheePPPRSLXdrXsa/tXxk5jeJrTk3U+CrnrI4fs9nFK8ak9Eg3myEt7Sgx1rU4s8jlllRTMLXNqWih40B51Pvqqv740NEbgyRw9aQYn9+BlT5kKPaZHOG8ThpoS2OPxaKl3c/JTjhfvRTk8qC63/wCC7BZWyEmN4LQ7C4YSAeZa7DnTvTEl7uxUY4Nzo0NzdQHPIVJPhz5J+55A+YBs+lfwow04gAeOemuvBSNpb5js7TjjZnnkwY3cKnDQGvIqU6hKuxizpw5Tobu62SvxscHOGHEXFpbhoRlVwFa/VS25KnZtRKGNMcTDE4YgCHMcBxBGgPgp113rHaGksBaW5OY4jE0nSntN5HpnRcjNPRly5Y5JXEklybcnnQnh7yB8UfdXdP5m1+Ks5HYYm9sbjYnxEvGxka5J9pUbOZFxI/YpEzKBSyUzIzEuN/BnuyqlAoXOOFrRVzjoAm7utQkcDSjBoPmeqptuLfgdHAMhQTSdS4nAD3AV7yoFmvvCMioSdkZS4/av7nQ5rwa0ZKltV+YnYW5kmgAWTtF+F3ErV3BdnYRdvMN92UbD8+7j4DmquPt9EVciY9/YMxGjpnCo5NHBxHwHj3ZOwykz2gOJJfF2hJ1Ja7X3q9tc9aucak5krP3e6ttaPbZJH5tJ+Shy5EpFhZdVYO0VdZXUCkyS5KJEpL0ZquofZncfY2RjiKOk/Fdz3vRH8uH3rD3VcxtVobH6tcTzyaNR46eK7NZoQ1oAyoKLb48fZbiW7HUIQtReCEIQAhC8KAxn2rQYrFX2ZB7w4LmOwcu/IznUD+NpA97Qu0bT3cJ4XRuNA7iOBGhXK5dkXWAumbLjGW7gwkUOIGuI8qeKzZovtGfJF3ZbWBxFmkDIRMWWgkMJphbI0PDvfRMWqZxJLzQDce4ZFzuMcfEMaajdzJBpTNyXLaJWF7rMGuMwjc0EVyAcajMCuF7B4HkpxsEdGPtBo6Jpc4CpGItBccsgaj3K2Tinzfv/ACWwjLIqXr/BUSS4Rvns28GMpi7y72ueGg/MVDkvGEb2AH876v8AjX3OVdfMj5H1FcNMTWjQ9O4CgA7jlXOrjmke7C6rRkTTI04UeATw5lZpZpS6dGVyp6NLHtM6tInU4VaB86nyVDeV4yOmHaOL6b4NDUDPecTnzAHfom7TG6MjAHOx7orv561Gvv5KZBY3NznkaPyNGJ3cQMviqm/b2ccpPRY3Zeg7EHhnrTmUrZF7nWx7mDLs3YvMYff81EfdskhAY0xs9qQYT4MGZ8lp7pijscWEftHGryaVy0DuAPSuSR07Zbji7t6SE3lbXvqGhx3gw9maPq14D68mgVHMVUV8DzVoc5votxkE1wvJa5vAkj0h9E5bp43uL3xQlx1cWjEaDiRmchxKrPvcQdQMDDr+G+SN3i2uE+IVqyw9Hqw8zGlTL2771q4tdQtGEZOq5ji01a4aihaaE61HNWjjT6rNwWphpV8hHKrM+ho1uWnkruC9WUyPmPnmFKM4v2ZvIyY8n4slxDEaKYIGgUrXi4jgOQ6qFZ7S00o1p7h8tFMllJaQOII81OTVaKsOO9mI23uIyPbM32GteOR9IH/uI8AsibtfyNOeg8yuxPshdmaUOgOn91XT2ZkeYDcQ0wtFa9K1p4UVfFylURPB3OTowV13S5gM0gphzja4au9sg8B7z3FX9ttznOGJxNGtw14NpoKKzmu7tGOLzmQqC35CM84wPFpIKs8rGowSX9zIm1v0FqtWSp7tmpbYD/zQ3+bd+adnmVYyfDNE7lIw+TgscEdbs04yJHIkeRoiSUmgGZOQA1JPALy2Gj3/AL7viVp9itnC4iZ4/cB4D2u88F2EHN0diuTo0exlxdjHV3puzcevLuH1WpTcMWEUTi9JJJUjUlSoEIQunQQhCAF4V6hAQrxburHbQWfHFI3m007xmPeFt7SyrSsneIzK41YezA7E3+MoHkB8ZIjqaB7M9yvtCppzBotwHRvDmGrQ5pa5pyNCCDTlquR7R2HsrVIBoTjb3Oz+NR4KyuraeZgDS4SNHqyDFTuOo81jetMox5nj+1kq87qks9WTMMkXqyNFWlvCpHon9Aqshgs+OrO0J0DQSR5Ak1Wsh2mhkFJGvZ1acbe/Ojh4FOx2WKQ7lpJr6pkwHuo8D4qHGL6ZXxi3plNZ7K52oMYPqgVldyy1B6nPoVoLBs2GDE7c5hpBf/FKdO5qnWexCMCjC38wBcf5hkn+2GmOvQ5UUljpaN2PFjW7srb9trbNZnSMYG0BprWueZdrXh4rn9nvgONXuNTqabo6a5DwK3t/MMkLmYMYBq5o9JzCCCW9RWtByK5zJsm+tbPK17a17N5wvHSn+FGl7M/lXySXRYYwQTWgBrXM7te6n60QbzaQ4h2jTQHLRp4Yh/tUN0dpiFDE9woRQBruHAjRLgswwgPY8OI3vwnUzGYrn8Co1Rltj12irAakkiuRI8hhJ/XBMstjw+hdu19IkAZeNfgquSJ3aEBppioN2SoHTdp71bMsj5GYRHKTrvAtFeYJNB5I0jhPO0roRja4OAIBoeB4Z/MU710i65RJEyT2uHWtKU5ZVXIrDcBDm/eXitRSCPee41yDqaD9VC6ldJcyKjsLabznONI4ySTTEeQoOprkppUa/GlTbfRMvC1UGoHdqe/6f5VcxhJxHhz0H1KjWC1snleY3F7WOwhxGGuQNQDw+QV1PYgW0qQvSxpQhcdtkpT+q9/iiplvHeDKtIO7kCKfVZy9huM6Okb/ANwPzWidYY4t7MkcXH4DQLLXtbARTjjc/wAHAU+FVT5K/pq/kqyuLeintMiqJ5d4HkQVNtcqkbK7Om1zgEfhsIc88+TO8/CqxwiUpW6NtclyG0zuJG4HVP5iaHD3c11Ow2QMaAodyXUI2CgA6DJWy144KCo2RjxQIQhWEgQhCAEIQgBCEIBLgszfFnoStMoF62bE0oDjG3Fkq9knfGfi35qghjW92nsGJj28RvDvGfwr5rK2WzVCx5tMy5I/cMMKWJFIksqjviospXRIgtrmeg5zf3XEfBWEe0toGsmIcnta/wCIVKEsFd6OWaCPah3rRxHuDmf7SpLbxik9OAV6ODv97Ssy1ym2aeic5emWRk/Ze4ID6j291P6S1eOsUB0fIPB//sVFilT4kCj9WX8RZSEmwRj/AFpPN3/qm32SD1nyO6VkP9TQlveosrl36sv5RFoU23xQ/sYQDzNB54cz4lU98XtLLk9xLRo0ZMHc0ZJ+0OVVanKSk5dlbZdbF23AZR+67/cPorS8bzLzqfAkD3LNbOPpKRzafcQVa2qZozOY0A4uPLu5lb4yrGm/RxSaFWu8zgFTX2a6u6u5ge9Z20zEkk6nNSp5i4knX9UA5BQZ2rLPI8krZzsisszpXtYwVc40A+Z6Ltmw+zDbPE0AdXH2nHU/rkFlNgtmDUSOG87T8rfqfousWWENaAtWOFK2accK2x0BeoQrS4EIQgBCEIAQhCAEIQgEpMjahLIXiAxt/wB36kBYc2PA8jxHcV1y2WTECsXfdy0NRw0VObHzjrsjJWZeWBRJYFcOHAih5KNLEvL2nTKZRKWSFNEK0ls6gzR0U0ypoZTkT6JkledoukS1htCfFpVM2dOtnUXEmpFmbSo8syjdoguSjnI8kdVQp2KWSkObVTToiQrNLgfipXI5VpqKJ7ti81d3dAOQ6L02dSYLKpOWqCQhsastnrj7aUEjcac+p4D5n+6LNd5e4MbqfcOJXTNmbhEbBlp+qlW4IcnyZfCHyWdzXaGNVqvGtovVuNAIQhACEIQAhCEAIQhACEIQAiiEIBJaodssAeFOQgMPemz3RUFoup7dM+/I/RdUfCCoNouhruCrnijPtHGkzlcjKekCO9QrTCF0y1bNA6KltmyAPq+WSyvxa/FkHA5xaGUURzlsrdsc71XEfvCvvCo7VsvM3QB3cfrRc+lJeiiWNopxInY3pUt2yN9KN4/hJHmEiNQaorokscnAEQsUtkIVZJIh4U7HEpQgTzGAKNneJHZZVJis+YAFScgFIs0DpDhY2p9w7zwW02d2Vwbz83Hj8grceKWR/osjGxGzOzuEYnDeOZ+g6LYwxYQvIYA0J1ekkoqkXpUCEIXToIQhACEIQAhCEAIQhACEIQAhCEAIQhACEIQBRJLAUpCAjyWJp1Ciy3Iw8FZIQFBNsw06KutGx4PAHvAK2CEBz6XYkew3wFPgmDsh+U+bvqukUXlFFwi/RzijnTNjSeB8yp1l2Gb6w8yT81uKIXOEfgcUVV33CyMZAeSs2tolIUzoIQhACEIQAhCEAIQhACEIQAh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57306"/>
            <a:ext cx="3429000" cy="28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8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-49924" y="870592"/>
            <a:ext cx="861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>
                <a:latin typeface="Arial" pitchFamily="34" charset="0"/>
              </a:rPr>
              <a:t>Biossíntese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752600" y="1752600"/>
          <a:ext cx="42672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3505689" imgH="4161905" progId="Paint.Picture">
                  <p:embed/>
                </p:oleObj>
              </mc:Choice>
              <mc:Fallback>
                <p:oleObj r:id="rId3" imgW="3505689" imgH="4161905" progId="Paint.Picture">
                  <p:embed/>
                  <p:pic>
                    <p:nvPicPr>
                      <p:cNvPr id="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4267200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990600" y="6324600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latin typeface="Arial" pitchFamily="34" charset="0"/>
              </a:rPr>
              <a:t>Via esquemática</a:t>
            </a:r>
            <a:r>
              <a:rPr lang="pt-BR" sz="1800">
                <a:latin typeface="Arial" pitchFamily="34" charset="0"/>
              </a:rPr>
              <a:t> da biossíntese do ácido salicílico em plantas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514600" y="3886200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pt-BR" sz="1200" b="1" dirty="0">
              <a:solidFill>
                <a:schemeClr val="bg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rgbClr val="FFFFFF"/>
                </a:solidFill>
              </a:rPr>
              <a:t>Ácido </a:t>
            </a:r>
            <a:r>
              <a:rPr lang="pt-BR" sz="1200" b="1" dirty="0" err="1">
                <a:solidFill>
                  <a:srgbClr val="FFFFFF"/>
                </a:solidFill>
              </a:rPr>
              <a:t>trans-cinâmico</a:t>
            </a:r>
            <a:endParaRPr lang="pt-BR" sz="1200" b="1" dirty="0">
              <a:solidFill>
                <a:srgbClr val="FFFFFF"/>
              </a:solidFill>
            </a:endParaRPr>
          </a:p>
          <a:p>
            <a:pPr algn="ctr"/>
            <a:endParaRPr lang="pt-BR" sz="1200" dirty="0">
              <a:solidFill>
                <a:srgbClr val="FFFFFF"/>
              </a:solidFill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505200" y="2819400"/>
            <a:ext cx="190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pt-BR" sz="1400" b="1">
              <a:solidFill>
                <a:schemeClr val="bg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b="1">
                <a:solidFill>
                  <a:srgbClr val="FFFFFF"/>
                </a:solidFill>
              </a:rPr>
              <a:t>Fenilalanina amônia-liase</a:t>
            </a:r>
          </a:p>
          <a:p>
            <a:pPr algn="ctr"/>
            <a:endParaRPr lang="pt-BR" sz="1200">
              <a:solidFill>
                <a:srgbClr val="FFFFFF"/>
              </a:solidFill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2819400" y="2514600"/>
            <a:ext cx="990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pt-BR" sz="1200" b="1">
              <a:solidFill>
                <a:schemeClr val="bg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000" b="1">
                <a:solidFill>
                  <a:srgbClr val="FFFFFF"/>
                </a:solidFill>
              </a:rPr>
              <a:t>L-Fenialanina</a:t>
            </a:r>
          </a:p>
          <a:p>
            <a:pPr algn="ctr"/>
            <a:endParaRPr lang="pt-BR" sz="1200">
              <a:solidFill>
                <a:srgbClr val="FFFFFF"/>
              </a:solidFill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1295400" y="5105400"/>
            <a:ext cx="1447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t-BR" sz="1200" b="1">
                <a:solidFill>
                  <a:srgbClr val="FFFFFF"/>
                </a:solidFill>
              </a:rPr>
              <a:t>Ácido orto-cumárico</a:t>
            </a:r>
            <a:endParaRPr lang="pt-BR" sz="1200">
              <a:solidFill>
                <a:srgbClr val="FFFFFF"/>
              </a:solidFill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3810000" y="6019800"/>
            <a:ext cx="2209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rgbClr val="FFFFFF"/>
                </a:solidFill>
              </a:rPr>
              <a:t>Ácido </a:t>
            </a:r>
            <a:r>
              <a:rPr lang="pt-BR" sz="1200" b="1" dirty="0">
                <a:solidFill>
                  <a:srgbClr val="FFFFFF"/>
                </a:solidFill>
                <a:sym typeface="Symbol" pitchFamily="18" charset="2"/>
              </a:rPr>
              <a:t>-O-D </a:t>
            </a:r>
            <a:r>
              <a:rPr lang="pt-BR" sz="1200" b="1" dirty="0" err="1">
                <a:solidFill>
                  <a:srgbClr val="FFFFFF"/>
                </a:solidFill>
                <a:sym typeface="Symbol" pitchFamily="18" charset="2"/>
              </a:rPr>
              <a:t>glucosilsalicílico</a:t>
            </a:r>
            <a:endParaRPr lang="pt-BR" dirty="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172200" y="51054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Arial" pitchFamily="34" charset="0"/>
              </a:rPr>
              <a:t>Fonte: </a:t>
            </a:r>
            <a:r>
              <a:rPr lang="es-ES_tradnl" sz="18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KERBAUY, 2004</a:t>
            </a:r>
            <a:endParaRPr lang="pt-BR" sz="180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3429000" y="4114800"/>
            <a:ext cx="990600" cy="274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>
                <a:sym typeface="Symbol" pitchFamily="18" charset="2"/>
              </a:rPr>
              <a:t>-oxidação</a:t>
            </a:r>
            <a:endParaRPr lang="pt-BR" sz="1200"/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3429000" y="5181600"/>
            <a:ext cx="1676400" cy="274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dirty="0"/>
              <a:t>benzóico-2-hidroxilase</a:t>
            </a:r>
          </a:p>
        </p:txBody>
      </p:sp>
    </p:spTree>
    <p:extLst>
      <p:ext uri="{BB962C8B-B14F-4D97-AF65-F5344CB8AC3E}">
        <p14:creationId xmlns:p14="http://schemas.microsoft.com/office/powerpoint/2010/main" val="1194282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5256" y="1174644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Resposta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hipersensitiva</a:t>
            </a:r>
            <a:r>
              <a:rPr lang="en-US" sz="2800" dirty="0">
                <a:solidFill>
                  <a:srgbClr val="FF0000"/>
                </a:solidFill>
              </a:rPr>
              <a:t> e AS</a:t>
            </a:r>
          </a:p>
          <a:p>
            <a:endParaRPr lang="en-US" sz="2800" dirty="0"/>
          </a:p>
          <a:p>
            <a:r>
              <a:rPr lang="en-US" sz="2800" dirty="0" err="1"/>
              <a:t>Resposta</a:t>
            </a:r>
            <a:r>
              <a:rPr lang="en-US" sz="2800" dirty="0"/>
              <a:t> </a:t>
            </a:r>
            <a:r>
              <a:rPr lang="en-US" sz="2800" dirty="0" err="1"/>
              <a:t>hipersensitiva</a:t>
            </a:r>
            <a:r>
              <a:rPr lang="en-US" sz="2800" dirty="0"/>
              <a:t> é </a:t>
            </a:r>
            <a:r>
              <a:rPr lang="en-US" sz="2800" dirty="0" err="1"/>
              <a:t>uma</a:t>
            </a:r>
            <a:r>
              <a:rPr lang="en-US" sz="2800" dirty="0"/>
              <a:t> forma de </a:t>
            </a:r>
            <a:r>
              <a:rPr lang="en-US" sz="2800" dirty="0" err="1"/>
              <a:t>defesa</a:t>
            </a:r>
            <a:r>
              <a:rPr lang="en-US" sz="2800" dirty="0"/>
              <a:t> da </a:t>
            </a:r>
            <a:r>
              <a:rPr lang="en-US" sz="2800" dirty="0" err="1"/>
              <a:t>planta</a:t>
            </a:r>
            <a:r>
              <a:rPr lang="en-US" sz="2800" dirty="0"/>
              <a:t> contra </a:t>
            </a:r>
            <a:r>
              <a:rPr lang="en-US" sz="2800" dirty="0" err="1"/>
              <a:t>microorganismos</a:t>
            </a:r>
            <a:r>
              <a:rPr lang="en-US" sz="2800" dirty="0"/>
              <a:t> </a:t>
            </a:r>
            <a:r>
              <a:rPr lang="en-US" sz="2800" dirty="0" err="1"/>
              <a:t>patogênicos</a:t>
            </a:r>
            <a:r>
              <a:rPr lang="en-US" sz="2800" dirty="0"/>
              <a:t> e é </a:t>
            </a:r>
            <a:r>
              <a:rPr lang="en-US" sz="2800" dirty="0" err="1"/>
              <a:t>relacionada</a:t>
            </a:r>
            <a:r>
              <a:rPr lang="en-US" sz="2800" dirty="0"/>
              <a:t> com o AS.</a:t>
            </a:r>
          </a:p>
          <a:p>
            <a:endParaRPr lang="en-US" sz="2800" dirty="0"/>
          </a:p>
          <a:p>
            <a:r>
              <a:rPr lang="en-US" sz="2800" dirty="0" err="1"/>
              <a:t>Consiste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morte</a:t>
            </a:r>
            <a:r>
              <a:rPr lang="en-US" sz="2800" dirty="0"/>
              <a:t> </a:t>
            </a:r>
            <a:r>
              <a:rPr lang="en-US" sz="2800" dirty="0" err="1"/>
              <a:t>programada</a:t>
            </a:r>
            <a:r>
              <a:rPr lang="en-US" sz="2800" dirty="0"/>
              <a:t> das </a:t>
            </a:r>
            <a:r>
              <a:rPr lang="en-US" sz="2800" dirty="0" err="1"/>
              <a:t>celulas</a:t>
            </a:r>
            <a:r>
              <a:rPr lang="en-US" sz="2800" dirty="0"/>
              <a:t> do vegetal, </a:t>
            </a:r>
            <a:r>
              <a:rPr lang="en-US" sz="2800" dirty="0" err="1"/>
              <a:t>próximo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local de </a:t>
            </a:r>
            <a:r>
              <a:rPr lang="en-US" sz="2800" dirty="0" err="1"/>
              <a:t>ataque</a:t>
            </a:r>
            <a:r>
              <a:rPr lang="en-US" sz="2800" dirty="0"/>
              <a:t>, com </a:t>
            </a:r>
            <a:r>
              <a:rPr lang="en-US" sz="2800" dirty="0" err="1"/>
              <a:t>isso</a:t>
            </a:r>
            <a:r>
              <a:rPr lang="en-US" sz="2800" dirty="0"/>
              <a:t> </a:t>
            </a:r>
            <a:r>
              <a:rPr lang="en-US" sz="2800" dirty="0" err="1"/>
              <a:t>privando</a:t>
            </a:r>
            <a:r>
              <a:rPr lang="en-US" sz="2800" dirty="0"/>
              <a:t> o </a:t>
            </a:r>
            <a:r>
              <a:rPr lang="en-US" sz="2800" dirty="0" err="1"/>
              <a:t>patógeno</a:t>
            </a:r>
            <a:r>
              <a:rPr lang="en-US" sz="2800" dirty="0"/>
              <a:t> de </a:t>
            </a:r>
            <a:r>
              <a:rPr lang="en-US" sz="2800" dirty="0" err="1"/>
              <a:t>nutrientes</a:t>
            </a:r>
            <a:r>
              <a:rPr lang="en-US" sz="2800" dirty="0"/>
              <a:t> e </a:t>
            </a:r>
            <a:r>
              <a:rPr lang="en-US" sz="2800" dirty="0" err="1"/>
              <a:t>prevenindo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se </a:t>
            </a:r>
            <a:r>
              <a:rPr lang="en-US" sz="2800" dirty="0" err="1"/>
              <a:t>espalhe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outras</a:t>
            </a:r>
            <a:r>
              <a:rPr lang="en-US" sz="2800" dirty="0"/>
              <a:t> </a:t>
            </a:r>
            <a:r>
              <a:rPr lang="en-US" sz="2800" dirty="0" err="1"/>
              <a:t>partes</a:t>
            </a:r>
            <a:r>
              <a:rPr lang="en-US" sz="2800" dirty="0"/>
              <a:t> da </a:t>
            </a:r>
            <a:r>
              <a:rPr lang="en-US" sz="2800" dirty="0" err="1"/>
              <a:t>planta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710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-10510" y="137842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Resposta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hipersensitiva</a:t>
            </a:r>
            <a:r>
              <a:rPr lang="en-US" sz="2800" dirty="0">
                <a:solidFill>
                  <a:srgbClr val="FF0000"/>
                </a:solidFill>
              </a:rPr>
              <a:t> e AS</a:t>
            </a:r>
          </a:p>
          <a:p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7" b="717"/>
          <a:stretch/>
        </p:blipFill>
        <p:spPr bwMode="auto">
          <a:xfrm>
            <a:off x="-36786" y="1161393"/>
            <a:ext cx="654459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489418" y="870592"/>
            <a:ext cx="2438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resposta</a:t>
            </a:r>
            <a:r>
              <a:rPr lang="en-US" dirty="0"/>
              <a:t> </a:t>
            </a:r>
            <a:r>
              <a:rPr lang="en-US" dirty="0" err="1"/>
              <a:t>hipersensitiva</a:t>
            </a:r>
            <a:r>
              <a:rPr lang="en-US" dirty="0"/>
              <a:t> é </a:t>
            </a:r>
            <a:r>
              <a:rPr lang="en-US" dirty="0" err="1"/>
              <a:t>eficaz</a:t>
            </a:r>
            <a:r>
              <a:rPr lang="en-US" dirty="0"/>
              <a:t>  contra </a:t>
            </a:r>
            <a:r>
              <a:rPr lang="en-US" dirty="0" err="1"/>
              <a:t>microorganismos</a:t>
            </a:r>
            <a:r>
              <a:rPr lang="en-US" dirty="0"/>
              <a:t> </a:t>
            </a:r>
            <a:r>
              <a:rPr lang="en-US" dirty="0" err="1"/>
              <a:t>biotróficos</a:t>
            </a:r>
            <a:r>
              <a:rPr lang="en-US" dirty="0"/>
              <a:t>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Se constitui na primeira etapa da resposta de defesa da planta.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1748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-10510" y="152400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Resistência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sistêmica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adquirida</a:t>
            </a:r>
            <a:r>
              <a:rPr lang="en-US" sz="2800" dirty="0">
                <a:solidFill>
                  <a:srgbClr val="FF0000"/>
                </a:solidFill>
              </a:rPr>
              <a:t> e AS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/>
              <a:t>Resistência</a:t>
            </a:r>
            <a:r>
              <a:rPr lang="en-US" sz="2800" dirty="0"/>
              <a:t> </a:t>
            </a:r>
            <a:r>
              <a:rPr lang="en-US" sz="2800" dirty="0" err="1"/>
              <a:t>sistêmica</a:t>
            </a:r>
            <a:r>
              <a:rPr lang="en-US" sz="2800" dirty="0"/>
              <a:t> </a:t>
            </a:r>
            <a:r>
              <a:rPr lang="en-US" sz="2800" dirty="0" err="1"/>
              <a:t>adquirida</a:t>
            </a:r>
            <a:r>
              <a:rPr lang="en-US" sz="2800" dirty="0"/>
              <a:t> é </a:t>
            </a:r>
            <a:r>
              <a:rPr lang="en-US" sz="2800" dirty="0" err="1"/>
              <a:t>uma</a:t>
            </a:r>
            <a:r>
              <a:rPr lang="en-US" sz="2800" dirty="0"/>
              <a:t> forma de </a:t>
            </a:r>
            <a:r>
              <a:rPr lang="en-US" sz="2800" dirty="0" err="1"/>
              <a:t>defesa</a:t>
            </a:r>
            <a:r>
              <a:rPr lang="en-US" sz="2800" dirty="0"/>
              <a:t> da </a:t>
            </a:r>
            <a:r>
              <a:rPr lang="en-US" sz="2800" dirty="0" err="1"/>
              <a:t>planta</a:t>
            </a:r>
            <a:r>
              <a:rPr lang="en-US" sz="2800" dirty="0"/>
              <a:t> contra </a:t>
            </a:r>
            <a:r>
              <a:rPr lang="en-US" sz="2800" dirty="0" err="1"/>
              <a:t>microorganismos</a:t>
            </a:r>
            <a:r>
              <a:rPr lang="en-US" sz="2800" dirty="0"/>
              <a:t> </a:t>
            </a:r>
            <a:r>
              <a:rPr lang="en-US" sz="2800" dirty="0" err="1"/>
              <a:t>patogênicos</a:t>
            </a:r>
            <a:r>
              <a:rPr lang="en-US" sz="2800" dirty="0"/>
              <a:t> e é </a:t>
            </a:r>
            <a:r>
              <a:rPr lang="en-US" sz="2800" dirty="0" err="1"/>
              <a:t>relacionada</a:t>
            </a:r>
            <a:r>
              <a:rPr lang="en-US" sz="2800" dirty="0"/>
              <a:t> com o AS.</a:t>
            </a:r>
          </a:p>
          <a:p>
            <a:endParaRPr lang="en-US" sz="2800" dirty="0"/>
          </a:p>
          <a:p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planta</a:t>
            </a:r>
            <a:r>
              <a:rPr lang="en-US" sz="2800" dirty="0"/>
              <a:t> </a:t>
            </a:r>
            <a:r>
              <a:rPr lang="en-US" sz="2800" dirty="0" err="1"/>
              <a:t>sobrevive</a:t>
            </a:r>
            <a:r>
              <a:rPr lang="en-US" sz="2800" dirty="0"/>
              <a:t> a um </a:t>
            </a:r>
            <a:r>
              <a:rPr lang="en-US" sz="2800" dirty="0" err="1"/>
              <a:t>ataque</a:t>
            </a:r>
            <a:r>
              <a:rPr lang="en-US" sz="2800" dirty="0"/>
              <a:t> de </a:t>
            </a:r>
            <a:r>
              <a:rPr lang="en-US" sz="2800" dirty="0" err="1"/>
              <a:t>patógenos</a:t>
            </a:r>
            <a:r>
              <a:rPr lang="en-US" sz="2800" dirty="0"/>
              <a:t>, </a:t>
            </a:r>
            <a:r>
              <a:rPr lang="en-US" sz="2800" dirty="0" err="1"/>
              <a:t>essa</a:t>
            </a:r>
            <a:r>
              <a:rPr lang="en-US" sz="2800" dirty="0"/>
              <a:t> </a:t>
            </a:r>
            <a:r>
              <a:rPr lang="en-US" sz="2800" dirty="0" err="1"/>
              <a:t>planta</a:t>
            </a:r>
            <a:r>
              <a:rPr lang="en-US" sz="2800" dirty="0"/>
              <a:t> </a:t>
            </a:r>
            <a:r>
              <a:rPr lang="en-US" sz="2800" dirty="0" err="1"/>
              <a:t>desenvolve</a:t>
            </a:r>
            <a:r>
              <a:rPr lang="en-US" sz="2800" dirty="0"/>
              <a:t> </a:t>
            </a:r>
            <a:r>
              <a:rPr lang="en-US" sz="2800" dirty="0" err="1"/>
              <a:t>resistência</a:t>
            </a:r>
            <a:r>
              <a:rPr lang="en-US" sz="2800" dirty="0"/>
              <a:t> a </a:t>
            </a:r>
            <a:r>
              <a:rPr lang="en-US" sz="2800" dirty="0" err="1"/>
              <a:t>ataques</a:t>
            </a:r>
            <a:r>
              <a:rPr lang="en-US" sz="2800" dirty="0"/>
              <a:t>  </a:t>
            </a:r>
            <a:r>
              <a:rPr lang="en-US" sz="2800" dirty="0" err="1"/>
              <a:t>subsequentes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outras</a:t>
            </a:r>
            <a:r>
              <a:rPr lang="en-US" sz="2800" dirty="0"/>
              <a:t> </a:t>
            </a:r>
            <a:r>
              <a:rPr lang="en-US" sz="2800" dirty="0" err="1"/>
              <a:t>partes</a:t>
            </a:r>
            <a:r>
              <a:rPr lang="en-US" sz="2800" dirty="0"/>
              <a:t> da </a:t>
            </a:r>
            <a:r>
              <a:rPr lang="en-US" sz="2800" dirty="0" err="1"/>
              <a:t>planta</a:t>
            </a:r>
            <a:r>
              <a:rPr lang="en-US" sz="2800" dirty="0"/>
              <a:t> e inclusive contra outros </a:t>
            </a:r>
            <a:r>
              <a:rPr lang="en-US" sz="2800" dirty="0" err="1"/>
              <a:t>tipos</a:t>
            </a:r>
            <a:r>
              <a:rPr lang="en-US" sz="2800" dirty="0"/>
              <a:t> de </a:t>
            </a:r>
            <a:r>
              <a:rPr lang="en-US" sz="2800" dirty="0" err="1"/>
              <a:t>patógenos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24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grpSp>
        <p:nvGrpSpPr>
          <p:cNvPr id="5" name="Grupo 4"/>
          <p:cNvGrpSpPr/>
          <p:nvPr/>
        </p:nvGrpSpPr>
        <p:grpSpPr>
          <a:xfrm>
            <a:off x="0" y="242469"/>
            <a:ext cx="6799952" cy="6349710"/>
            <a:chOff x="263001" y="228600"/>
            <a:chExt cx="6799952" cy="6349710"/>
          </a:xfrm>
        </p:grpSpPr>
        <p:pic>
          <p:nvPicPr>
            <p:cNvPr id="6146" name="Picture 2" descr="H:\DCIM\103NIKON\DSCN0636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19675"/>
            <a:stretch/>
          </p:blipFill>
          <p:spPr bwMode="auto">
            <a:xfrm>
              <a:off x="263001" y="228600"/>
              <a:ext cx="6799952" cy="6349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4648200" y="228600"/>
              <a:ext cx="2414753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4420551" y="242469"/>
            <a:ext cx="4758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partir</a:t>
            </a:r>
            <a:r>
              <a:rPr lang="en-US" dirty="0"/>
              <a:t> do local de </a:t>
            </a:r>
            <a:r>
              <a:rPr lang="en-US" dirty="0" err="1"/>
              <a:t>infecção</a:t>
            </a:r>
            <a:r>
              <a:rPr lang="en-US" dirty="0"/>
              <a:t> a RSA é </a:t>
            </a:r>
            <a:r>
              <a:rPr lang="en-US" dirty="0" err="1"/>
              <a:t>transmitida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partes</a:t>
            </a:r>
            <a:r>
              <a:rPr lang="en-US" dirty="0"/>
              <a:t> da </a:t>
            </a:r>
            <a:r>
              <a:rPr lang="en-US" dirty="0" err="1"/>
              <a:t>planta</a:t>
            </a:r>
            <a:r>
              <a:rPr lang="en-US" dirty="0"/>
              <a:t> </a:t>
            </a:r>
            <a:r>
              <a:rPr lang="en-US" dirty="0" err="1"/>
              <a:t>através</a:t>
            </a:r>
            <a:r>
              <a:rPr lang="en-US" dirty="0"/>
              <a:t> do </a:t>
            </a:r>
            <a:r>
              <a:rPr lang="en-US" dirty="0" err="1"/>
              <a:t>floema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Metil</a:t>
            </a:r>
            <a:r>
              <a:rPr lang="en-US" dirty="0"/>
              <a:t> </a:t>
            </a:r>
            <a:r>
              <a:rPr lang="en-US" dirty="0" err="1"/>
              <a:t>salicilato</a:t>
            </a:r>
            <a:r>
              <a:rPr lang="en-US" dirty="0"/>
              <a:t> (</a:t>
            </a:r>
            <a:r>
              <a:rPr lang="en-US" dirty="0" err="1"/>
              <a:t>volátil</a:t>
            </a:r>
            <a:r>
              <a:rPr lang="en-US" dirty="0"/>
              <a:t>) é </a:t>
            </a:r>
            <a:r>
              <a:rPr lang="en-US" dirty="0" err="1"/>
              <a:t>liberado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o </a:t>
            </a:r>
            <a:r>
              <a:rPr lang="en-US" dirty="0" err="1"/>
              <a:t>processo</a:t>
            </a:r>
            <a:r>
              <a:rPr lang="en-US" dirty="0"/>
              <a:t>  e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servir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um </a:t>
            </a:r>
            <a:r>
              <a:rPr lang="en-US" dirty="0" err="1"/>
              <a:t>sinal</a:t>
            </a:r>
            <a:r>
              <a:rPr lang="en-US" dirty="0"/>
              <a:t> </a:t>
            </a:r>
            <a:r>
              <a:rPr lang="en-US" dirty="0" err="1"/>
              <a:t>volátil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induzir</a:t>
            </a:r>
            <a:r>
              <a:rPr lang="en-US" dirty="0"/>
              <a:t> RSA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plantas</a:t>
            </a:r>
            <a:r>
              <a:rPr lang="en-US" dirty="0"/>
              <a:t> </a:t>
            </a:r>
            <a:r>
              <a:rPr lang="en-US" dirty="0" err="1"/>
              <a:t>visinhas</a:t>
            </a:r>
            <a:r>
              <a:rPr lang="en-US" dirty="0"/>
              <a:t> 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267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-10510" y="15240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 e </a:t>
            </a:r>
            <a:r>
              <a:rPr lang="en-US" sz="2800" dirty="0" err="1">
                <a:solidFill>
                  <a:srgbClr val="FF0000"/>
                </a:solidFill>
              </a:rPr>
              <a:t>estresses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abióticos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AS </a:t>
            </a:r>
            <a:r>
              <a:rPr lang="en-US" sz="2800" dirty="0" err="1"/>
              <a:t>atua</a:t>
            </a:r>
            <a:r>
              <a:rPr lang="en-US" sz="2800" dirty="0"/>
              <a:t> contra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fungos</a:t>
            </a:r>
            <a:r>
              <a:rPr lang="en-US" sz="2800" dirty="0"/>
              <a:t> </a:t>
            </a:r>
            <a:r>
              <a:rPr lang="en-US" sz="2800" i="1" dirty="0"/>
              <a:t>B. </a:t>
            </a:r>
            <a:r>
              <a:rPr lang="en-US" sz="2800" i="1" dirty="0" err="1"/>
              <a:t>cinera</a:t>
            </a:r>
            <a:r>
              <a:rPr lang="en-US" sz="2800" i="1" dirty="0"/>
              <a:t>, P. </a:t>
            </a:r>
            <a:r>
              <a:rPr lang="en-US" sz="2800" i="1" dirty="0" err="1"/>
              <a:t>claviforme</a:t>
            </a:r>
            <a:r>
              <a:rPr lang="en-US" sz="2800" i="1" dirty="0"/>
              <a:t> </a:t>
            </a:r>
            <a:r>
              <a:rPr lang="en-US" sz="2800" dirty="0"/>
              <a:t>e</a:t>
            </a:r>
            <a:r>
              <a:rPr lang="en-US" sz="2800" i="1" dirty="0"/>
              <a:t> P. </a:t>
            </a:r>
            <a:r>
              <a:rPr lang="en-US" sz="2800" i="1" dirty="0" err="1"/>
              <a:t>betae</a:t>
            </a:r>
            <a:r>
              <a:rPr lang="en-US" sz="2800" i="1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beterraba</a:t>
            </a:r>
            <a:r>
              <a:rPr lang="en-US" sz="2800" dirty="0"/>
              <a:t> </a:t>
            </a:r>
            <a:r>
              <a:rPr lang="en-US" sz="2800" dirty="0" err="1"/>
              <a:t>açucareira</a:t>
            </a:r>
            <a:r>
              <a:rPr lang="en-US" sz="2800" dirty="0"/>
              <a:t> </a:t>
            </a:r>
            <a:r>
              <a:rPr lang="en-US" sz="2800" dirty="0" err="1"/>
              <a:t>apenas</a:t>
            </a:r>
            <a:r>
              <a:rPr lang="en-US" sz="2800" dirty="0"/>
              <a:t> sob </a:t>
            </a:r>
            <a:r>
              <a:rPr lang="en-US" sz="2800" dirty="0" err="1"/>
              <a:t>condições</a:t>
            </a:r>
            <a:r>
              <a:rPr lang="en-US" sz="2800" dirty="0"/>
              <a:t> de </a:t>
            </a:r>
            <a:r>
              <a:rPr lang="en-US" sz="2800" dirty="0" err="1"/>
              <a:t>estresse</a:t>
            </a:r>
            <a:r>
              <a:rPr lang="en-US" sz="2800" dirty="0"/>
              <a:t> </a:t>
            </a:r>
            <a:r>
              <a:rPr lang="en-US" sz="2800" dirty="0" err="1"/>
              <a:t>hídrico</a:t>
            </a:r>
            <a:r>
              <a:rPr lang="en-US" sz="2800" dirty="0"/>
              <a:t>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7449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Jasmonatos</a:t>
            </a:r>
            <a:r>
              <a:rPr lang="en-US" sz="2800" dirty="0"/>
              <a:t> </a:t>
            </a:r>
            <a:r>
              <a:rPr lang="en-US" sz="2800" dirty="0" err="1"/>
              <a:t>são</a:t>
            </a:r>
            <a:r>
              <a:rPr lang="en-US" sz="2800" dirty="0"/>
              <a:t> </a:t>
            </a:r>
            <a:r>
              <a:rPr lang="en-US" sz="2800" dirty="0" err="1"/>
              <a:t>definidos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hormônios</a:t>
            </a:r>
            <a:r>
              <a:rPr lang="en-US" sz="2800" dirty="0"/>
              <a:t> </a:t>
            </a:r>
            <a:r>
              <a:rPr lang="en-US" sz="2800" dirty="0" err="1"/>
              <a:t>vegetais</a:t>
            </a:r>
            <a:r>
              <a:rPr lang="en-US" sz="2800" dirty="0"/>
              <a:t> </a:t>
            </a:r>
            <a:r>
              <a:rPr lang="en-US" sz="2800" dirty="0" err="1"/>
              <a:t>porque</a:t>
            </a:r>
            <a:r>
              <a:rPr lang="en-US" sz="2800" dirty="0"/>
              <a:t> </a:t>
            </a:r>
            <a:r>
              <a:rPr lang="en-US" sz="2800" dirty="0" err="1"/>
              <a:t>induzem</a:t>
            </a:r>
            <a:r>
              <a:rPr lang="en-US" sz="2800" dirty="0"/>
              <a:t> </a:t>
            </a:r>
            <a:r>
              <a:rPr lang="en-US" sz="2800" dirty="0" err="1"/>
              <a:t>respostas</a:t>
            </a:r>
            <a:r>
              <a:rPr lang="en-US" sz="2800" dirty="0"/>
              <a:t> </a:t>
            </a:r>
            <a:r>
              <a:rPr lang="en-US" sz="2800" dirty="0" err="1"/>
              <a:t>celulares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baixas</a:t>
            </a:r>
            <a:r>
              <a:rPr lang="en-US" sz="2800" dirty="0"/>
              <a:t> </a:t>
            </a:r>
            <a:r>
              <a:rPr lang="en-US" sz="2800" dirty="0" err="1"/>
              <a:t>concentrações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pontos</a:t>
            </a:r>
            <a:r>
              <a:rPr lang="en-US" sz="2800" dirty="0"/>
              <a:t> </a:t>
            </a:r>
            <a:r>
              <a:rPr lang="en-US" sz="2800" dirty="0" err="1"/>
              <a:t>diferentes</a:t>
            </a:r>
            <a:r>
              <a:rPr lang="en-US" sz="2800" dirty="0"/>
              <a:t> do </a:t>
            </a:r>
            <a:r>
              <a:rPr lang="en-US" sz="2800" dirty="0" err="1"/>
              <a:t>seu</a:t>
            </a:r>
            <a:r>
              <a:rPr lang="en-US" sz="2800" dirty="0"/>
              <a:t> </a:t>
            </a:r>
            <a:r>
              <a:rPr lang="en-US" sz="2800" dirty="0" err="1"/>
              <a:t>ponto</a:t>
            </a:r>
            <a:r>
              <a:rPr lang="en-US" sz="2800" dirty="0"/>
              <a:t> de </a:t>
            </a:r>
            <a:r>
              <a:rPr lang="en-US" sz="2800" dirty="0" err="1"/>
              <a:t>síntese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planta</a:t>
            </a:r>
            <a:r>
              <a:rPr lang="en-US" sz="2800" dirty="0"/>
              <a:t>.</a:t>
            </a:r>
            <a:endParaRPr lang="pt-BR" sz="2800" dirty="0"/>
          </a:p>
        </p:txBody>
      </p:sp>
      <p:pic>
        <p:nvPicPr>
          <p:cNvPr id="5" name="Picture 2" descr="http://www.oils4life.co.uk/WebRoot/Store/Shops/es133723/4B47/6B4C/C0E3/F6A5/BAD1/0A0F/1118/1375/iStock_ABS_Jasmine_000004902608XSmall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3657600" cy="244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54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0574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O principal papel fisiológico atribuído ao AS e ao AJ na planta é o de funcionar como uma molécula sinalizadora, induzindo-a a expressar resistência contra o ataque de predadores</a:t>
            </a:r>
          </a:p>
        </p:txBody>
      </p:sp>
    </p:spTree>
    <p:extLst>
      <p:ext uri="{BB962C8B-B14F-4D97-AF65-F5344CB8AC3E}">
        <p14:creationId xmlns:p14="http://schemas.microsoft.com/office/powerpoint/2010/main" val="1172688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Retângulo 2"/>
          <p:cNvSpPr/>
          <p:nvPr/>
        </p:nvSpPr>
        <p:spPr>
          <a:xfrm>
            <a:off x="-38100" y="304800"/>
            <a:ext cx="9220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err="1"/>
              <a:t>Jasmonatos</a:t>
            </a:r>
            <a:r>
              <a:rPr lang="pt-BR" sz="2400" dirty="0"/>
              <a:t> e </a:t>
            </a:r>
            <a:r>
              <a:rPr lang="pt-BR" sz="2400" dirty="0" err="1"/>
              <a:t>salicilatos</a:t>
            </a:r>
            <a:r>
              <a:rPr lang="pt-BR" sz="2400" dirty="0"/>
              <a:t> parecem estar amplamente relacionados à resposta sistêmica vegetal, ampliando sua resistência ao ataque de patógenos. </a:t>
            </a:r>
          </a:p>
          <a:p>
            <a:endParaRPr lang="pt-BR" sz="2400" dirty="0"/>
          </a:p>
          <a:p>
            <a:r>
              <a:rPr lang="pt-BR" sz="2400" dirty="0"/>
              <a:t>Contudo o uso comercial destes, depende ainda dos resultados de investigações que estão em curso.</a:t>
            </a:r>
          </a:p>
          <a:p>
            <a:endParaRPr lang="pt-BR" sz="2400" dirty="0"/>
          </a:p>
          <a:p>
            <a:r>
              <a:rPr lang="pt-BR" sz="2400" dirty="0"/>
              <a:t> Estas pesquisas buscam atestar os efeitos fisiológicos destes compostos, bem como determinar eventuais efeitos tóxicos ou ambientais da aplicação destes. </a:t>
            </a:r>
          </a:p>
          <a:p>
            <a:endParaRPr lang="pt-BR" sz="2400" dirty="0"/>
          </a:p>
          <a:p>
            <a:r>
              <a:rPr lang="pt-BR" sz="2400" dirty="0"/>
              <a:t>Algumas questões ainda precisam ser elucidadas, estas se referem à especificidade das reações metabólicas, sob as quais estes interferem e também a possíveis impactos ambientais ocasionados pela utilização destes. 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8445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-76200" y="19812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Apenas</a:t>
            </a:r>
            <a:r>
              <a:rPr lang="en-US" sz="2800" dirty="0"/>
              <a:t> </a:t>
            </a:r>
            <a:r>
              <a:rPr lang="en-US" sz="2800" dirty="0" err="1"/>
              <a:t>recentemente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jasmonatos</a:t>
            </a:r>
            <a:r>
              <a:rPr lang="en-US" sz="2800" dirty="0"/>
              <a:t> tem </a:t>
            </a:r>
            <a:r>
              <a:rPr lang="en-US" sz="2800" dirty="0" err="1"/>
              <a:t>ganhado</a:t>
            </a:r>
            <a:r>
              <a:rPr lang="en-US" sz="2800" dirty="0"/>
              <a:t> </a:t>
            </a:r>
            <a:r>
              <a:rPr lang="en-US" sz="2800" dirty="0" err="1"/>
              <a:t>atenção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hormônios</a:t>
            </a:r>
            <a:r>
              <a:rPr lang="en-US" sz="2800" dirty="0"/>
              <a:t> </a:t>
            </a:r>
            <a:r>
              <a:rPr lang="en-US" sz="2800" dirty="0" err="1"/>
              <a:t>vegetais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Diferentemente</a:t>
            </a:r>
            <a:r>
              <a:rPr lang="en-US" sz="2800" dirty="0"/>
              <a:t> de outros </a:t>
            </a:r>
            <a:r>
              <a:rPr lang="en-US" sz="2800" dirty="0" err="1"/>
              <a:t>hormônios</a:t>
            </a:r>
            <a:r>
              <a:rPr lang="en-US" sz="2800" dirty="0"/>
              <a:t> </a:t>
            </a:r>
            <a:r>
              <a:rPr lang="en-US" sz="2800" dirty="0" err="1"/>
              <a:t>vegetais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auxinas</a:t>
            </a:r>
            <a:r>
              <a:rPr lang="en-US" sz="2800" dirty="0"/>
              <a:t>, </a:t>
            </a:r>
            <a:r>
              <a:rPr lang="en-US" sz="2800" dirty="0" err="1"/>
              <a:t>giberelinas</a:t>
            </a:r>
            <a:r>
              <a:rPr lang="en-US" sz="2800" dirty="0"/>
              <a:t>, </a:t>
            </a:r>
            <a:r>
              <a:rPr lang="en-US" sz="2800" dirty="0" err="1"/>
              <a:t>citocininas</a:t>
            </a:r>
            <a:r>
              <a:rPr lang="en-US" sz="2800" dirty="0"/>
              <a:t>, </a:t>
            </a:r>
            <a:r>
              <a:rPr lang="en-US" sz="2800" dirty="0" err="1"/>
              <a:t>ácido</a:t>
            </a:r>
            <a:r>
              <a:rPr lang="en-US" sz="2800" dirty="0"/>
              <a:t> </a:t>
            </a:r>
            <a:r>
              <a:rPr lang="en-US" sz="2800" dirty="0" err="1"/>
              <a:t>abscisico</a:t>
            </a:r>
            <a:r>
              <a:rPr lang="en-US" sz="2800" dirty="0"/>
              <a:t> e </a:t>
            </a:r>
            <a:r>
              <a:rPr lang="en-US" sz="2800" dirty="0" err="1"/>
              <a:t>etileno</a:t>
            </a:r>
            <a:r>
              <a:rPr lang="en-US" sz="2800" dirty="0"/>
              <a:t>, as </a:t>
            </a:r>
            <a:r>
              <a:rPr lang="en-US" sz="2800" dirty="0" err="1"/>
              <a:t>funções</a:t>
            </a:r>
            <a:r>
              <a:rPr lang="en-US" sz="2800" dirty="0"/>
              <a:t> </a:t>
            </a:r>
            <a:r>
              <a:rPr lang="en-US" sz="2800" dirty="0" err="1"/>
              <a:t>biológicas</a:t>
            </a:r>
            <a:r>
              <a:rPr lang="en-US" sz="2800" dirty="0"/>
              <a:t> dos </a:t>
            </a:r>
            <a:r>
              <a:rPr lang="en-US" sz="2800" dirty="0" err="1"/>
              <a:t>jasmonatos</a:t>
            </a:r>
            <a:r>
              <a:rPr lang="en-US" sz="2800" dirty="0"/>
              <a:t> </a:t>
            </a:r>
            <a:r>
              <a:rPr lang="en-US" sz="2800" dirty="0" err="1"/>
              <a:t>ainda</a:t>
            </a:r>
            <a:r>
              <a:rPr lang="en-US" sz="2800" dirty="0"/>
              <a:t>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estão</a:t>
            </a:r>
            <a:r>
              <a:rPr lang="en-US" sz="2800" dirty="0"/>
              <a:t> </a:t>
            </a:r>
            <a:r>
              <a:rPr lang="en-US" sz="2800" dirty="0" err="1"/>
              <a:t>bem</a:t>
            </a:r>
            <a:r>
              <a:rPr lang="en-US" sz="2800" dirty="0"/>
              <a:t> </a:t>
            </a:r>
            <a:r>
              <a:rPr lang="en-US" sz="2800" dirty="0" err="1"/>
              <a:t>compreendidas</a:t>
            </a:r>
            <a:r>
              <a:rPr lang="en-US" sz="2800" dirty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2077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2400" y="1524000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Muito</a:t>
            </a:r>
            <a:r>
              <a:rPr lang="en-US" sz="2800" dirty="0"/>
              <a:t> antes de </a:t>
            </a:r>
            <a:r>
              <a:rPr lang="en-US" sz="2800" dirty="0" err="1"/>
              <a:t>serem</a:t>
            </a:r>
            <a:r>
              <a:rPr lang="en-US" sz="2800" dirty="0"/>
              <a:t> </a:t>
            </a:r>
            <a:r>
              <a:rPr lang="en-US" sz="2800" dirty="0" err="1"/>
              <a:t>aceitos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hormônios</a:t>
            </a:r>
            <a:r>
              <a:rPr lang="en-US" sz="2800" dirty="0"/>
              <a:t> </a:t>
            </a:r>
            <a:r>
              <a:rPr lang="en-US" sz="2800" dirty="0" err="1"/>
              <a:t>vegetais</a:t>
            </a:r>
            <a:r>
              <a:rPr lang="en-US" sz="2800" dirty="0"/>
              <a:t>,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jasmonatos</a:t>
            </a:r>
            <a:r>
              <a:rPr lang="en-US" sz="2800" dirty="0"/>
              <a:t> </a:t>
            </a:r>
            <a:r>
              <a:rPr lang="en-US" sz="2800" dirty="0" err="1"/>
              <a:t>já</a:t>
            </a:r>
            <a:r>
              <a:rPr lang="en-US" sz="2800" dirty="0"/>
              <a:t> </a:t>
            </a:r>
            <a:r>
              <a:rPr lang="en-US" sz="2800" dirty="0" err="1"/>
              <a:t>eram</a:t>
            </a:r>
            <a:r>
              <a:rPr lang="en-US" sz="2800" dirty="0"/>
              <a:t> </a:t>
            </a:r>
            <a:r>
              <a:rPr lang="en-US" sz="2800" dirty="0" err="1"/>
              <a:t>velhos</a:t>
            </a:r>
            <a:r>
              <a:rPr lang="en-US" sz="2800" dirty="0"/>
              <a:t> </a:t>
            </a:r>
            <a:r>
              <a:rPr lang="en-US" sz="2800" dirty="0" err="1"/>
              <a:t>conhecidos</a:t>
            </a:r>
            <a:r>
              <a:rPr lang="en-US" sz="2800" dirty="0"/>
              <a:t> da </a:t>
            </a:r>
            <a:r>
              <a:rPr lang="en-US" sz="2800" dirty="0" err="1"/>
              <a:t>industria</a:t>
            </a:r>
            <a:r>
              <a:rPr lang="en-US" sz="2800" dirty="0"/>
              <a:t> da </a:t>
            </a:r>
            <a:r>
              <a:rPr lang="en-US" sz="2800" dirty="0" err="1"/>
              <a:t>perfumaria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pic>
        <p:nvPicPr>
          <p:cNvPr id="6" name="Picture 2" descr="http://www.oils4life.co.uk/WebRoot/Store/Shops/es133723/4B47/6B4C/C0E3/F6A5/BAD1/0A0F/1118/1375/iStock_ABS_Jasmine_000004902608XSmall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4648200" cy="31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2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2400" y="1219200"/>
            <a:ext cx="899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 err="1"/>
              <a:t>Jasmonatos</a:t>
            </a:r>
            <a:r>
              <a:rPr lang="en-US" sz="2800" dirty="0"/>
              <a:t> </a:t>
            </a:r>
            <a:r>
              <a:rPr lang="en-US" sz="2800" dirty="0" err="1"/>
              <a:t>foram</a:t>
            </a:r>
            <a:r>
              <a:rPr lang="en-US" sz="2800" dirty="0"/>
              <a:t> </a:t>
            </a:r>
            <a:r>
              <a:rPr lang="en-US" sz="2800" dirty="0" err="1"/>
              <a:t>primeiramente</a:t>
            </a:r>
            <a:r>
              <a:rPr lang="en-US" sz="2800" dirty="0"/>
              <a:t> </a:t>
            </a:r>
            <a:r>
              <a:rPr lang="en-US" sz="2800" dirty="0" err="1"/>
              <a:t>isolados</a:t>
            </a:r>
            <a:r>
              <a:rPr lang="en-US" sz="2800" dirty="0"/>
              <a:t> de </a:t>
            </a:r>
            <a:r>
              <a:rPr lang="en-US" sz="2800" i="1" dirty="0" err="1"/>
              <a:t>Jasminium</a:t>
            </a:r>
            <a:r>
              <a:rPr lang="en-US" sz="2800" i="1" dirty="0"/>
              <a:t> </a:t>
            </a:r>
            <a:r>
              <a:rPr lang="en-US" sz="2800" i="1" dirty="0" err="1"/>
              <a:t>Grandiflorum</a:t>
            </a:r>
            <a:r>
              <a:rPr lang="en-US" sz="2800" i="1" dirty="0"/>
              <a:t> </a:t>
            </a:r>
            <a:r>
              <a:rPr lang="en-US" sz="2800" dirty="0"/>
              <a:t>L. </a:t>
            </a:r>
            <a:r>
              <a:rPr lang="en-US" sz="2800" dirty="0" err="1"/>
              <a:t>em</a:t>
            </a:r>
            <a:r>
              <a:rPr lang="en-US" sz="2800" dirty="0"/>
              <a:t> 1962.</a:t>
            </a:r>
          </a:p>
          <a:p>
            <a:endParaRPr lang="en-US" sz="2800" i="1" dirty="0"/>
          </a:p>
          <a:p>
            <a:r>
              <a:rPr lang="en-US" sz="2800" dirty="0"/>
              <a:t>O </a:t>
            </a:r>
            <a:r>
              <a:rPr lang="en-US" sz="2800" dirty="0" err="1"/>
              <a:t>metil</a:t>
            </a:r>
            <a:r>
              <a:rPr lang="en-US" sz="2800" dirty="0"/>
              <a:t> </a:t>
            </a:r>
            <a:r>
              <a:rPr lang="en-US" sz="2800" dirty="0" err="1"/>
              <a:t>jasmonato</a:t>
            </a:r>
            <a:r>
              <a:rPr lang="en-US" sz="2800" dirty="0"/>
              <a:t> é </a:t>
            </a:r>
            <a:r>
              <a:rPr lang="en-US" sz="2800" dirty="0" err="1"/>
              <a:t>muito</a:t>
            </a:r>
            <a:r>
              <a:rPr lang="en-US" sz="2800" dirty="0"/>
              <a:t> </a:t>
            </a:r>
            <a:r>
              <a:rPr lang="en-US" sz="2800" dirty="0" err="1"/>
              <a:t>utilizado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indústria</a:t>
            </a:r>
            <a:r>
              <a:rPr lang="en-US" sz="2800" dirty="0"/>
              <a:t> da </a:t>
            </a:r>
            <a:r>
              <a:rPr lang="en-US" sz="2800" dirty="0" err="1"/>
              <a:t>perfumaria</a:t>
            </a:r>
            <a:r>
              <a:rPr lang="en-US" sz="2800" dirty="0"/>
              <a:t> </a:t>
            </a:r>
            <a:r>
              <a:rPr lang="en-US" sz="2800" dirty="0" err="1"/>
              <a:t>pelo</a:t>
            </a:r>
            <a:r>
              <a:rPr lang="en-US" sz="2800" dirty="0"/>
              <a:t> </a:t>
            </a:r>
            <a:r>
              <a:rPr lang="en-US" sz="2800" dirty="0" err="1"/>
              <a:t>seu</a:t>
            </a:r>
            <a:r>
              <a:rPr lang="en-US" sz="2800" dirty="0"/>
              <a:t> aroma forte e </a:t>
            </a:r>
            <a:r>
              <a:rPr lang="en-US" sz="2800" dirty="0" err="1"/>
              <a:t>agradável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lembra</a:t>
            </a:r>
            <a:r>
              <a:rPr lang="en-US" sz="2800" dirty="0"/>
              <a:t> </a:t>
            </a:r>
            <a:r>
              <a:rPr lang="en-US" sz="2800" dirty="0" err="1"/>
              <a:t>jasmim</a:t>
            </a:r>
            <a:r>
              <a:rPr lang="en-US" sz="2800" dirty="0"/>
              <a:t> e </a:t>
            </a:r>
            <a:r>
              <a:rPr lang="en-US" sz="2800" dirty="0" err="1"/>
              <a:t>pela</a:t>
            </a:r>
            <a:r>
              <a:rPr lang="en-US" sz="2800" dirty="0"/>
              <a:t> </a:t>
            </a:r>
            <a:r>
              <a:rPr lang="en-US" sz="2800" dirty="0" err="1"/>
              <a:t>sua</a:t>
            </a:r>
            <a:r>
              <a:rPr lang="en-US" sz="2800" dirty="0"/>
              <a:t> </a:t>
            </a:r>
            <a:r>
              <a:rPr lang="en-US" sz="2800" dirty="0" err="1"/>
              <a:t>alta</a:t>
            </a:r>
            <a:r>
              <a:rPr lang="en-US" sz="2800" dirty="0"/>
              <a:t> </a:t>
            </a:r>
            <a:r>
              <a:rPr lang="en-US" sz="2800" dirty="0" err="1"/>
              <a:t>volatilidade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pic>
        <p:nvPicPr>
          <p:cNvPr id="6" name="Picture 2" descr="http://www.oils4life.co.uk/WebRoot/Store/Shops/es133723/4B47/6B4C/C0E3/F6A5/BAD1/0A0F/1118/1375/iStock_ABS_Jasmine_000004902608XSmall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57" y="5097903"/>
            <a:ext cx="2420007" cy="16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m para jasminum grandiflo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10023"/>
            <a:ext cx="3646357" cy="242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524" y="4758631"/>
            <a:ext cx="2940345" cy="19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37338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Jasmonatos</a:t>
            </a:r>
            <a:r>
              <a:rPr lang="en-US" sz="2800" dirty="0"/>
              <a:t> </a:t>
            </a:r>
            <a:r>
              <a:rPr lang="en-US" sz="2800" dirty="0" err="1"/>
              <a:t>são</a:t>
            </a:r>
            <a:r>
              <a:rPr lang="en-US" sz="2800" dirty="0"/>
              <a:t> </a:t>
            </a:r>
            <a:r>
              <a:rPr lang="en-US" sz="2800" dirty="0" err="1"/>
              <a:t>derivados</a:t>
            </a:r>
            <a:r>
              <a:rPr lang="en-US" sz="2800" dirty="0"/>
              <a:t> do </a:t>
            </a:r>
            <a:r>
              <a:rPr lang="en-US" sz="2800" dirty="0" err="1"/>
              <a:t>ácido</a:t>
            </a:r>
            <a:r>
              <a:rPr lang="en-US" sz="2800" dirty="0"/>
              <a:t> </a:t>
            </a:r>
            <a:r>
              <a:rPr lang="en-US" sz="2800" dirty="0" err="1"/>
              <a:t>linolênico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é </a:t>
            </a:r>
            <a:r>
              <a:rPr lang="en-US" sz="2800" dirty="0" err="1"/>
              <a:t>liberado</a:t>
            </a:r>
            <a:r>
              <a:rPr lang="en-US" sz="2800" dirty="0"/>
              <a:t> da </a:t>
            </a:r>
            <a:r>
              <a:rPr lang="en-US" sz="2800" dirty="0" err="1"/>
              <a:t>membrana</a:t>
            </a:r>
            <a:r>
              <a:rPr lang="en-US" sz="2800" dirty="0"/>
              <a:t> </a:t>
            </a:r>
            <a:r>
              <a:rPr lang="en-US" sz="2800" dirty="0" err="1"/>
              <a:t>lipídica</a:t>
            </a:r>
            <a:r>
              <a:rPr lang="en-US" sz="2800" dirty="0"/>
              <a:t> e </a:t>
            </a:r>
            <a:r>
              <a:rPr lang="en-US" sz="2800" dirty="0" err="1"/>
              <a:t>convertido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ácido</a:t>
            </a:r>
            <a:r>
              <a:rPr lang="en-US" sz="2800" dirty="0"/>
              <a:t> </a:t>
            </a:r>
            <a:r>
              <a:rPr lang="en-US" sz="2800" dirty="0" err="1"/>
              <a:t>jasmônico</a:t>
            </a:r>
            <a:r>
              <a:rPr lang="en-US" sz="2800" dirty="0"/>
              <a:t>. </a:t>
            </a:r>
          </a:p>
          <a:p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621714"/>
            <a:ext cx="2759614" cy="3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1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050" name="Picture 2" descr="H:\DCIM\103NIKON\DSCN063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52544" y="1390091"/>
            <a:ext cx="6924350" cy="39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38400" y="152400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Cloroplasto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05400" y="574724"/>
            <a:ext cx="1143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Äcido</a:t>
            </a:r>
            <a:r>
              <a:rPr lang="en-US" sz="900" dirty="0"/>
              <a:t> </a:t>
            </a:r>
            <a:r>
              <a:rPr lang="en-US" sz="900" dirty="0" err="1"/>
              <a:t>linolênico</a:t>
            </a:r>
            <a:endParaRPr lang="pt-BR" sz="9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133840" y="1031885"/>
            <a:ext cx="24384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Ácido</a:t>
            </a:r>
            <a:r>
              <a:rPr lang="en-US" sz="900" dirty="0"/>
              <a:t> 13 (S)-</a:t>
            </a:r>
            <a:r>
              <a:rPr lang="en-US" sz="900" dirty="0" err="1"/>
              <a:t>hidroperóxido</a:t>
            </a:r>
            <a:r>
              <a:rPr lang="en-US" sz="900" dirty="0"/>
              <a:t> </a:t>
            </a:r>
            <a:r>
              <a:rPr lang="en-US" sz="900" dirty="0" err="1"/>
              <a:t>linolênico</a:t>
            </a:r>
            <a:endParaRPr lang="pt-BR" sz="9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205480" y="1564349"/>
            <a:ext cx="24384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Ácido</a:t>
            </a:r>
            <a:r>
              <a:rPr lang="en-US" sz="900" dirty="0"/>
              <a:t> 12, 13 </a:t>
            </a:r>
            <a:r>
              <a:rPr lang="en-US" sz="900" dirty="0" err="1"/>
              <a:t>epoxi</a:t>
            </a:r>
            <a:r>
              <a:rPr lang="en-US" sz="900" dirty="0"/>
              <a:t> </a:t>
            </a:r>
            <a:r>
              <a:rPr lang="en-US" sz="900" dirty="0" err="1"/>
              <a:t>linolênico</a:t>
            </a:r>
            <a:endParaRPr lang="pt-BR" sz="9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724046" y="3120754"/>
            <a:ext cx="152435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Ácido</a:t>
            </a:r>
            <a:r>
              <a:rPr lang="en-US" sz="900" dirty="0"/>
              <a:t> 12- </a:t>
            </a:r>
            <a:r>
              <a:rPr lang="en-US" sz="900" dirty="0" err="1"/>
              <a:t>oxi-fitodienóico</a:t>
            </a:r>
            <a:endParaRPr lang="pt-BR" sz="9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438400" y="2878290"/>
            <a:ext cx="990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Peroxissomo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230775" y="589010"/>
            <a:ext cx="1143000" cy="209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Lipoxigenase</a:t>
            </a:r>
            <a:endParaRPr lang="pt-BR" sz="9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189831" y="1120005"/>
            <a:ext cx="1143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Aleno</a:t>
            </a:r>
            <a:r>
              <a:rPr lang="en-US" sz="900" dirty="0"/>
              <a:t> </a:t>
            </a:r>
            <a:r>
              <a:rPr lang="en-US" sz="900" dirty="0" err="1"/>
              <a:t>oxido</a:t>
            </a:r>
            <a:r>
              <a:rPr lang="en-US" sz="900" dirty="0"/>
              <a:t> </a:t>
            </a:r>
            <a:r>
              <a:rPr lang="en-US" sz="900" dirty="0" err="1"/>
              <a:t>sintase</a:t>
            </a:r>
            <a:endParaRPr lang="pt-BR" sz="9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230775" y="1617769"/>
            <a:ext cx="1143000" cy="209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Aleno</a:t>
            </a:r>
            <a:r>
              <a:rPr lang="en-US" sz="900" dirty="0"/>
              <a:t> </a:t>
            </a:r>
            <a:r>
              <a:rPr lang="en-US" sz="900" dirty="0" err="1"/>
              <a:t>oxido</a:t>
            </a:r>
            <a:r>
              <a:rPr lang="en-US" sz="900" dirty="0"/>
              <a:t> </a:t>
            </a:r>
            <a:r>
              <a:rPr lang="en-US" sz="900" dirty="0" err="1"/>
              <a:t>ciclase</a:t>
            </a:r>
            <a:endParaRPr lang="pt-BR" sz="9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76800" y="2067893"/>
            <a:ext cx="2438400" cy="209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Ácido</a:t>
            </a:r>
            <a:r>
              <a:rPr lang="en-US" sz="900" dirty="0"/>
              <a:t> 12- </a:t>
            </a:r>
            <a:r>
              <a:rPr lang="en-US" sz="900" dirty="0" err="1"/>
              <a:t>oxi-fitodienóico</a:t>
            </a:r>
            <a:endParaRPr lang="pt-BR" sz="9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933700" y="3482040"/>
            <a:ext cx="144007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Oxi-fitodienoato</a:t>
            </a:r>
            <a:r>
              <a:rPr lang="en-US" sz="900" dirty="0"/>
              <a:t> </a:t>
            </a:r>
            <a:r>
              <a:rPr lang="en-US" sz="900" dirty="0" err="1"/>
              <a:t>redutase</a:t>
            </a:r>
            <a:endParaRPr lang="pt-BR" sz="9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731972" y="3780086"/>
            <a:ext cx="22784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3-oxi-2(2[Z]-</a:t>
            </a:r>
            <a:r>
              <a:rPr lang="en-US" sz="900" dirty="0" err="1"/>
              <a:t>pentenil</a:t>
            </a:r>
            <a:r>
              <a:rPr lang="en-US" sz="900" dirty="0"/>
              <a:t>)-ciclopentano-1-octanoato</a:t>
            </a:r>
            <a:endParaRPr lang="pt-BR" sz="9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350656" y="4383153"/>
            <a:ext cx="100187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3 </a:t>
            </a:r>
            <a:r>
              <a:rPr lang="el-GR" sz="900" dirty="0"/>
              <a:t>β</a:t>
            </a:r>
            <a:r>
              <a:rPr lang="en-US" sz="900" dirty="0"/>
              <a:t>-</a:t>
            </a:r>
            <a:r>
              <a:rPr lang="en-US" sz="900" dirty="0" err="1"/>
              <a:t>oxidação</a:t>
            </a:r>
            <a:endParaRPr lang="pt-BR" sz="9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876800" y="4792520"/>
            <a:ext cx="100187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Ácido</a:t>
            </a:r>
            <a:r>
              <a:rPr lang="en-US" sz="900" dirty="0"/>
              <a:t> </a:t>
            </a:r>
            <a:r>
              <a:rPr lang="en-US" sz="900" dirty="0" err="1"/>
              <a:t>jasmônico</a:t>
            </a:r>
            <a:endParaRPr lang="pt-BR" sz="9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903622" y="5673749"/>
            <a:ext cx="100187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Ácido</a:t>
            </a:r>
            <a:r>
              <a:rPr lang="en-US" sz="900" dirty="0"/>
              <a:t> </a:t>
            </a:r>
            <a:r>
              <a:rPr lang="en-US" sz="900" dirty="0" err="1"/>
              <a:t>jasmônico</a:t>
            </a:r>
            <a:endParaRPr lang="pt-BR" sz="9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990923" y="5257800"/>
            <a:ext cx="990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Citosol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86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8504</TotalTime>
  <Words>1528</Words>
  <Application>Microsoft Office PowerPoint</Application>
  <PresentationFormat>Apresentação na tela (4:3)</PresentationFormat>
  <Paragraphs>216</Paragraphs>
  <Slides>41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8" baseType="lpstr">
      <vt:lpstr>Arial Unicode MS</vt:lpstr>
      <vt:lpstr>Arial</vt:lpstr>
      <vt:lpstr>Calibri</vt:lpstr>
      <vt:lpstr>Symbol</vt:lpstr>
      <vt:lpstr>Verdana</vt:lpstr>
      <vt:lpstr>Tema do Office</vt:lpstr>
      <vt:lpstr>Bitmap 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</dc:creator>
  <cp:lastModifiedBy>Teste 2</cp:lastModifiedBy>
  <cp:revision>84</cp:revision>
  <dcterms:created xsi:type="dcterms:W3CDTF">2012-12-07T13:15:38Z</dcterms:created>
  <dcterms:modified xsi:type="dcterms:W3CDTF">2017-05-29T22:41:22Z</dcterms:modified>
</cp:coreProperties>
</file>