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87" r:id="rId19"/>
    <p:sldId id="289" r:id="rId20"/>
    <p:sldId id="290" r:id="rId21"/>
    <p:sldId id="291" r:id="rId22"/>
    <p:sldId id="292" r:id="rId23"/>
    <p:sldId id="293" r:id="rId24"/>
    <p:sldId id="295" r:id="rId25"/>
    <p:sldId id="298" r:id="rId26"/>
    <p:sldId id="300" r:id="rId27"/>
    <p:sldId id="301" r:id="rId28"/>
    <p:sldId id="302" r:id="rId29"/>
    <p:sldId id="303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51278" y="316865"/>
            <a:ext cx="5441442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28648" y="316865"/>
            <a:ext cx="5886703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68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91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59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0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316865"/>
            <a:ext cx="7906918" cy="114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540" y="1985517"/>
            <a:ext cx="7820025" cy="2964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0846" y="6465214"/>
            <a:ext cx="17030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316865"/>
            <a:ext cx="7906918" cy="114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540" y="2526538"/>
            <a:ext cx="7906918" cy="2399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0846" y="6465214"/>
            <a:ext cx="17030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79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5814" y="475107"/>
            <a:ext cx="145351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7000" y="2527943"/>
            <a:ext cx="303784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7040" indent="-434340">
              <a:lnSpc>
                <a:spcPct val="100000"/>
              </a:lnSpc>
              <a:buFont typeface="Arial"/>
              <a:buChar char="•"/>
              <a:tabLst>
                <a:tab pos="447040" algn="l"/>
                <a:tab pos="447675" algn="l"/>
              </a:tabLst>
            </a:pPr>
            <a:r>
              <a:rPr sz="3200" b="1" dirty="0">
                <a:latin typeface="Calibri"/>
                <a:cs typeface="Calibri"/>
              </a:rPr>
              <a:t>O que é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célula?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2695" y="5117591"/>
            <a:ext cx="2051303" cy="174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883" y="6057900"/>
            <a:ext cx="3078479" cy="800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123" y="3668267"/>
            <a:ext cx="3048000" cy="2400300"/>
          </a:xfrm>
          <a:custGeom>
            <a:avLst/>
            <a:gdLst/>
            <a:ahLst/>
            <a:cxnLst/>
            <a:rect l="l" t="t" r="r" b="b"/>
            <a:pathLst>
              <a:path w="3048000" h="2400300">
                <a:moveTo>
                  <a:pt x="2841752" y="0"/>
                </a:moveTo>
                <a:lnTo>
                  <a:pt x="206286" y="0"/>
                </a:lnTo>
                <a:lnTo>
                  <a:pt x="158985" y="5446"/>
                </a:lnTo>
                <a:lnTo>
                  <a:pt x="115565" y="20961"/>
                </a:lnTo>
                <a:lnTo>
                  <a:pt x="77263" y="45306"/>
                </a:lnTo>
                <a:lnTo>
                  <a:pt x="45317" y="77245"/>
                </a:lnTo>
                <a:lnTo>
                  <a:pt x="20966" y="115540"/>
                </a:lnTo>
                <a:lnTo>
                  <a:pt x="5448" y="158953"/>
                </a:lnTo>
                <a:lnTo>
                  <a:pt x="0" y="206247"/>
                </a:lnTo>
                <a:lnTo>
                  <a:pt x="0" y="2194013"/>
                </a:lnTo>
                <a:lnTo>
                  <a:pt x="5448" y="2241314"/>
                </a:lnTo>
                <a:lnTo>
                  <a:pt x="20966" y="2284734"/>
                </a:lnTo>
                <a:lnTo>
                  <a:pt x="45317" y="2323036"/>
                </a:lnTo>
                <a:lnTo>
                  <a:pt x="77263" y="2354982"/>
                </a:lnTo>
                <a:lnTo>
                  <a:pt x="115565" y="2379333"/>
                </a:lnTo>
                <a:lnTo>
                  <a:pt x="158985" y="2394851"/>
                </a:lnTo>
                <a:lnTo>
                  <a:pt x="206286" y="2400299"/>
                </a:lnTo>
                <a:lnTo>
                  <a:pt x="2841752" y="2400299"/>
                </a:lnTo>
                <a:lnTo>
                  <a:pt x="2889046" y="2394851"/>
                </a:lnTo>
                <a:lnTo>
                  <a:pt x="2932459" y="2379333"/>
                </a:lnTo>
                <a:lnTo>
                  <a:pt x="2970754" y="2354982"/>
                </a:lnTo>
                <a:lnTo>
                  <a:pt x="3002693" y="2323036"/>
                </a:lnTo>
                <a:lnTo>
                  <a:pt x="3027038" y="2284734"/>
                </a:lnTo>
                <a:lnTo>
                  <a:pt x="3042553" y="2241314"/>
                </a:lnTo>
                <a:lnTo>
                  <a:pt x="3048000" y="2194013"/>
                </a:lnTo>
                <a:lnTo>
                  <a:pt x="3048000" y="206247"/>
                </a:lnTo>
                <a:lnTo>
                  <a:pt x="3042553" y="158953"/>
                </a:lnTo>
                <a:lnTo>
                  <a:pt x="3027038" y="115540"/>
                </a:lnTo>
                <a:lnTo>
                  <a:pt x="3002693" y="77245"/>
                </a:lnTo>
                <a:lnTo>
                  <a:pt x="2970754" y="45306"/>
                </a:lnTo>
                <a:lnTo>
                  <a:pt x="2932459" y="20961"/>
                </a:lnTo>
                <a:lnTo>
                  <a:pt x="2889046" y="5446"/>
                </a:lnTo>
                <a:lnTo>
                  <a:pt x="284175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442" y="3451858"/>
            <a:ext cx="2523744" cy="262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24471" y="4059935"/>
            <a:ext cx="1991868" cy="2798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39711" y="1053083"/>
            <a:ext cx="1961514" cy="3017520"/>
          </a:xfrm>
          <a:custGeom>
            <a:avLst/>
            <a:gdLst/>
            <a:ahLst/>
            <a:cxnLst/>
            <a:rect l="l" t="t" r="r" b="b"/>
            <a:pathLst>
              <a:path w="1961515" h="3017520">
                <a:moveTo>
                  <a:pt x="1792859" y="0"/>
                </a:moveTo>
                <a:lnTo>
                  <a:pt x="168529" y="0"/>
                </a:lnTo>
                <a:lnTo>
                  <a:pt x="123722" y="6018"/>
                </a:lnTo>
                <a:lnTo>
                  <a:pt x="83462" y="23005"/>
                </a:lnTo>
                <a:lnTo>
                  <a:pt x="49355" y="49355"/>
                </a:lnTo>
                <a:lnTo>
                  <a:pt x="23005" y="83462"/>
                </a:lnTo>
                <a:lnTo>
                  <a:pt x="6018" y="123722"/>
                </a:lnTo>
                <a:lnTo>
                  <a:pt x="0" y="168528"/>
                </a:lnTo>
                <a:lnTo>
                  <a:pt x="0" y="2848991"/>
                </a:lnTo>
                <a:lnTo>
                  <a:pt x="6018" y="2893797"/>
                </a:lnTo>
                <a:lnTo>
                  <a:pt x="23005" y="2934057"/>
                </a:lnTo>
                <a:lnTo>
                  <a:pt x="49355" y="2968164"/>
                </a:lnTo>
                <a:lnTo>
                  <a:pt x="83462" y="2994514"/>
                </a:lnTo>
                <a:lnTo>
                  <a:pt x="123722" y="3011501"/>
                </a:lnTo>
                <a:lnTo>
                  <a:pt x="168529" y="3017520"/>
                </a:lnTo>
                <a:lnTo>
                  <a:pt x="1792859" y="3017520"/>
                </a:lnTo>
                <a:lnTo>
                  <a:pt x="1837665" y="3011501"/>
                </a:lnTo>
                <a:lnTo>
                  <a:pt x="1877925" y="2994514"/>
                </a:lnTo>
                <a:lnTo>
                  <a:pt x="1912032" y="2968164"/>
                </a:lnTo>
                <a:lnTo>
                  <a:pt x="1938382" y="2934057"/>
                </a:lnTo>
                <a:lnTo>
                  <a:pt x="1955369" y="2893797"/>
                </a:lnTo>
                <a:lnTo>
                  <a:pt x="1961388" y="2848991"/>
                </a:lnTo>
                <a:lnTo>
                  <a:pt x="1961388" y="168528"/>
                </a:lnTo>
                <a:lnTo>
                  <a:pt x="1955369" y="123722"/>
                </a:lnTo>
                <a:lnTo>
                  <a:pt x="1938382" y="83462"/>
                </a:lnTo>
                <a:lnTo>
                  <a:pt x="1912032" y="49355"/>
                </a:lnTo>
                <a:lnTo>
                  <a:pt x="1877925" y="23005"/>
                </a:lnTo>
                <a:lnTo>
                  <a:pt x="1837665" y="6018"/>
                </a:lnTo>
                <a:lnTo>
                  <a:pt x="179285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39711" y="1053083"/>
            <a:ext cx="1961388" cy="3017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80045" cy="296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  <a:p>
            <a:pPr marL="12700" marR="5080" algn="just">
              <a:lnSpc>
                <a:spcPct val="100000"/>
              </a:lnSpc>
              <a:spcBef>
                <a:spcPts val="1035"/>
              </a:spcBef>
            </a:pPr>
            <a:r>
              <a:rPr sz="2800" spc="-10" dirty="0"/>
              <a:t>Membrana </a:t>
            </a:r>
            <a:r>
              <a:rPr sz="2800" spc="-5" dirty="0"/>
              <a:t>plasmática: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Envolve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célula,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define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seus 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limites,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mantém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diferenças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essenciais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entre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o 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citosol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o meio </a:t>
            </a:r>
            <a:r>
              <a:rPr sz="2800" b="0" spc="-35" dirty="0">
                <a:solidFill>
                  <a:srgbClr val="000000"/>
                </a:solidFill>
                <a:latin typeface="Calibri"/>
                <a:cs typeface="Calibri"/>
              </a:rPr>
              <a:t>extracelular.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Dentro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da célula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mantém 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diferenças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características entre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os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conteúdos de  cada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organela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o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 citosol.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0371" y="3717035"/>
            <a:ext cx="3240405" cy="2592705"/>
          </a:xfrm>
          <a:custGeom>
            <a:avLst/>
            <a:gdLst/>
            <a:ahLst/>
            <a:cxnLst/>
            <a:rect l="l" t="t" r="r" b="b"/>
            <a:pathLst>
              <a:path w="3240404" h="2592704">
                <a:moveTo>
                  <a:pt x="3017266" y="0"/>
                </a:moveTo>
                <a:lnTo>
                  <a:pt x="222757" y="0"/>
                </a:lnTo>
                <a:lnTo>
                  <a:pt x="177853" y="4524"/>
                </a:lnTo>
                <a:lnTo>
                  <a:pt x="136034" y="17500"/>
                </a:lnTo>
                <a:lnTo>
                  <a:pt x="98195" y="38033"/>
                </a:lnTo>
                <a:lnTo>
                  <a:pt x="65230" y="65230"/>
                </a:lnTo>
                <a:lnTo>
                  <a:pt x="38033" y="98195"/>
                </a:lnTo>
                <a:lnTo>
                  <a:pt x="17500" y="136034"/>
                </a:lnTo>
                <a:lnTo>
                  <a:pt x="4524" y="177853"/>
                </a:lnTo>
                <a:lnTo>
                  <a:pt x="0" y="222757"/>
                </a:lnTo>
                <a:lnTo>
                  <a:pt x="0" y="2369540"/>
                </a:lnTo>
                <a:lnTo>
                  <a:pt x="4524" y="2414438"/>
                </a:lnTo>
                <a:lnTo>
                  <a:pt x="17500" y="2456256"/>
                </a:lnTo>
                <a:lnTo>
                  <a:pt x="38033" y="2494099"/>
                </a:lnTo>
                <a:lnTo>
                  <a:pt x="65230" y="2527071"/>
                </a:lnTo>
                <a:lnTo>
                  <a:pt x="98195" y="2554275"/>
                </a:lnTo>
                <a:lnTo>
                  <a:pt x="136034" y="2574816"/>
                </a:lnTo>
                <a:lnTo>
                  <a:pt x="177853" y="2587797"/>
                </a:lnTo>
                <a:lnTo>
                  <a:pt x="222757" y="2592324"/>
                </a:lnTo>
                <a:lnTo>
                  <a:pt x="3017266" y="2592324"/>
                </a:lnTo>
                <a:lnTo>
                  <a:pt x="3062170" y="2587797"/>
                </a:lnTo>
                <a:lnTo>
                  <a:pt x="3103989" y="2574816"/>
                </a:lnTo>
                <a:lnTo>
                  <a:pt x="3141828" y="2554275"/>
                </a:lnTo>
                <a:lnTo>
                  <a:pt x="3174793" y="2527071"/>
                </a:lnTo>
                <a:lnTo>
                  <a:pt x="3201990" y="2494099"/>
                </a:lnTo>
                <a:lnTo>
                  <a:pt x="3222523" y="2456256"/>
                </a:lnTo>
                <a:lnTo>
                  <a:pt x="3235499" y="2414438"/>
                </a:lnTo>
                <a:lnTo>
                  <a:pt x="3240024" y="2369540"/>
                </a:lnTo>
                <a:lnTo>
                  <a:pt x="3240024" y="222757"/>
                </a:lnTo>
                <a:lnTo>
                  <a:pt x="3235499" y="177853"/>
                </a:lnTo>
                <a:lnTo>
                  <a:pt x="3222523" y="136034"/>
                </a:lnTo>
                <a:lnTo>
                  <a:pt x="3201990" y="98195"/>
                </a:lnTo>
                <a:lnTo>
                  <a:pt x="3174793" y="65230"/>
                </a:lnTo>
                <a:lnTo>
                  <a:pt x="3141828" y="38033"/>
                </a:lnTo>
                <a:lnTo>
                  <a:pt x="3103989" y="17500"/>
                </a:lnTo>
                <a:lnTo>
                  <a:pt x="3062170" y="4524"/>
                </a:lnTo>
                <a:lnTo>
                  <a:pt x="301726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371" y="3717035"/>
            <a:ext cx="3240024" cy="259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8548" y="6266686"/>
            <a:ext cx="2406396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3788" y="4384547"/>
            <a:ext cx="2376170" cy="1892935"/>
          </a:xfrm>
          <a:custGeom>
            <a:avLst/>
            <a:gdLst/>
            <a:ahLst/>
            <a:cxnLst/>
            <a:rect l="l" t="t" r="r" b="b"/>
            <a:pathLst>
              <a:path w="2376170" h="1892935">
                <a:moveTo>
                  <a:pt x="2213229" y="0"/>
                </a:moveTo>
                <a:lnTo>
                  <a:pt x="162687" y="0"/>
                </a:lnTo>
                <a:lnTo>
                  <a:pt x="119415" y="5806"/>
                </a:lnTo>
                <a:lnTo>
                  <a:pt x="80546" y="22196"/>
                </a:lnTo>
                <a:lnTo>
                  <a:pt x="47625" y="47624"/>
                </a:lnTo>
                <a:lnTo>
                  <a:pt x="22196" y="80546"/>
                </a:lnTo>
                <a:lnTo>
                  <a:pt x="5806" y="119415"/>
                </a:lnTo>
                <a:lnTo>
                  <a:pt x="0" y="162687"/>
                </a:lnTo>
                <a:lnTo>
                  <a:pt x="0" y="1730133"/>
                </a:lnTo>
                <a:lnTo>
                  <a:pt x="5806" y="1773378"/>
                </a:lnTo>
                <a:lnTo>
                  <a:pt x="22196" y="1812237"/>
                </a:lnTo>
                <a:lnTo>
                  <a:pt x="47624" y="1845160"/>
                </a:lnTo>
                <a:lnTo>
                  <a:pt x="80546" y="1870597"/>
                </a:lnTo>
                <a:lnTo>
                  <a:pt x="119415" y="1886996"/>
                </a:lnTo>
                <a:lnTo>
                  <a:pt x="162687" y="1892808"/>
                </a:lnTo>
                <a:lnTo>
                  <a:pt x="2213229" y="1892808"/>
                </a:lnTo>
                <a:lnTo>
                  <a:pt x="2256500" y="1886996"/>
                </a:lnTo>
                <a:lnTo>
                  <a:pt x="2295369" y="1870597"/>
                </a:lnTo>
                <a:lnTo>
                  <a:pt x="2328291" y="1845160"/>
                </a:lnTo>
                <a:lnTo>
                  <a:pt x="2353719" y="1812237"/>
                </a:lnTo>
                <a:lnTo>
                  <a:pt x="2370109" y="1773378"/>
                </a:lnTo>
                <a:lnTo>
                  <a:pt x="2375916" y="1730133"/>
                </a:lnTo>
                <a:lnTo>
                  <a:pt x="2375916" y="162687"/>
                </a:lnTo>
                <a:lnTo>
                  <a:pt x="2370109" y="119415"/>
                </a:lnTo>
                <a:lnTo>
                  <a:pt x="2353719" y="80546"/>
                </a:lnTo>
                <a:lnTo>
                  <a:pt x="2328291" y="47625"/>
                </a:lnTo>
                <a:lnTo>
                  <a:pt x="2295369" y="22196"/>
                </a:lnTo>
                <a:lnTo>
                  <a:pt x="2256500" y="5806"/>
                </a:lnTo>
                <a:lnTo>
                  <a:pt x="221322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3788" y="4384547"/>
            <a:ext cx="2375916" cy="1892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9583" y="5393435"/>
            <a:ext cx="1804415" cy="1464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80045" cy="2112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  <a:p>
            <a:pPr marL="12700" marR="5080" algn="just">
              <a:lnSpc>
                <a:spcPct val="100000"/>
              </a:lnSpc>
              <a:spcBef>
                <a:spcPts val="1035"/>
              </a:spcBef>
            </a:pPr>
            <a:r>
              <a:rPr sz="2800" spc="-10" dirty="0"/>
              <a:t>Membrana </a:t>
            </a:r>
            <a:r>
              <a:rPr sz="2800" spc="-5" dirty="0"/>
              <a:t>plasmática: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é um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filme muito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fino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de  lipídeos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proteínas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mantidas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juntas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principalmente  por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interações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não</a:t>
            </a:r>
            <a:r>
              <a:rPr sz="2800" b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covalentes.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3191" y="5728715"/>
            <a:ext cx="4399788" cy="1129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431" y="3069335"/>
            <a:ext cx="4369435" cy="2670175"/>
          </a:xfrm>
          <a:custGeom>
            <a:avLst/>
            <a:gdLst/>
            <a:ahLst/>
            <a:cxnLst/>
            <a:rect l="l" t="t" r="r" b="b"/>
            <a:pathLst>
              <a:path w="4369435" h="2670175">
                <a:moveTo>
                  <a:pt x="4139819" y="0"/>
                </a:moveTo>
                <a:lnTo>
                  <a:pt x="229463" y="0"/>
                </a:lnTo>
                <a:lnTo>
                  <a:pt x="183217" y="4662"/>
                </a:lnTo>
                <a:lnTo>
                  <a:pt x="140144" y="18034"/>
                </a:lnTo>
                <a:lnTo>
                  <a:pt x="101166" y="39192"/>
                </a:lnTo>
                <a:lnTo>
                  <a:pt x="67206" y="67214"/>
                </a:lnTo>
                <a:lnTo>
                  <a:pt x="39187" y="101178"/>
                </a:lnTo>
                <a:lnTo>
                  <a:pt x="18031" y="140160"/>
                </a:lnTo>
                <a:lnTo>
                  <a:pt x="4661" y="183238"/>
                </a:lnTo>
                <a:lnTo>
                  <a:pt x="0" y="229488"/>
                </a:lnTo>
                <a:lnTo>
                  <a:pt x="0" y="2440559"/>
                </a:lnTo>
                <a:lnTo>
                  <a:pt x="4661" y="2486813"/>
                </a:lnTo>
                <a:lnTo>
                  <a:pt x="18031" y="2529892"/>
                </a:lnTo>
                <a:lnTo>
                  <a:pt x="39187" y="2568875"/>
                </a:lnTo>
                <a:lnTo>
                  <a:pt x="67206" y="2602838"/>
                </a:lnTo>
                <a:lnTo>
                  <a:pt x="101166" y="2630858"/>
                </a:lnTo>
                <a:lnTo>
                  <a:pt x="140144" y="2652015"/>
                </a:lnTo>
                <a:lnTo>
                  <a:pt x="183217" y="2665386"/>
                </a:lnTo>
                <a:lnTo>
                  <a:pt x="229463" y="2670048"/>
                </a:lnTo>
                <a:lnTo>
                  <a:pt x="4139819" y="2670048"/>
                </a:lnTo>
                <a:lnTo>
                  <a:pt x="4186069" y="2665386"/>
                </a:lnTo>
                <a:lnTo>
                  <a:pt x="4229147" y="2652015"/>
                </a:lnTo>
                <a:lnTo>
                  <a:pt x="4268129" y="2630858"/>
                </a:lnTo>
                <a:lnTo>
                  <a:pt x="4302093" y="2602838"/>
                </a:lnTo>
                <a:lnTo>
                  <a:pt x="4330115" y="2568875"/>
                </a:lnTo>
                <a:lnTo>
                  <a:pt x="4351274" y="2529892"/>
                </a:lnTo>
                <a:lnTo>
                  <a:pt x="4364645" y="2486813"/>
                </a:lnTo>
                <a:lnTo>
                  <a:pt x="4369308" y="2440559"/>
                </a:lnTo>
                <a:lnTo>
                  <a:pt x="4369308" y="229488"/>
                </a:lnTo>
                <a:lnTo>
                  <a:pt x="4364645" y="183238"/>
                </a:lnTo>
                <a:lnTo>
                  <a:pt x="4351274" y="140160"/>
                </a:lnTo>
                <a:lnTo>
                  <a:pt x="4330115" y="101178"/>
                </a:lnTo>
                <a:lnTo>
                  <a:pt x="4302093" y="67214"/>
                </a:lnTo>
                <a:lnTo>
                  <a:pt x="4268129" y="39192"/>
                </a:lnTo>
                <a:lnTo>
                  <a:pt x="4229147" y="18033"/>
                </a:lnTo>
                <a:lnTo>
                  <a:pt x="4186069" y="4662"/>
                </a:lnTo>
                <a:lnTo>
                  <a:pt x="413981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8431" y="3069335"/>
            <a:ext cx="4369308" cy="2670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81371" y="5192266"/>
            <a:ext cx="3928872" cy="16657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6611" y="3069335"/>
            <a:ext cx="3898900" cy="2133600"/>
          </a:xfrm>
          <a:custGeom>
            <a:avLst/>
            <a:gdLst/>
            <a:ahLst/>
            <a:cxnLst/>
            <a:rect l="l" t="t" r="r" b="b"/>
            <a:pathLst>
              <a:path w="3898900" h="2133600">
                <a:moveTo>
                  <a:pt x="3715004" y="0"/>
                </a:moveTo>
                <a:lnTo>
                  <a:pt x="183387" y="0"/>
                </a:lnTo>
                <a:lnTo>
                  <a:pt x="134614" y="6546"/>
                </a:lnTo>
                <a:lnTo>
                  <a:pt x="90800" y="25023"/>
                </a:lnTo>
                <a:lnTo>
                  <a:pt x="53689" y="53689"/>
                </a:lnTo>
                <a:lnTo>
                  <a:pt x="25023" y="90800"/>
                </a:lnTo>
                <a:lnTo>
                  <a:pt x="6546" y="134614"/>
                </a:lnTo>
                <a:lnTo>
                  <a:pt x="0" y="183387"/>
                </a:lnTo>
                <a:lnTo>
                  <a:pt x="0" y="1950212"/>
                </a:lnTo>
                <a:lnTo>
                  <a:pt x="6546" y="1998985"/>
                </a:lnTo>
                <a:lnTo>
                  <a:pt x="25023" y="2042799"/>
                </a:lnTo>
                <a:lnTo>
                  <a:pt x="53689" y="2079910"/>
                </a:lnTo>
                <a:lnTo>
                  <a:pt x="90800" y="2108576"/>
                </a:lnTo>
                <a:lnTo>
                  <a:pt x="134614" y="2127053"/>
                </a:lnTo>
                <a:lnTo>
                  <a:pt x="183387" y="2133600"/>
                </a:lnTo>
                <a:lnTo>
                  <a:pt x="3715004" y="2133600"/>
                </a:lnTo>
                <a:lnTo>
                  <a:pt x="3763777" y="2127053"/>
                </a:lnTo>
                <a:lnTo>
                  <a:pt x="3807591" y="2108576"/>
                </a:lnTo>
                <a:lnTo>
                  <a:pt x="3844702" y="2079910"/>
                </a:lnTo>
                <a:lnTo>
                  <a:pt x="3873368" y="2042799"/>
                </a:lnTo>
                <a:lnTo>
                  <a:pt x="3891845" y="1998985"/>
                </a:lnTo>
                <a:lnTo>
                  <a:pt x="3898391" y="1950212"/>
                </a:lnTo>
                <a:lnTo>
                  <a:pt x="3898391" y="183387"/>
                </a:lnTo>
                <a:lnTo>
                  <a:pt x="3891845" y="134614"/>
                </a:lnTo>
                <a:lnTo>
                  <a:pt x="3873368" y="90800"/>
                </a:lnTo>
                <a:lnTo>
                  <a:pt x="3844702" y="53689"/>
                </a:lnTo>
                <a:lnTo>
                  <a:pt x="3807591" y="25023"/>
                </a:lnTo>
                <a:lnTo>
                  <a:pt x="3763777" y="6546"/>
                </a:lnTo>
                <a:lnTo>
                  <a:pt x="371500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6611" y="3069335"/>
            <a:ext cx="3898391" cy="213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5095" cy="412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citoplasma </a:t>
            </a:r>
            <a:r>
              <a:rPr sz="2800" spc="-5" dirty="0">
                <a:latin typeface="Calibri"/>
                <a:cs typeface="Calibri"/>
              </a:rPr>
              <a:t>é o espaço </a:t>
            </a:r>
            <a:r>
              <a:rPr sz="2800" spc="-10" dirty="0">
                <a:latin typeface="Calibri"/>
                <a:cs typeface="Calibri"/>
              </a:rPr>
              <a:t>intra-celular </a:t>
            </a:r>
            <a:r>
              <a:rPr sz="2800" spc="-20" dirty="0">
                <a:latin typeface="Calibri"/>
                <a:cs typeface="Calibri"/>
              </a:rPr>
              <a:t>entre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membrana plasmática </a:t>
            </a:r>
            <a:r>
              <a:rPr sz="2800" spc="-5" dirty="0">
                <a:latin typeface="Calibri"/>
                <a:cs typeface="Calibri"/>
              </a:rPr>
              <a:t>e o </a:t>
            </a:r>
            <a:r>
              <a:rPr sz="2800" spc="-20" dirty="0">
                <a:latin typeface="Calibri"/>
                <a:cs typeface="Calibri"/>
              </a:rPr>
              <a:t>envoltório </a:t>
            </a:r>
            <a:r>
              <a:rPr sz="2800" spc="-5" dirty="0">
                <a:latin typeface="Calibri"/>
                <a:cs typeface="Calibri"/>
              </a:rPr>
              <a:t>nuclear em  </a:t>
            </a:r>
            <a:r>
              <a:rPr sz="2800" spc="-15" dirty="0">
                <a:latin typeface="Calibri"/>
                <a:cs typeface="Calibri"/>
              </a:rPr>
              <a:t>seres </a:t>
            </a:r>
            <a:r>
              <a:rPr sz="2800" spc="-10" dirty="0">
                <a:latin typeface="Calibri"/>
                <a:cs typeface="Calibri"/>
              </a:rPr>
              <a:t>eucariontes, enquanto </a:t>
            </a:r>
            <a:r>
              <a:rPr sz="2800" spc="-5" dirty="0">
                <a:latin typeface="Calibri"/>
                <a:cs typeface="Calibri"/>
              </a:rPr>
              <a:t>nos </a:t>
            </a:r>
            <a:r>
              <a:rPr sz="2800" spc="-15" dirty="0">
                <a:latin typeface="Calibri"/>
                <a:cs typeface="Calibri"/>
              </a:rPr>
              <a:t>procariotos  corresponde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totalidade </a:t>
            </a:r>
            <a:r>
              <a:rPr sz="2800" spc="-5" dirty="0">
                <a:latin typeface="Calibri"/>
                <a:cs typeface="Calibri"/>
              </a:rPr>
              <a:t>da </a:t>
            </a:r>
            <a:r>
              <a:rPr sz="2800" spc="-15" dirty="0">
                <a:latin typeface="Calibri"/>
                <a:cs typeface="Calibri"/>
              </a:rPr>
              <a:t>área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intra-celular.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citoplasma </a:t>
            </a:r>
            <a:r>
              <a:rPr sz="2800" spc="-5" dirty="0">
                <a:latin typeface="Calibri"/>
                <a:cs typeface="Calibri"/>
              </a:rPr>
              <a:t>é </a:t>
            </a:r>
            <a:r>
              <a:rPr sz="2800" spc="-10" dirty="0">
                <a:latin typeface="Calibri"/>
                <a:cs typeface="Calibri"/>
              </a:rPr>
              <a:t>preenchido por substância semi-  fluída </a:t>
            </a:r>
            <a:r>
              <a:rPr sz="2800" spc="-5" dirty="0">
                <a:latin typeface="Calibri"/>
                <a:cs typeface="Calibri"/>
              </a:rPr>
              <a:t>denominada </a:t>
            </a:r>
            <a:r>
              <a:rPr sz="2800" u="heavy" spc="-5" dirty="0">
                <a:latin typeface="Calibri"/>
                <a:cs typeface="Calibri"/>
              </a:rPr>
              <a:t>hialoplasma</a:t>
            </a:r>
            <a:r>
              <a:rPr sz="2800" spc="-5" dirty="0">
                <a:latin typeface="Calibri"/>
                <a:cs typeface="Calibri"/>
              </a:rPr>
              <a:t>, e </a:t>
            </a:r>
            <a:r>
              <a:rPr sz="2800" spc="-15" dirty="0">
                <a:latin typeface="Calibri"/>
                <a:cs typeface="Calibri"/>
              </a:rPr>
              <a:t>neste </a:t>
            </a:r>
            <a:r>
              <a:rPr sz="2800" spc="-10" dirty="0">
                <a:latin typeface="Calibri"/>
                <a:cs typeface="Calibri"/>
              </a:rPr>
              <a:t>fluído </a:t>
            </a:r>
            <a:r>
              <a:rPr sz="2800" spc="-15" dirty="0">
                <a:latin typeface="Calibri"/>
                <a:cs typeface="Calibri"/>
              </a:rPr>
              <a:t>estão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suspensos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u="heavy" spc="-15" dirty="0">
                <a:latin typeface="Calibri"/>
                <a:cs typeface="Calibri"/>
              </a:rPr>
              <a:t>organelas</a:t>
            </a:r>
            <a:r>
              <a:rPr sz="2800" u="heavy" spc="70" dirty="0">
                <a:latin typeface="Calibri"/>
                <a:cs typeface="Calibri"/>
              </a:rPr>
              <a:t> </a:t>
            </a:r>
            <a:r>
              <a:rPr sz="2800" u="heavy" spc="-10" dirty="0">
                <a:latin typeface="Calibri"/>
                <a:cs typeface="Calibri"/>
              </a:rPr>
              <a:t>celulares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176783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0160" y="1938527"/>
            <a:ext cx="6638544" cy="4732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5232" y="2133600"/>
            <a:ext cx="6050280" cy="4143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5730" cy="310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solidFill>
                  <a:srgbClr val="77923B"/>
                </a:solidFill>
                <a:latin typeface="Calibri"/>
                <a:cs typeface="Calibri"/>
              </a:rPr>
              <a:t>Papel </a:t>
            </a: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do</a:t>
            </a:r>
            <a:r>
              <a:rPr sz="2800" b="1" spc="-3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latin typeface="Calibri"/>
                <a:cs typeface="Calibri"/>
              </a:rPr>
              <a:t>Desempenha </a:t>
            </a:r>
            <a:r>
              <a:rPr sz="2800" b="1" spc="-5" dirty="0">
                <a:latin typeface="Calibri"/>
                <a:cs typeface="Calibri"/>
              </a:rPr>
              <a:t>um papel </a:t>
            </a:r>
            <a:r>
              <a:rPr sz="2800" b="1" spc="-15" dirty="0">
                <a:latin typeface="Calibri"/>
                <a:cs typeface="Calibri"/>
              </a:rPr>
              <a:t>estrutural,</a:t>
            </a:r>
            <a:r>
              <a:rPr sz="2800" b="1" spc="600" dirty="0">
                <a:latin typeface="Calibri"/>
                <a:cs typeface="Calibri"/>
              </a:rPr>
              <a:t> </a:t>
            </a:r>
            <a:r>
              <a:rPr sz="2800" b="1" u="heavy" spc="-15" dirty="0">
                <a:latin typeface="Calibri"/>
                <a:cs typeface="Calibri"/>
              </a:rPr>
              <a:t>mantendo</a:t>
            </a:r>
            <a:r>
              <a:rPr sz="2800" b="1" u="heavy" spc="600" dirty="0">
                <a:latin typeface="Calibri"/>
                <a:cs typeface="Calibri"/>
              </a:rPr>
              <a:t> </a:t>
            </a:r>
            <a:r>
              <a:rPr sz="2800" b="1" u="heavy" spc="-5" dirty="0">
                <a:latin typeface="Calibri"/>
                <a:cs typeface="Calibri"/>
              </a:rPr>
              <a:t>a  </a:t>
            </a:r>
            <a:r>
              <a:rPr sz="2800" b="1" u="heavy" spc="-10" dirty="0">
                <a:latin typeface="Calibri"/>
                <a:cs typeface="Calibri"/>
              </a:rPr>
              <a:t>consistência </a:t>
            </a:r>
            <a:r>
              <a:rPr sz="2800" b="1" u="heavy" spc="-5" dirty="0">
                <a:latin typeface="Calibri"/>
                <a:cs typeface="Calibri"/>
              </a:rPr>
              <a:t>e a </a:t>
            </a:r>
            <a:r>
              <a:rPr sz="2800" b="1" u="heavy" spc="-15" dirty="0">
                <a:latin typeface="Calibri"/>
                <a:cs typeface="Calibri"/>
              </a:rPr>
              <a:t>forma </a:t>
            </a:r>
            <a:r>
              <a:rPr sz="2800" b="1" u="heavy" spc="-5" dirty="0">
                <a:latin typeface="Calibri"/>
                <a:cs typeface="Calibri"/>
              </a:rPr>
              <a:t>da célula. </a:t>
            </a:r>
            <a:r>
              <a:rPr sz="2800" b="1" spc="-5" dirty="0">
                <a:latin typeface="Calibri"/>
                <a:cs typeface="Calibri"/>
              </a:rPr>
              <a:t>É também o local  de </a:t>
            </a:r>
            <a:r>
              <a:rPr sz="2800" b="1" spc="-10" dirty="0">
                <a:latin typeface="Calibri"/>
                <a:cs typeface="Calibri"/>
              </a:rPr>
              <a:t>armazenamento </a:t>
            </a:r>
            <a:r>
              <a:rPr sz="2800" b="1" spc="-5" dirty="0">
                <a:latin typeface="Calibri"/>
                <a:cs typeface="Calibri"/>
              </a:rPr>
              <a:t>de </a:t>
            </a:r>
            <a:r>
              <a:rPr sz="2800" b="1" spc="-10" dirty="0">
                <a:latin typeface="Calibri"/>
                <a:cs typeface="Calibri"/>
              </a:rPr>
              <a:t>substâncias </a:t>
            </a:r>
            <a:r>
              <a:rPr sz="2800" b="1" spc="-5" dirty="0">
                <a:latin typeface="Calibri"/>
                <a:cs typeface="Calibri"/>
              </a:rPr>
              <a:t>químicas  </a:t>
            </a:r>
            <a:r>
              <a:rPr sz="2800" b="1" spc="-10" dirty="0">
                <a:latin typeface="Calibri"/>
                <a:cs typeface="Calibri"/>
              </a:rPr>
              <a:t>indispensáveis </a:t>
            </a:r>
            <a:r>
              <a:rPr sz="2800" b="1" spc="-5" dirty="0">
                <a:latin typeface="Calibri"/>
                <a:cs typeface="Calibri"/>
              </a:rPr>
              <a:t>à vida. As </a:t>
            </a:r>
            <a:r>
              <a:rPr sz="2800" b="1" spc="-10" dirty="0">
                <a:latin typeface="Calibri"/>
                <a:cs typeface="Calibri"/>
              </a:rPr>
              <a:t>reações metabólicas vitais  </a:t>
            </a:r>
            <a:r>
              <a:rPr sz="2800" b="1" spc="-20" dirty="0">
                <a:latin typeface="Calibri"/>
                <a:cs typeface="Calibri"/>
              </a:rPr>
              <a:t>têm </a:t>
            </a:r>
            <a:r>
              <a:rPr sz="2800" b="1" spc="-15" dirty="0">
                <a:latin typeface="Calibri"/>
                <a:cs typeface="Calibri"/>
              </a:rPr>
              <a:t>lugar</a:t>
            </a:r>
            <a:r>
              <a:rPr sz="2800" b="1" spc="60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neste </a:t>
            </a:r>
            <a:r>
              <a:rPr sz="2800" b="1" spc="-10" dirty="0">
                <a:latin typeface="Calibri"/>
                <a:cs typeface="Calibri"/>
              </a:rPr>
              <a:t>compartimento </a:t>
            </a:r>
            <a:r>
              <a:rPr sz="2800" b="1" spc="-5" dirty="0">
                <a:latin typeface="Calibri"/>
                <a:cs typeface="Calibri"/>
              </a:rPr>
              <a:t>celular: </a:t>
            </a:r>
            <a:r>
              <a:rPr sz="2800" b="1" u="heavy" spc="-5" dirty="0">
                <a:latin typeface="Calibri"/>
                <a:cs typeface="Calibri"/>
              </a:rPr>
              <a:t>glicólise  </a:t>
            </a:r>
            <a:r>
              <a:rPr sz="2800" b="1" u="heavy" spc="-10" dirty="0">
                <a:latin typeface="Calibri"/>
                <a:cs typeface="Calibri"/>
              </a:rPr>
              <a:t>anaeróbia </a:t>
            </a:r>
            <a:r>
              <a:rPr sz="2800" b="1" spc="-5" dirty="0">
                <a:latin typeface="Calibri"/>
                <a:cs typeface="Calibri"/>
              </a:rPr>
              <a:t>e a </a:t>
            </a:r>
            <a:r>
              <a:rPr sz="2800" b="1" u="heavy" spc="-15" dirty="0">
                <a:latin typeface="Calibri"/>
                <a:cs typeface="Calibri"/>
              </a:rPr>
              <a:t>síntese</a:t>
            </a:r>
            <a:r>
              <a:rPr sz="2800" b="1" u="heavy" spc="55" dirty="0">
                <a:latin typeface="Calibri"/>
                <a:cs typeface="Calibri"/>
              </a:rPr>
              <a:t> </a:t>
            </a:r>
            <a:r>
              <a:rPr sz="2800" b="1" u="heavy" spc="-15" dirty="0">
                <a:latin typeface="Calibri"/>
                <a:cs typeface="Calibri"/>
              </a:rPr>
              <a:t>protéica</a:t>
            </a:r>
            <a:r>
              <a:rPr sz="2800" b="1" spc="-1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4459" cy="182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spc="-15" dirty="0">
                <a:latin typeface="Calibri"/>
                <a:cs typeface="Calibri"/>
              </a:rPr>
              <a:t>Estrutura </a:t>
            </a:r>
            <a:r>
              <a:rPr sz="2800" spc="-5" dirty="0">
                <a:latin typeface="Calibri"/>
                <a:cs typeface="Calibri"/>
              </a:rPr>
              <a:t>que </a:t>
            </a:r>
            <a:r>
              <a:rPr sz="2800" spc="-10" dirty="0">
                <a:latin typeface="Calibri"/>
                <a:cs typeface="Calibri"/>
              </a:rPr>
              <a:t>abriga </a:t>
            </a:r>
            <a:r>
              <a:rPr sz="2800" spc="-5" dirty="0">
                <a:latin typeface="Calibri"/>
                <a:cs typeface="Calibri"/>
              </a:rPr>
              <a:t>os genes, o </a:t>
            </a:r>
            <a:r>
              <a:rPr sz="2800" spc="-15" dirty="0">
                <a:latin typeface="Calibri"/>
                <a:cs typeface="Calibri"/>
              </a:rPr>
              <a:t>material genético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que codifica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síntese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15" dirty="0">
                <a:latin typeface="Calibri"/>
                <a:cs typeface="Calibri"/>
              </a:rPr>
              <a:t>proteínas </a:t>
            </a:r>
            <a:r>
              <a:rPr sz="2800" spc="-5" dirty="0">
                <a:latin typeface="Calibri"/>
                <a:cs typeface="Calibri"/>
              </a:rPr>
              <a:t>e </a:t>
            </a:r>
            <a:r>
              <a:rPr sz="2800" spc="-15" dirty="0">
                <a:latin typeface="Calibri"/>
                <a:cs typeface="Calibri"/>
              </a:rPr>
              <a:t>“programa”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atividade</a:t>
            </a:r>
            <a:r>
              <a:rPr sz="2800" spc="-40" dirty="0">
                <a:latin typeface="Calibri"/>
                <a:cs typeface="Calibri"/>
              </a:rPr>
              <a:t> celular.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12364" y="6344410"/>
            <a:ext cx="3390900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7604" y="3523488"/>
            <a:ext cx="3360420" cy="2832100"/>
          </a:xfrm>
          <a:custGeom>
            <a:avLst/>
            <a:gdLst/>
            <a:ahLst/>
            <a:cxnLst/>
            <a:rect l="l" t="t" r="r" b="b"/>
            <a:pathLst>
              <a:path w="3360420" h="2832100">
                <a:moveTo>
                  <a:pt x="3117087" y="0"/>
                </a:moveTo>
                <a:lnTo>
                  <a:pt x="243331" y="0"/>
                </a:lnTo>
                <a:lnTo>
                  <a:pt x="194298" y="4944"/>
                </a:lnTo>
                <a:lnTo>
                  <a:pt x="148625" y="19125"/>
                </a:lnTo>
                <a:lnTo>
                  <a:pt x="107292" y="41563"/>
                </a:lnTo>
                <a:lnTo>
                  <a:pt x="71278" y="71278"/>
                </a:lnTo>
                <a:lnTo>
                  <a:pt x="41563" y="107292"/>
                </a:lnTo>
                <a:lnTo>
                  <a:pt x="19125" y="148625"/>
                </a:lnTo>
                <a:lnTo>
                  <a:pt x="4944" y="194298"/>
                </a:lnTo>
                <a:lnTo>
                  <a:pt x="0" y="243331"/>
                </a:lnTo>
                <a:lnTo>
                  <a:pt x="0" y="2588247"/>
                </a:lnTo>
                <a:lnTo>
                  <a:pt x="4944" y="2637288"/>
                </a:lnTo>
                <a:lnTo>
                  <a:pt x="19125" y="2682966"/>
                </a:lnTo>
                <a:lnTo>
                  <a:pt x="41563" y="2724301"/>
                </a:lnTo>
                <a:lnTo>
                  <a:pt x="71278" y="2760316"/>
                </a:lnTo>
                <a:lnTo>
                  <a:pt x="107292" y="2790031"/>
                </a:lnTo>
                <a:lnTo>
                  <a:pt x="148625" y="2812468"/>
                </a:lnTo>
                <a:lnTo>
                  <a:pt x="194298" y="2826647"/>
                </a:lnTo>
                <a:lnTo>
                  <a:pt x="243331" y="2831592"/>
                </a:lnTo>
                <a:lnTo>
                  <a:pt x="3117087" y="2831592"/>
                </a:lnTo>
                <a:lnTo>
                  <a:pt x="3166121" y="2826647"/>
                </a:lnTo>
                <a:lnTo>
                  <a:pt x="3211794" y="2812468"/>
                </a:lnTo>
                <a:lnTo>
                  <a:pt x="3253127" y="2790031"/>
                </a:lnTo>
                <a:lnTo>
                  <a:pt x="3289141" y="2760316"/>
                </a:lnTo>
                <a:lnTo>
                  <a:pt x="3318856" y="2724301"/>
                </a:lnTo>
                <a:lnTo>
                  <a:pt x="3341294" y="2682966"/>
                </a:lnTo>
                <a:lnTo>
                  <a:pt x="3355475" y="2637288"/>
                </a:lnTo>
                <a:lnTo>
                  <a:pt x="3360420" y="2588247"/>
                </a:lnTo>
                <a:lnTo>
                  <a:pt x="3360420" y="243331"/>
                </a:lnTo>
                <a:lnTo>
                  <a:pt x="3355475" y="194298"/>
                </a:lnTo>
                <a:lnTo>
                  <a:pt x="3341294" y="148625"/>
                </a:lnTo>
                <a:lnTo>
                  <a:pt x="3318856" y="107292"/>
                </a:lnTo>
                <a:lnTo>
                  <a:pt x="3289141" y="71278"/>
                </a:lnTo>
                <a:lnTo>
                  <a:pt x="3253127" y="41563"/>
                </a:lnTo>
                <a:lnTo>
                  <a:pt x="3211794" y="19125"/>
                </a:lnTo>
                <a:lnTo>
                  <a:pt x="3166121" y="4944"/>
                </a:lnTo>
                <a:lnTo>
                  <a:pt x="311708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7604" y="3523488"/>
            <a:ext cx="3360420" cy="2831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206375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>
                <a:solidFill>
                  <a:srgbClr val="49452A"/>
                </a:solidFill>
                <a:latin typeface="Calibri"/>
                <a:cs typeface="Calibri"/>
              </a:rPr>
              <a:t>Citoesqueleto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3696" y="4631435"/>
            <a:ext cx="3685032" cy="2226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8935" y="1999488"/>
            <a:ext cx="3655060" cy="2642870"/>
          </a:xfrm>
          <a:custGeom>
            <a:avLst/>
            <a:gdLst/>
            <a:ahLst/>
            <a:cxnLst/>
            <a:rect l="l" t="t" r="r" b="b"/>
            <a:pathLst>
              <a:path w="3655059" h="2642870">
                <a:moveTo>
                  <a:pt x="3427475" y="0"/>
                </a:moveTo>
                <a:lnTo>
                  <a:pt x="227075" y="0"/>
                </a:lnTo>
                <a:lnTo>
                  <a:pt x="181329" y="4615"/>
                </a:lnTo>
                <a:lnTo>
                  <a:pt x="138713" y="17853"/>
                </a:lnTo>
                <a:lnTo>
                  <a:pt x="100142" y="38797"/>
                </a:lnTo>
                <a:lnTo>
                  <a:pt x="66532" y="66532"/>
                </a:lnTo>
                <a:lnTo>
                  <a:pt x="38797" y="100142"/>
                </a:lnTo>
                <a:lnTo>
                  <a:pt x="17853" y="138713"/>
                </a:lnTo>
                <a:lnTo>
                  <a:pt x="4615" y="181329"/>
                </a:lnTo>
                <a:lnTo>
                  <a:pt x="0" y="227075"/>
                </a:lnTo>
                <a:lnTo>
                  <a:pt x="0" y="2415540"/>
                </a:lnTo>
                <a:lnTo>
                  <a:pt x="4615" y="2461286"/>
                </a:lnTo>
                <a:lnTo>
                  <a:pt x="17853" y="2503902"/>
                </a:lnTo>
                <a:lnTo>
                  <a:pt x="38797" y="2542473"/>
                </a:lnTo>
                <a:lnTo>
                  <a:pt x="66532" y="2576083"/>
                </a:lnTo>
                <a:lnTo>
                  <a:pt x="100142" y="2603818"/>
                </a:lnTo>
                <a:lnTo>
                  <a:pt x="138713" y="2624762"/>
                </a:lnTo>
                <a:lnTo>
                  <a:pt x="181329" y="2638000"/>
                </a:lnTo>
                <a:lnTo>
                  <a:pt x="227075" y="2642616"/>
                </a:lnTo>
                <a:lnTo>
                  <a:pt x="3427475" y="2642616"/>
                </a:lnTo>
                <a:lnTo>
                  <a:pt x="3473222" y="2638000"/>
                </a:lnTo>
                <a:lnTo>
                  <a:pt x="3515838" y="2624762"/>
                </a:lnTo>
                <a:lnTo>
                  <a:pt x="3554409" y="2603818"/>
                </a:lnTo>
                <a:lnTo>
                  <a:pt x="3588019" y="2576083"/>
                </a:lnTo>
                <a:lnTo>
                  <a:pt x="3615754" y="2542473"/>
                </a:lnTo>
                <a:lnTo>
                  <a:pt x="3636698" y="2503902"/>
                </a:lnTo>
                <a:lnTo>
                  <a:pt x="3649936" y="2461286"/>
                </a:lnTo>
                <a:lnTo>
                  <a:pt x="3654552" y="2415540"/>
                </a:lnTo>
                <a:lnTo>
                  <a:pt x="3654552" y="227075"/>
                </a:lnTo>
                <a:lnTo>
                  <a:pt x="3649936" y="181329"/>
                </a:lnTo>
                <a:lnTo>
                  <a:pt x="3636698" y="138713"/>
                </a:lnTo>
                <a:lnTo>
                  <a:pt x="3615754" y="100142"/>
                </a:lnTo>
                <a:lnTo>
                  <a:pt x="3588019" y="66532"/>
                </a:lnTo>
                <a:lnTo>
                  <a:pt x="3554409" y="38797"/>
                </a:lnTo>
                <a:lnTo>
                  <a:pt x="3515838" y="17853"/>
                </a:lnTo>
                <a:lnTo>
                  <a:pt x="3473222" y="4615"/>
                </a:lnTo>
                <a:lnTo>
                  <a:pt x="34274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8935" y="1999488"/>
            <a:ext cx="3654552" cy="2642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4255" y="5184647"/>
            <a:ext cx="3198875" cy="1673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9495" y="2276855"/>
            <a:ext cx="3168650" cy="2918460"/>
          </a:xfrm>
          <a:custGeom>
            <a:avLst/>
            <a:gdLst/>
            <a:ahLst/>
            <a:cxnLst/>
            <a:rect l="l" t="t" r="r" b="b"/>
            <a:pathLst>
              <a:path w="3168650" h="2918460">
                <a:moveTo>
                  <a:pt x="2917571" y="0"/>
                </a:moveTo>
                <a:lnTo>
                  <a:pt x="250812" y="0"/>
                </a:lnTo>
                <a:lnTo>
                  <a:pt x="205728" y="4040"/>
                </a:lnTo>
                <a:lnTo>
                  <a:pt x="163296" y="15688"/>
                </a:lnTo>
                <a:lnTo>
                  <a:pt x="124222" y="34238"/>
                </a:lnTo>
                <a:lnTo>
                  <a:pt x="89217" y="58980"/>
                </a:lnTo>
                <a:lnTo>
                  <a:pt x="58988" y="89209"/>
                </a:lnTo>
                <a:lnTo>
                  <a:pt x="34243" y="124215"/>
                </a:lnTo>
                <a:lnTo>
                  <a:pt x="15691" y="163291"/>
                </a:lnTo>
                <a:lnTo>
                  <a:pt x="4040" y="205730"/>
                </a:lnTo>
                <a:lnTo>
                  <a:pt x="0" y="250825"/>
                </a:lnTo>
                <a:lnTo>
                  <a:pt x="0" y="2667635"/>
                </a:lnTo>
                <a:lnTo>
                  <a:pt x="4040" y="2712729"/>
                </a:lnTo>
                <a:lnTo>
                  <a:pt x="15691" y="2755168"/>
                </a:lnTo>
                <a:lnTo>
                  <a:pt x="34243" y="2794244"/>
                </a:lnTo>
                <a:lnTo>
                  <a:pt x="58988" y="2829250"/>
                </a:lnTo>
                <a:lnTo>
                  <a:pt x="89217" y="2859479"/>
                </a:lnTo>
                <a:lnTo>
                  <a:pt x="124222" y="2884221"/>
                </a:lnTo>
                <a:lnTo>
                  <a:pt x="163296" y="2902771"/>
                </a:lnTo>
                <a:lnTo>
                  <a:pt x="205728" y="2914419"/>
                </a:lnTo>
                <a:lnTo>
                  <a:pt x="250812" y="2918460"/>
                </a:lnTo>
                <a:lnTo>
                  <a:pt x="2917571" y="2918460"/>
                </a:lnTo>
                <a:lnTo>
                  <a:pt x="2962665" y="2914419"/>
                </a:lnTo>
                <a:lnTo>
                  <a:pt x="3005104" y="2902771"/>
                </a:lnTo>
                <a:lnTo>
                  <a:pt x="3044180" y="2884221"/>
                </a:lnTo>
                <a:lnTo>
                  <a:pt x="3079186" y="2859479"/>
                </a:lnTo>
                <a:lnTo>
                  <a:pt x="3109415" y="2829250"/>
                </a:lnTo>
                <a:lnTo>
                  <a:pt x="3134157" y="2794244"/>
                </a:lnTo>
                <a:lnTo>
                  <a:pt x="3152707" y="2755168"/>
                </a:lnTo>
                <a:lnTo>
                  <a:pt x="3164355" y="2712729"/>
                </a:lnTo>
                <a:lnTo>
                  <a:pt x="3168396" y="2667635"/>
                </a:lnTo>
                <a:lnTo>
                  <a:pt x="3168396" y="250825"/>
                </a:lnTo>
                <a:lnTo>
                  <a:pt x="3164355" y="205730"/>
                </a:lnTo>
                <a:lnTo>
                  <a:pt x="3152707" y="163291"/>
                </a:lnTo>
                <a:lnTo>
                  <a:pt x="3134157" y="124215"/>
                </a:lnTo>
                <a:lnTo>
                  <a:pt x="3109415" y="89209"/>
                </a:lnTo>
                <a:lnTo>
                  <a:pt x="3079186" y="58980"/>
                </a:lnTo>
                <a:lnTo>
                  <a:pt x="3044180" y="34238"/>
                </a:lnTo>
                <a:lnTo>
                  <a:pt x="3005104" y="15688"/>
                </a:lnTo>
                <a:lnTo>
                  <a:pt x="2962665" y="4040"/>
                </a:lnTo>
                <a:lnTo>
                  <a:pt x="291757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495" y="2276855"/>
            <a:ext cx="3168396" cy="291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6396" y="4744211"/>
            <a:ext cx="1110996" cy="1664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098803"/>
            <a:ext cx="7747000" cy="4711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49452A"/>
                </a:solidFill>
                <a:latin typeface="Calibri"/>
                <a:cs typeface="Calibri"/>
              </a:rPr>
              <a:t>Citoesqueleto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735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O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citosol</a:t>
            </a:r>
            <a:r>
              <a:rPr sz="2400" spc="3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está</a:t>
            </a:r>
            <a:r>
              <a:rPr sz="2400" spc="3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organizado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em</a:t>
            </a:r>
            <a:r>
              <a:rPr sz="2400" spc="3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uma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rede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tridimensional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proteínas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filamentosas.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É o </a:t>
            </a:r>
            <a:r>
              <a:rPr sz="2400" spc="-15" dirty="0">
                <a:latin typeface="Calibri"/>
                <a:cs typeface="Calibri"/>
              </a:rPr>
              <a:t>“esqueleto” </a:t>
            </a:r>
            <a:r>
              <a:rPr sz="2400" spc="-5" dirty="0">
                <a:latin typeface="Calibri"/>
                <a:cs typeface="Calibri"/>
              </a:rPr>
              <a:t>da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célula.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735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Mantém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5" dirty="0">
                <a:latin typeface="Calibri"/>
                <a:cs typeface="Calibri"/>
              </a:rPr>
              <a:t>forma </a:t>
            </a:r>
            <a:r>
              <a:rPr sz="2400" spc="-5" dirty="0">
                <a:latin typeface="Calibri"/>
                <a:cs typeface="Calibri"/>
              </a:rPr>
              <a:t>da célula,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15" dirty="0">
                <a:latin typeface="Calibri"/>
                <a:cs typeface="Calibri"/>
              </a:rPr>
              <a:t>organizações </a:t>
            </a:r>
            <a:r>
              <a:rPr sz="2400" spc="-5" dirty="0">
                <a:latin typeface="Calibri"/>
                <a:cs typeface="Calibri"/>
              </a:rPr>
              <a:t>do seu   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espaço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ts val="2735"/>
              </a:lnSpc>
            </a:pPr>
            <a:r>
              <a:rPr sz="2400" spc="-30" dirty="0">
                <a:latin typeface="Calibri"/>
                <a:cs typeface="Calibri"/>
              </a:rPr>
              <a:t>interior, </a:t>
            </a:r>
            <a:r>
              <a:rPr sz="2400" spc="-10" dirty="0">
                <a:latin typeface="Calibri"/>
                <a:cs typeface="Calibri"/>
              </a:rPr>
              <a:t>como </a:t>
            </a:r>
            <a:r>
              <a:rPr sz="2400" spc="-5" dirty="0">
                <a:latin typeface="Calibri"/>
                <a:cs typeface="Calibri"/>
              </a:rPr>
              <a:t>também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capacidade de</a:t>
            </a:r>
            <a:r>
              <a:rPr sz="2400" spc="-10" dirty="0">
                <a:latin typeface="Calibri"/>
                <a:cs typeface="Calibri"/>
              </a:rPr>
              <a:t> movimentação.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590"/>
              </a:lnSpc>
              <a:spcBef>
                <a:spcPts val="61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Apresenta </a:t>
            </a:r>
            <a:r>
              <a:rPr sz="2400" spc="-5" dirty="0">
                <a:latin typeface="Calibri"/>
                <a:cs typeface="Calibri"/>
              </a:rPr>
              <a:t>papel </a:t>
            </a:r>
            <a:r>
              <a:rPr sz="2400" spc="-10" dirty="0">
                <a:latin typeface="Calibri"/>
                <a:cs typeface="Calibri"/>
              </a:rPr>
              <a:t>fundamental </a:t>
            </a:r>
            <a:r>
              <a:rPr sz="2400" spc="-5" dirty="0">
                <a:latin typeface="Calibri"/>
                <a:cs typeface="Calibri"/>
              </a:rPr>
              <a:t>nos </a:t>
            </a:r>
            <a:r>
              <a:rPr sz="2400" spc="-10" dirty="0">
                <a:latin typeface="Calibri"/>
                <a:cs typeface="Calibri"/>
              </a:rPr>
              <a:t>processos </a:t>
            </a:r>
            <a:r>
              <a:rPr sz="2400" spc="-5" dirty="0">
                <a:latin typeface="Calibri"/>
                <a:cs typeface="Calibri"/>
              </a:rPr>
              <a:t>de divisão </a:t>
            </a:r>
            <a:r>
              <a:rPr sz="2400" dirty="0">
                <a:latin typeface="Calibri"/>
                <a:cs typeface="Calibri"/>
              </a:rPr>
              <a:t>e  </a:t>
            </a:r>
            <a:r>
              <a:rPr sz="2400" spc="-10" dirty="0">
                <a:latin typeface="Calibri"/>
                <a:cs typeface="Calibri"/>
              </a:rPr>
              <a:t>diferenciação </a:t>
            </a:r>
            <a:r>
              <a:rPr sz="2400" spc="-25" dirty="0">
                <a:latin typeface="Calibri"/>
                <a:cs typeface="Calibri"/>
              </a:rPr>
              <a:t>celular, </a:t>
            </a:r>
            <a:r>
              <a:rPr sz="2400" spc="-10" dirty="0">
                <a:latin typeface="Calibri"/>
                <a:cs typeface="Calibri"/>
              </a:rPr>
              <a:t>deposito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parede </a:t>
            </a:r>
            <a:r>
              <a:rPr sz="2400" dirty="0">
                <a:latin typeface="Calibri"/>
                <a:cs typeface="Calibri"/>
              </a:rPr>
              <a:t>e </a:t>
            </a:r>
            <a:r>
              <a:rPr sz="2400" spc="-10" dirty="0">
                <a:latin typeface="Calibri"/>
                <a:cs typeface="Calibri"/>
              </a:rPr>
              <a:t>manutenção </a:t>
            </a:r>
            <a:r>
              <a:rPr sz="2400" spc="-5" dirty="0">
                <a:latin typeface="Calibri"/>
                <a:cs typeface="Calibri"/>
              </a:rPr>
              <a:t>da  </a:t>
            </a:r>
            <a:r>
              <a:rPr sz="2400" spc="-15" dirty="0">
                <a:latin typeface="Calibri"/>
                <a:cs typeface="Calibri"/>
              </a:rPr>
              <a:t>forma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celular.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53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Citoesqueleto </a:t>
            </a:r>
            <a:r>
              <a:rPr sz="2400" dirty="0">
                <a:latin typeface="Calibri"/>
                <a:cs typeface="Calibri"/>
              </a:rPr>
              <a:t>é </a:t>
            </a:r>
            <a:r>
              <a:rPr sz="2400" spc="-15" dirty="0">
                <a:latin typeface="Calibri"/>
                <a:cs typeface="Calibri"/>
              </a:rPr>
              <a:t>composto </a:t>
            </a:r>
            <a:r>
              <a:rPr sz="2400" spc="-5" dirty="0">
                <a:latin typeface="Calibri"/>
                <a:cs typeface="Calibri"/>
              </a:rPr>
              <a:t>por </a:t>
            </a:r>
            <a:r>
              <a:rPr sz="2400" b="1" spc="-10" dirty="0">
                <a:latin typeface="Calibri"/>
                <a:cs typeface="Calibri"/>
              </a:rPr>
              <a:t>três </a:t>
            </a:r>
            <a:r>
              <a:rPr sz="2400" b="1" spc="-5" dirty="0">
                <a:latin typeface="Calibri"/>
                <a:cs typeface="Calibri"/>
              </a:rPr>
              <a:t>tipos </a:t>
            </a:r>
            <a:r>
              <a:rPr sz="2400" spc="-5" dirty="0">
                <a:latin typeface="Calibri"/>
                <a:cs typeface="Calibri"/>
              </a:rPr>
              <a:t>principais de  </a:t>
            </a:r>
            <a:r>
              <a:rPr sz="2400" spc="-10" dirty="0">
                <a:latin typeface="Calibri"/>
                <a:cs typeface="Calibri"/>
              </a:rPr>
              <a:t>filamentos </a:t>
            </a:r>
            <a:r>
              <a:rPr sz="2400" spc="-5" dirty="0">
                <a:latin typeface="Calibri"/>
                <a:cs typeface="Calibri"/>
              </a:rPr>
              <a:t>e, cada um </a:t>
            </a:r>
            <a:r>
              <a:rPr sz="2400" spc="-10" dirty="0">
                <a:latin typeface="Calibri"/>
                <a:cs typeface="Calibri"/>
              </a:rPr>
              <a:t>possui </a:t>
            </a:r>
            <a:r>
              <a:rPr sz="2400" spc="-15" dirty="0">
                <a:latin typeface="Calibri"/>
                <a:cs typeface="Calibri"/>
              </a:rPr>
              <a:t>características </a:t>
            </a:r>
            <a:r>
              <a:rPr sz="2400" spc="-10" dirty="0">
                <a:latin typeface="Calibri"/>
                <a:cs typeface="Calibri"/>
              </a:rPr>
              <a:t>peculiares </a:t>
            </a:r>
            <a:r>
              <a:rPr sz="2400" spc="-5" dirty="0">
                <a:latin typeface="Calibri"/>
                <a:cs typeface="Calibri"/>
              </a:rPr>
              <a:t>que  os </a:t>
            </a:r>
            <a:r>
              <a:rPr sz="2400" spc="-10" dirty="0">
                <a:latin typeface="Calibri"/>
                <a:cs typeface="Calibri"/>
              </a:rPr>
              <a:t>diferenciam um </a:t>
            </a:r>
            <a:r>
              <a:rPr sz="2400" spc="-5" dirty="0">
                <a:latin typeface="Calibri"/>
                <a:cs typeface="Calibri"/>
              </a:rPr>
              <a:t>dos </a:t>
            </a:r>
            <a:r>
              <a:rPr sz="2400" spc="-10" dirty="0">
                <a:latin typeface="Calibri"/>
                <a:cs typeface="Calibri"/>
              </a:rPr>
              <a:t>outros: </a:t>
            </a:r>
            <a:r>
              <a:rPr sz="2400" b="1" spc="-5" dirty="0">
                <a:latin typeface="Calibri"/>
                <a:cs typeface="Calibri"/>
              </a:rPr>
              <a:t>Microtúbulos,  </a:t>
            </a:r>
            <a:r>
              <a:rPr sz="2400" b="1" spc="-10" dirty="0">
                <a:latin typeface="Calibri"/>
                <a:cs typeface="Calibri"/>
              </a:rPr>
              <a:t>microfilamentos </a:t>
            </a:r>
            <a:r>
              <a:rPr sz="2400" b="1" spc="-5" dirty="0">
                <a:latin typeface="Calibri"/>
                <a:cs typeface="Calibri"/>
              </a:rPr>
              <a:t>de </a:t>
            </a:r>
            <a:r>
              <a:rPr sz="2400" b="1" dirty="0">
                <a:latin typeface="Calibri"/>
                <a:cs typeface="Calibri"/>
              </a:rPr>
              <a:t>actina e </a:t>
            </a:r>
            <a:r>
              <a:rPr sz="2400" b="1" spc="-10" dirty="0">
                <a:latin typeface="Calibri"/>
                <a:cs typeface="Calibri"/>
              </a:rPr>
              <a:t>filamentos</a:t>
            </a:r>
            <a:r>
              <a:rPr sz="2400" b="1" spc="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intermediários.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spc="-15" dirty="0">
                <a:solidFill>
                  <a:srgbClr val="49452A"/>
                </a:solidFill>
              </a:rPr>
              <a:t>Citoesqueleto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76072" y="2083307"/>
            <a:ext cx="7740395" cy="4226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198373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Calibri"/>
                <a:cs typeface="Calibri"/>
              </a:rPr>
              <a:t>Mitocôndrias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3796" y="6298690"/>
            <a:ext cx="3992879" cy="559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79035" y="3765803"/>
            <a:ext cx="3962400" cy="2543810"/>
          </a:xfrm>
          <a:custGeom>
            <a:avLst/>
            <a:gdLst/>
            <a:ahLst/>
            <a:cxnLst/>
            <a:rect l="l" t="t" r="r" b="b"/>
            <a:pathLst>
              <a:path w="3962400" h="2543810">
                <a:moveTo>
                  <a:pt x="3743833" y="0"/>
                </a:moveTo>
                <a:lnTo>
                  <a:pt x="218566" y="0"/>
                </a:lnTo>
                <a:lnTo>
                  <a:pt x="168470" y="5775"/>
                </a:lnTo>
                <a:lnTo>
                  <a:pt x="122473" y="22226"/>
                </a:lnTo>
                <a:lnTo>
                  <a:pt x="81890" y="48035"/>
                </a:lnTo>
                <a:lnTo>
                  <a:pt x="48035" y="81890"/>
                </a:lnTo>
                <a:lnTo>
                  <a:pt x="22226" y="122473"/>
                </a:lnTo>
                <a:lnTo>
                  <a:pt x="5775" y="168470"/>
                </a:lnTo>
                <a:lnTo>
                  <a:pt x="0" y="218567"/>
                </a:lnTo>
                <a:lnTo>
                  <a:pt x="0" y="2324963"/>
                </a:lnTo>
                <a:lnTo>
                  <a:pt x="5775" y="2375085"/>
                </a:lnTo>
                <a:lnTo>
                  <a:pt x="22226" y="2421095"/>
                </a:lnTo>
                <a:lnTo>
                  <a:pt x="48035" y="2461682"/>
                </a:lnTo>
                <a:lnTo>
                  <a:pt x="81890" y="2495534"/>
                </a:lnTo>
                <a:lnTo>
                  <a:pt x="122473" y="2521338"/>
                </a:lnTo>
                <a:lnTo>
                  <a:pt x="168470" y="2537782"/>
                </a:lnTo>
                <a:lnTo>
                  <a:pt x="218566" y="2543556"/>
                </a:lnTo>
                <a:lnTo>
                  <a:pt x="3743833" y="2543556"/>
                </a:lnTo>
                <a:lnTo>
                  <a:pt x="3793929" y="2537782"/>
                </a:lnTo>
                <a:lnTo>
                  <a:pt x="3839926" y="2521338"/>
                </a:lnTo>
                <a:lnTo>
                  <a:pt x="3880509" y="2495534"/>
                </a:lnTo>
                <a:lnTo>
                  <a:pt x="3914364" y="2461682"/>
                </a:lnTo>
                <a:lnTo>
                  <a:pt x="3940173" y="2421095"/>
                </a:lnTo>
                <a:lnTo>
                  <a:pt x="3956624" y="2375085"/>
                </a:lnTo>
                <a:lnTo>
                  <a:pt x="3962399" y="2324963"/>
                </a:lnTo>
                <a:lnTo>
                  <a:pt x="3962399" y="218567"/>
                </a:lnTo>
                <a:lnTo>
                  <a:pt x="3956624" y="168470"/>
                </a:lnTo>
                <a:lnTo>
                  <a:pt x="3940173" y="122473"/>
                </a:lnTo>
                <a:lnTo>
                  <a:pt x="3914364" y="81890"/>
                </a:lnTo>
                <a:lnTo>
                  <a:pt x="3880509" y="48035"/>
                </a:lnTo>
                <a:lnTo>
                  <a:pt x="3839926" y="22226"/>
                </a:lnTo>
                <a:lnTo>
                  <a:pt x="3793929" y="5775"/>
                </a:lnTo>
                <a:lnTo>
                  <a:pt x="374383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9035" y="3765803"/>
            <a:ext cx="3962399" cy="2543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3795" y="5372100"/>
            <a:ext cx="3840479" cy="1485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036" y="2421635"/>
            <a:ext cx="3810000" cy="2961640"/>
          </a:xfrm>
          <a:custGeom>
            <a:avLst/>
            <a:gdLst/>
            <a:ahLst/>
            <a:cxnLst/>
            <a:rect l="l" t="t" r="r" b="b"/>
            <a:pathLst>
              <a:path w="3810000" h="2961640">
                <a:moveTo>
                  <a:pt x="3555491" y="0"/>
                </a:moveTo>
                <a:lnTo>
                  <a:pt x="254482" y="0"/>
                </a:lnTo>
                <a:lnTo>
                  <a:pt x="208737" y="4099"/>
                </a:lnTo>
                <a:lnTo>
                  <a:pt x="165683" y="15919"/>
                </a:lnTo>
                <a:lnTo>
                  <a:pt x="126038" y="34741"/>
                </a:lnTo>
                <a:lnTo>
                  <a:pt x="90521" y="59847"/>
                </a:lnTo>
                <a:lnTo>
                  <a:pt x="59849" y="90520"/>
                </a:lnTo>
                <a:lnTo>
                  <a:pt x="34743" y="126040"/>
                </a:lnTo>
                <a:lnTo>
                  <a:pt x="15920" y="165690"/>
                </a:lnTo>
                <a:lnTo>
                  <a:pt x="4099" y="208752"/>
                </a:lnTo>
                <a:lnTo>
                  <a:pt x="0" y="254508"/>
                </a:lnTo>
                <a:lnTo>
                  <a:pt x="0" y="2706624"/>
                </a:lnTo>
                <a:lnTo>
                  <a:pt x="4099" y="2752379"/>
                </a:lnTo>
                <a:lnTo>
                  <a:pt x="15920" y="2795441"/>
                </a:lnTo>
                <a:lnTo>
                  <a:pt x="34743" y="2835091"/>
                </a:lnTo>
                <a:lnTo>
                  <a:pt x="59849" y="2870611"/>
                </a:lnTo>
                <a:lnTo>
                  <a:pt x="90521" y="2901284"/>
                </a:lnTo>
                <a:lnTo>
                  <a:pt x="126038" y="2926390"/>
                </a:lnTo>
                <a:lnTo>
                  <a:pt x="165683" y="2945212"/>
                </a:lnTo>
                <a:lnTo>
                  <a:pt x="208737" y="2957032"/>
                </a:lnTo>
                <a:lnTo>
                  <a:pt x="254482" y="2961132"/>
                </a:lnTo>
                <a:lnTo>
                  <a:pt x="3555491" y="2961132"/>
                </a:lnTo>
                <a:lnTo>
                  <a:pt x="3601247" y="2957032"/>
                </a:lnTo>
                <a:lnTo>
                  <a:pt x="3644309" y="2945212"/>
                </a:lnTo>
                <a:lnTo>
                  <a:pt x="3683959" y="2926390"/>
                </a:lnTo>
                <a:lnTo>
                  <a:pt x="3719479" y="2901284"/>
                </a:lnTo>
                <a:lnTo>
                  <a:pt x="3750152" y="2870611"/>
                </a:lnTo>
                <a:lnTo>
                  <a:pt x="3775258" y="2835091"/>
                </a:lnTo>
                <a:lnTo>
                  <a:pt x="3794080" y="2795441"/>
                </a:lnTo>
                <a:lnTo>
                  <a:pt x="3805900" y="2752379"/>
                </a:lnTo>
                <a:lnTo>
                  <a:pt x="3810000" y="2706624"/>
                </a:lnTo>
                <a:lnTo>
                  <a:pt x="3810000" y="254508"/>
                </a:lnTo>
                <a:lnTo>
                  <a:pt x="3805900" y="208752"/>
                </a:lnTo>
                <a:lnTo>
                  <a:pt x="3794080" y="165690"/>
                </a:lnTo>
                <a:lnTo>
                  <a:pt x="3775258" y="126040"/>
                </a:lnTo>
                <a:lnTo>
                  <a:pt x="3750152" y="90520"/>
                </a:lnTo>
                <a:lnTo>
                  <a:pt x="3719479" y="59847"/>
                </a:lnTo>
                <a:lnTo>
                  <a:pt x="3683959" y="34741"/>
                </a:lnTo>
                <a:lnTo>
                  <a:pt x="3644309" y="15919"/>
                </a:lnTo>
                <a:lnTo>
                  <a:pt x="3601247" y="4099"/>
                </a:lnTo>
                <a:lnTo>
                  <a:pt x="35554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036" y="2421635"/>
            <a:ext cx="3810000" cy="2961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43045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29" y="475107"/>
            <a:ext cx="44145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10" dirty="0">
                <a:solidFill>
                  <a:srgbClr val="77923B"/>
                </a:solidFill>
                <a:latin typeface="Calibri"/>
                <a:cs typeface="Calibri"/>
              </a:rPr>
              <a:t>Definição </a:t>
            </a:r>
            <a:r>
              <a:rPr sz="4400" b="1" dirty="0">
                <a:solidFill>
                  <a:srgbClr val="77923B"/>
                </a:solidFill>
                <a:latin typeface="Calibri"/>
                <a:cs typeface="Calibri"/>
              </a:rPr>
              <a:t>de</a:t>
            </a:r>
            <a:r>
              <a:rPr sz="4400" b="1" spc="-8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3359" y="1433703"/>
            <a:ext cx="7990205" cy="146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b="1" spc="-5" dirty="0">
                <a:latin typeface="Calibri"/>
                <a:cs typeface="Calibri"/>
              </a:rPr>
              <a:t>célula </a:t>
            </a:r>
            <a:r>
              <a:rPr sz="3200" spc="-20" dirty="0">
                <a:latin typeface="Calibri"/>
                <a:cs typeface="Calibri"/>
              </a:rPr>
              <a:t>representa </a:t>
            </a:r>
            <a:r>
              <a:rPr sz="3200" dirty="0">
                <a:latin typeface="Calibri"/>
                <a:cs typeface="Calibri"/>
              </a:rPr>
              <a:t>a menor </a:t>
            </a:r>
            <a:r>
              <a:rPr sz="3200" spc="-15" dirty="0">
                <a:latin typeface="Calibri"/>
                <a:cs typeface="Calibri"/>
              </a:rPr>
              <a:t>porção </a:t>
            </a:r>
            <a:r>
              <a:rPr sz="3200" spc="-5" dirty="0">
                <a:latin typeface="Calibri"/>
                <a:cs typeface="Calibri"/>
              </a:rPr>
              <a:t>de </a:t>
            </a:r>
            <a:r>
              <a:rPr sz="3200" spc="-10" dirty="0">
                <a:latin typeface="Calibri"/>
                <a:cs typeface="Calibri"/>
              </a:rPr>
              <a:t>matéria  viva. </a:t>
            </a:r>
            <a:r>
              <a:rPr sz="3200" spc="-5" dirty="0">
                <a:latin typeface="Calibri"/>
                <a:cs typeface="Calibri"/>
              </a:rPr>
              <a:t>São </a:t>
            </a:r>
            <a:r>
              <a:rPr sz="3200" dirty="0">
                <a:latin typeface="Calibri"/>
                <a:cs typeface="Calibri"/>
              </a:rPr>
              <a:t>as unidades </a:t>
            </a:r>
            <a:r>
              <a:rPr sz="3200" spc="-10" dirty="0">
                <a:latin typeface="Calibri"/>
                <a:cs typeface="Calibri"/>
              </a:rPr>
              <a:t>estruturais 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5" dirty="0">
                <a:latin typeface="Calibri"/>
                <a:cs typeface="Calibri"/>
              </a:rPr>
              <a:t>funcionais  dos </a:t>
            </a:r>
            <a:r>
              <a:rPr sz="3200" spc="-10" dirty="0">
                <a:latin typeface="Calibri"/>
                <a:cs typeface="Calibri"/>
              </a:rPr>
              <a:t>organismos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vivos.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2695" y="5117591"/>
            <a:ext cx="2051303" cy="174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4052" y="4003546"/>
            <a:ext cx="3038855" cy="276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155" y="3410711"/>
            <a:ext cx="3779520" cy="2741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0227" y="3605784"/>
            <a:ext cx="3191256" cy="2153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4352" y="2932176"/>
            <a:ext cx="3279648" cy="2343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9423" y="3127248"/>
            <a:ext cx="2855976" cy="1755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327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Calibri"/>
                <a:cs typeface="Calibri"/>
              </a:rPr>
              <a:t>Mitocôndrias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Respiração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onde moléculas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orgânicas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quebradas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liberando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energia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então  transferida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formar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ATP.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Quanto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maior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atividade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maior o  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número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mitocôndrias.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 duas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membranas</a:t>
            </a:r>
            <a:r>
              <a:rPr kumimoji="0" sz="28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lipoprotéicas.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9341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167068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Lisos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somos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1771903"/>
            <a:ext cx="1697989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tru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1030" y="1771903"/>
            <a:ext cx="57016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29640" algn="l"/>
                <a:tab pos="2734310" algn="l"/>
                <a:tab pos="42799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enzimas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digestivas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540" y="2198878"/>
            <a:ext cx="7745095" cy="21595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capazes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digerir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grande número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produtos  orgânicos.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Realiza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digestão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intracelular.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Autofagia.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24144" y="3846576"/>
            <a:ext cx="2375916" cy="2462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144094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94740"/>
            <a:ext cx="7747000" cy="395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938953"/>
                </a:solidFill>
                <a:effectLst/>
                <a:uLnTx/>
                <a:uFillTx/>
                <a:latin typeface="Calibri"/>
                <a:cs typeface="Calibri"/>
              </a:rPr>
              <a:t>Peroxissomos: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pequenas vesículas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semelhantes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aos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lisossomos.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350" lvl="0" indent="-342900" algn="just" defTabSz="914400" eaLnBrk="1" fontAlgn="auto" latinLnBrk="0" hangingPunct="1">
              <a:lnSpc>
                <a:spcPts val="281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Sua enzima principal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peroxidase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catalase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).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Esta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enzima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degrada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moléculas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peróxido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hidrogênio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(água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oxigenada)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 resultado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metabolismo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ts val="281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peróxido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hidrogênio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pode ser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muito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tóxico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porque pode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levar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produção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radicais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livres.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Estes radicais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capazes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danificar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Desintoxicação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8220" y="4544567"/>
            <a:ext cx="2816352" cy="2313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291" y="4739640"/>
            <a:ext cx="2228088" cy="1862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51102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69847"/>
            <a:ext cx="7746365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Ribossomos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3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Ribossomos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os locais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síntese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706880" algn="l"/>
                <a:tab pos="2352040" algn="l"/>
                <a:tab pos="4262120" algn="l"/>
                <a:tab pos="4912360" algn="l"/>
                <a:tab pos="5217160" algn="l"/>
                <a:tab pos="6671945" algn="l"/>
                <a:tab pos="71501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anela	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ão	</a:t>
            </a:r>
            <a:r>
              <a:rPr kumimoji="0" sz="2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mb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anosa	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é	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	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R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</a:p>
          <a:p>
            <a:pPr marL="354965" marR="0" lvl="0" indent="0" defTabSz="91440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ribossômico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lang="pt-BR" sz="26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79747" y="4587240"/>
            <a:ext cx="3852672" cy="2270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4820" y="4782310"/>
            <a:ext cx="3264408" cy="195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48623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03553"/>
            <a:ext cx="7748270" cy="3700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Rugoso</a:t>
            </a:r>
            <a:r>
              <a:rPr kumimoji="0" sz="2800" b="1" i="0" u="none" strike="noStrike" kern="0" cap="none" spc="1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(RER):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72210" algn="l"/>
                <a:tab pos="2318385" algn="l"/>
                <a:tab pos="2838450" algn="l"/>
                <a:tab pos="5356225" algn="l"/>
                <a:tab pos="5689600" algn="l"/>
                <a:tab pos="7369809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ename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762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encontram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aderidos a sua superfície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ribossomos;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35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Local de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produção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quais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serão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transportadas internamente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Complexo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Golgi.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0352" y="6708647"/>
            <a:ext cx="2945892" cy="149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5591" y="5157215"/>
            <a:ext cx="2915920" cy="1562100"/>
          </a:xfrm>
          <a:custGeom>
            <a:avLst/>
            <a:gdLst/>
            <a:ahLst/>
            <a:cxnLst/>
            <a:rect l="l" t="t" r="r" b="b"/>
            <a:pathLst>
              <a:path w="2915920" h="1562100">
                <a:moveTo>
                  <a:pt x="2781173" y="0"/>
                </a:moveTo>
                <a:lnTo>
                  <a:pt x="134238" y="0"/>
                </a:lnTo>
                <a:lnTo>
                  <a:pt x="91797" y="6840"/>
                </a:lnTo>
                <a:lnTo>
                  <a:pt x="54946" y="25891"/>
                </a:lnTo>
                <a:lnTo>
                  <a:pt x="25891" y="54946"/>
                </a:lnTo>
                <a:lnTo>
                  <a:pt x="6840" y="91797"/>
                </a:lnTo>
                <a:lnTo>
                  <a:pt x="0" y="134238"/>
                </a:lnTo>
                <a:lnTo>
                  <a:pt x="0" y="1427848"/>
                </a:lnTo>
                <a:lnTo>
                  <a:pt x="6840" y="1470281"/>
                </a:lnTo>
                <a:lnTo>
                  <a:pt x="25891" y="1507134"/>
                </a:lnTo>
                <a:lnTo>
                  <a:pt x="54946" y="1536196"/>
                </a:lnTo>
                <a:lnTo>
                  <a:pt x="91797" y="1555255"/>
                </a:lnTo>
                <a:lnTo>
                  <a:pt x="134238" y="1562099"/>
                </a:lnTo>
                <a:lnTo>
                  <a:pt x="2781173" y="1562099"/>
                </a:lnTo>
                <a:lnTo>
                  <a:pt x="2823614" y="1555255"/>
                </a:lnTo>
                <a:lnTo>
                  <a:pt x="2860465" y="1536196"/>
                </a:lnTo>
                <a:lnTo>
                  <a:pt x="2889520" y="1507134"/>
                </a:lnTo>
                <a:lnTo>
                  <a:pt x="2908571" y="1470281"/>
                </a:lnTo>
                <a:lnTo>
                  <a:pt x="2915412" y="1427848"/>
                </a:lnTo>
                <a:lnTo>
                  <a:pt x="2915412" y="134238"/>
                </a:lnTo>
                <a:lnTo>
                  <a:pt x="2908571" y="91797"/>
                </a:lnTo>
                <a:lnTo>
                  <a:pt x="2889520" y="54946"/>
                </a:lnTo>
                <a:lnTo>
                  <a:pt x="2860465" y="25891"/>
                </a:lnTo>
                <a:lnTo>
                  <a:pt x="2823614" y="6840"/>
                </a:lnTo>
                <a:lnTo>
                  <a:pt x="278117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5591" y="5157215"/>
            <a:ext cx="2915412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39118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03553"/>
            <a:ext cx="7748270" cy="2420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Endoplasmático Liso (REL)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(agranular):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72210" algn="l"/>
                <a:tab pos="2318385" algn="l"/>
                <a:tab pos="2838450" algn="l"/>
                <a:tab pos="5356225" algn="l"/>
                <a:tab pos="5689600" algn="l"/>
                <a:tab pos="7369809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ename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síntese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lipídios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tubular.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8903" y="6432803"/>
            <a:ext cx="1812036" cy="425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4144" y="4148328"/>
            <a:ext cx="1781810" cy="2295525"/>
          </a:xfrm>
          <a:custGeom>
            <a:avLst/>
            <a:gdLst/>
            <a:ahLst/>
            <a:cxnLst/>
            <a:rect l="l" t="t" r="r" b="b"/>
            <a:pathLst>
              <a:path w="1781809" h="2295525">
                <a:moveTo>
                  <a:pt x="1628394" y="0"/>
                </a:moveTo>
                <a:lnTo>
                  <a:pt x="153161" y="0"/>
                </a:lnTo>
                <a:lnTo>
                  <a:pt x="104753" y="7808"/>
                </a:lnTo>
                <a:lnTo>
                  <a:pt x="62709" y="29553"/>
                </a:lnTo>
                <a:lnTo>
                  <a:pt x="29553" y="62709"/>
                </a:lnTo>
                <a:lnTo>
                  <a:pt x="7808" y="104753"/>
                </a:lnTo>
                <a:lnTo>
                  <a:pt x="0" y="153162"/>
                </a:lnTo>
                <a:lnTo>
                  <a:pt x="0" y="2142032"/>
                </a:lnTo>
                <a:lnTo>
                  <a:pt x="7808" y="2190426"/>
                </a:lnTo>
                <a:lnTo>
                  <a:pt x="29553" y="2232456"/>
                </a:lnTo>
                <a:lnTo>
                  <a:pt x="62709" y="2265601"/>
                </a:lnTo>
                <a:lnTo>
                  <a:pt x="104753" y="2287337"/>
                </a:lnTo>
                <a:lnTo>
                  <a:pt x="153161" y="2295144"/>
                </a:lnTo>
                <a:lnTo>
                  <a:pt x="1628394" y="2295144"/>
                </a:lnTo>
                <a:lnTo>
                  <a:pt x="1676802" y="2287337"/>
                </a:lnTo>
                <a:lnTo>
                  <a:pt x="1718846" y="2265601"/>
                </a:lnTo>
                <a:lnTo>
                  <a:pt x="1752002" y="2232456"/>
                </a:lnTo>
                <a:lnTo>
                  <a:pt x="1773747" y="2190426"/>
                </a:lnTo>
                <a:lnTo>
                  <a:pt x="1781555" y="2142032"/>
                </a:lnTo>
                <a:lnTo>
                  <a:pt x="1781555" y="153162"/>
                </a:lnTo>
                <a:lnTo>
                  <a:pt x="1773747" y="104753"/>
                </a:lnTo>
                <a:lnTo>
                  <a:pt x="1752002" y="62709"/>
                </a:lnTo>
                <a:lnTo>
                  <a:pt x="1718846" y="29553"/>
                </a:lnTo>
                <a:lnTo>
                  <a:pt x="1676802" y="7808"/>
                </a:lnTo>
                <a:lnTo>
                  <a:pt x="162839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24144" y="4148328"/>
            <a:ext cx="1781555" cy="2295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332183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spc="-15" dirty="0">
                <a:solidFill>
                  <a:srgbClr val="E36C09"/>
                </a:solidFill>
              </a:rPr>
              <a:t>Retículo </a:t>
            </a:r>
            <a:r>
              <a:rPr sz="2800" spc="-5" dirty="0">
                <a:solidFill>
                  <a:srgbClr val="E36C09"/>
                </a:solidFill>
              </a:rPr>
              <a:t>Endoplasmático Liso (REL)</a:t>
            </a:r>
            <a:r>
              <a:rPr sz="2800" spc="60" dirty="0">
                <a:solidFill>
                  <a:srgbClr val="E36C09"/>
                </a:solidFill>
              </a:rPr>
              <a:t>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(agranular):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68879" y="5641847"/>
            <a:ext cx="4663440" cy="1216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4120" y="2330195"/>
            <a:ext cx="4632960" cy="3322320"/>
          </a:xfrm>
          <a:custGeom>
            <a:avLst/>
            <a:gdLst/>
            <a:ahLst/>
            <a:cxnLst/>
            <a:rect l="l" t="t" r="r" b="b"/>
            <a:pathLst>
              <a:path w="4632959" h="3322320">
                <a:moveTo>
                  <a:pt x="4347463" y="0"/>
                </a:moveTo>
                <a:lnTo>
                  <a:pt x="285496" y="0"/>
                </a:lnTo>
                <a:lnTo>
                  <a:pt x="239203" y="3738"/>
                </a:lnTo>
                <a:lnTo>
                  <a:pt x="195283" y="14561"/>
                </a:lnTo>
                <a:lnTo>
                  <a:pt x="154324" y="31879"/>
                </a:lnTo>
                <a:lnTo>
                  <a:pt x="116915" y="55103"/>
                </a:lnTo>
                <a:lnTo>
                  <a:pt x="83645" y="83645"/>
                </a:lnTo>
                <a:lnTo>
                  <a:pt x="55103" y="116915"/>
                </a:lnTo>
                <a:lnTo>
                  <a:pt x="31879" y="154324"/>
                </a:lnTo>
                <a:lnTo>
                  <a:pt x="14561" y="195283"/>
                </a:lnTo>
                <a:lnTo>
                  <a:pt x="3738" y="239203"/>
                </a:lnTo>
                <a:lnTo>
                  <a:pt x="0" y="285495"/>
                </a:lnTo>
                <a:lnTo>
                  <a:pt x="0" y="3036823"/>
                </a:lnTo>
                <a:lnTo>
                  <a:pt x="3738" y="3083116"/>
                </a:lnTo>
                <a:lnTo>
                  <a:pt x="14561" y="3127036"/>
                </a:lnTo>
                <a:lnTo>
                  <a:pt x="31879" y="3167995"/>
                </a:lnTo>
                <a:lnTo>
                  <a:pt x="55103" y="3205404"/>
                </a:lnTo>
                <a:lnTo>
                  <a:pt x="83645" y="3238674"/>
                </a:lnTo>
                <a:lnTo>
                  <a:pt x="116915" y="3267216"/>
                </a:lnTo>
                <a:lnTo>
                  <a:pt x="154324" y="3290440"/>
                </a:lnTo>
                <a:lnTo>
                  <a:pt x="195283" y="3307758"/>
                </a:lnTo>
                <a:lnTo>
                  <a:pt x="239203" y="3318581"/>
                </a:lnTo>
                <a:lnTo>
                  <a:pt x="285496" y="3322319"/>
                </a:lnTo>
                <a:lnTo>
                  <a:pt x="4347463" y="3322319"/>
                </a:lnTo>
                <a:lnTo>
                  <a:pt x="4393756" y="3318581"/>
                </a:lnTo>
                <a:lnTo>
                  <a:pt x="4437676" y="3307758"/>
                </a:lnTo>
                <a:lnTo>
                  <a:pt x="4478635" y="3290440"/>
                </a:lnTo>
                <a:lnTo>
                  <a:pt x="4516044" y="3267216"/>
                </a:lnTo>
                <a:lnTo>
                  <a:pt x="4549314" y="3238674"/>
                </a:lnTo>
                <a:lnTo>
                  <a:pt x="4577856" y="3205404"/>
                </a:lnTo>
                <a:lnTo>
                  <a:pt x="4601080" y="3167995"/>
                </a:lnTo>
                <a:lnTo>
                  <a:pt x="4618398" y="3127036"/>
                </a:lnTo>
                <a:lnTo>
                  <a:pt x="4629221" y="3083116"/>
                </a:lnTo>
                <a:lnTo>
                  <a:pt x="4632959" y="3036823"/>
                </a:lnTo>
                <a:lnTo>
                  <a:pt x="4632959" y="285495"/>
                </a:lnTo>
                <a:lnTo>
                  <a:pt x="4629221" y="239203"/>
                </a:lnTo>
                <a:lnTo>
                  <a:pt x="4618398" y="195283"/>
                </a:lnTo>
                <a:lnTo>
                  <a:pt x="4601080" y="154324"/>
                </a:lnTo>
                <a:lnTo>
                  <a:pt x="4577856" y="116915"/>
                </a:lnTo>
                <a:lnTo>
                  <a:pt x="4549314" y="83645"/>
                </a:lnTo>
                <a:lnTo>
                  <a:pt x="4516044" y="55103"/>
                </a:lnTo>
                <a:lnTo>
                  <a:pt x="4478635" y="31879"/>
                </a:lnTo>
                <a:lnTo>
                  <a:pt x="4437676" y="14561"/>
                </a:lnTo>
                <a:lnTo>
                  <a:pt x="4393756" y="3738"/>
                </a:lnTo>
                <a:lnTo>
                  <a:pt x="43474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84120" y="2330195"/>
            <a:ext cx="4632959" cy="3322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15483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ts val="5035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729728" y="5638799"/>
            <a:ext cx="1414271" cy="121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965517"/>
            <a:ext cx="249110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1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Aparelho de</a:t>
            </a:r>
            <a:r>
              <a:rPr kumimoji="0" sz="2600" b="1" i="1" u="none" strike="noStrike" kern="0" cap="none" spc="-9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1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Golgi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1330705"/>
            <a:ext cx="7744459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 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central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distribuição na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atua   </a:t>
            </a:r>
            <a:r>
              <a:rPr kumimoji="0" sz="26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1440" y="1647697"/>
            <a:ext cx="7401559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04315" algn="l"/>
                <a:tab pos="2465070" algn="l"/>
                <a:tab pos="535813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	de	arma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	t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orma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ç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ã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440" y="1964690"/>
            <a:ext cx="7053580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empacotamento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remessa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</a:t>
            </a:r>
            <a:r>
              <a:rPr kumimoji="0" sz="2600" b="0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540" y="2630961"/>
            <a:ext cx="7747000" cy="9656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Muitas 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que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passam por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organela  serão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eliminadas da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indo atuar em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diferentes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partes do</a:t>
            </a:r>
            <a:r>
              <a:rPr kumimoji="0" sz="2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organismo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3730" y="4089724"/>
            <a:ext cx="7404100" cy="129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Transformam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chegam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via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retículo 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eliminam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produzidas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célula,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irão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atuar 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dela (enzimas por 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exemplo).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27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981315" cy="2360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Aparelho de</a:t>
            </a:r>
            <a:r>
              <a:rPr kumimoji="0" sz="2800" b="1" i="1" u="none" strike="noStrike" kern="0" cap="none" spc="-4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Golgi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formação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dos lisossomos, da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 média 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dos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vegetais,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acrossomo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espermatozoide,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estando  ligado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síntese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polissacarídeos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hemicelulose 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presente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de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plantas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carboidratos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glicoproteínas.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42815" y="6527290"/>
            <a:ext cx="4593336" cy="330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8055" y="4099559"/>
            <a:ext cx="4563110" cy="2438400"/>
          </a:xfrm>
          <a:custGeom>
            <a:avLst/>
            <a:gdLst/>
            <a:ahLst/>
            <a:cxnLst/>
            <a:rect l="l" t="t" r="r" b="b"/>
            <a:pathLst>
              <a:path w="4563109" h="2438400">
                <a:moveTo>
                  <a:pt x="4353306" y="0"/>
                </a:moveTo>
                <a:lnTo>
                  <a:pt x="209550" y="0"/>
                </a:lnTo>
                <a:lnTo>
                  <a:pt x="161512" y="5536"/>
                </a:lnTo>
                <a:lnTo>
                  <a:pt x="117410" y="21304"/>
                </a:lnTo>
                <a:lnTo>
                  <a:pt x="78501" y="46046"/>
                </a:lnTo>
                <a:lnTo>
                  <a:pt x="46046" y="78501"/>
                </a:lnTo>
                <a:lnTo>
                  <a:pt x="21304" y="117410"/>
                </a:lnTo>
                <a:lnTo>
                  <a:pt x="5536" y="161512"/>
                </a:lnTo>
                <a:lnTo>
                  <a:pt x="0" y="209550"/>
                </a:lnTo>
                <a:lnTo>
                  <a:pt x="0" y="2228850"/>
                </a:lnTo>
                <a:lnTo>
                  <a:pt x="5536" y="2276895"/>
                </a:lnTo>
                <a:lnTo>
                  <a:pt x="21304" y="2321000"/>
                </a:lnTo>
                <a:lnTo>
                  <a:pt x="46046" y="2359909"/>
                </a:lnTo>
                <a:lnTo>
                  <a:pt x="78501" y="2392361"/>
                </a:lnTo>
                <a:lnTo>
                  <a:pt x="117410" y="2417099"/>
                </a:lnTo>
                <a:lnTo>
                  <a:pt x="161512" y="2432865"/>
                </a:lnTo>
                <a:lnTo>
                  <a:pt x="209550" y="2438400"/>
                </a:lnTo>
                <a:lnTo>
                  <a:pt x="4353306" y="2438400"/>
                </a:lnTo>
                <a:lnTo>
                  <a:pt x="4401343" y="2432865"/>
                </a:lnTo>
                <a:lnTo>
                  <a:pt x="4445445" y="2417099"/>
                </a:lnTo>
                <a:lnTo>
                  <a:pt x="4484354" y="2392361"/>
                </a:lnTo>
                <a:lnTo>
                  <a:pt x="4516809" y="2359909"/>
                </a:lnTo>
                <a:lnTo>
                  <a:pt x="4541551" y="2321000"/>
                </a:lnTo>
                <a:lnTo>
                  <a:pt x="4557319" y="2276895"/>
                </a:lnTo>
                <a:lnTo>
                  <a:pt x="4562856" y="2228850"/>
                </a:lnTo>
                <a:lnTo>
                  <a:pt x="4562856" y="209550"/>
                </a:lnTo>
                <a:lnTo>
                  <a:pt x="4557319" y="161512"/>
                </a:lnTo>
                <a:lnTo>
                  <a:pt x="4541551" y="117410"/>
                </a:lnTo>
                <a:lnTo>
                  <a:pt x="4516809" y="78501"/>
                </a:lnTo>
                <a:lnTo>
                  <a:pt x="4484354" y="46046"/>
                </a:lnTo>
                <a:lnTo>
                  <a:pt x="4445445" y="21304"/>
                </a:lnTo>
                <a:lnTo>
                  <a:pt x="4401343" y="5536"/>
                </a:lnTo>
                <a:lnTo>
                  <a:pt x="435330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8055" y="4099559"/>
            <a:ext cx="4562856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220" y="6652259"/>
            <a:ext cx="4037076" cy="205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459" y="4067555"/>
            <a:ext cx="4006850" cy="2595880"/>
          </a:xfrm>
          <a:custGeom>
            <a:avLst/>
            <a:gdLst/>
            <a:ahLst/>
            <a:cxnLst/>
            <a:rect l="l" t="t" r="r" b="b"/>
            <a:pathLst>
              <a:path w="4006850" h="2595879">
                <a:moveTo>
                  <a:pt x="3783584" y="0"/>
                </a:moveTo>
                <a:lnTo>
                  <a:pt x="223050" y="0"/>
                </a:lnTo>
                <a:lnTo>
                  <a:pt x="178096" y="4529"/>
                </a:lnTo>
                <a:lnTo>
                  <a:pt x="136227" y="17522"/>
                </a:lnTo>
                <a:lnTo>
                  <a:pt x="98339" y="38080"/>
                </a:lnTo>
                <a:lnTo>
                  <a:pt x="65328" y="65309"/>
                </a:lnTo>
                <a:lnTo>
                  <a:pt x="38092" y="98313"/>
                </a:lnTo>
                <a:lnTo>
                  <a:pt x="17527" y="136195"/>
                </a:lnTo>
                <a:lnTo>
                  <a:pt x="4531" y="178060"/>
                </a:lnTo>
                <a:lnTo>
                  <a:pt x="0" y="223012"/>
                </a:lnTo>
                <a:lnTo>
                  <a:pt x="0" y="2372321"/>
                </a:lnTo>
                <a:lnTo>
                  <a:pt x="4531" y="2417275"/>
                </a:lnTo>
                <a:lnTo>
                  <a:pt x="17527" y="2459144"/>
                </a:lnTo>
                <a:lnTo>
                  <a:pt x="38092" y="2497032"/>
                </a:lnTo>
                <a:lnTo>
                  <a:pt x="65328" y="2530043"/>
                </a:lnTo>
                <a:lnTo>
                  <a:pt x="98339" y="2557279"/>
                </a:lnTo>
                <a:lnTo>
                  <a:pt x="136227" y="2577844"/>
                </a:lnTo>
                <a:lnTo>
                  <a:pt x="178096" y="2590840"/>
                </a:lnTo>
                <a:lnTo>
                  <a:pt x="223050" y="2595372"/>
                </a:lnTo>
                <a:lnTo>
                  <a:pt x="3783584" y="2595372"/>
                </a:lnTo>
                <a:lnTo>
                  <a:pt x="3828535" y="2590840"/>
                </a:lnTo>
                <a:lnTo>
                  <a:pt x="3870400" y="2577844"/>
                </a:lnTo>
                <a:lnTo>
                  <a:pt x="3908282" y="2557279"/>
                </a:lnTo>
                <a:lnTo>
                  <a:pt x="3941286" y="2530043"/>
                </a:lnTo>
                <a:lnTo>
                  <a:pt x="3968515" y="2497032"/>
                </a:lnTo>
                <a:lnTo>
                  <a:pt x="3989073" y="2459144"/>
                </a:lnTo>
                <a:lnTo>
                  <a:pt x="4002066" y="2417275"/>
                </a:lnTo>
                <a:lnTo>
                  <a:pt x="4006595" y="2372321"/>
                </a:lnTo>
                <a:lnTo>
                  <a:pt x="4006595" y="223012"/>
                </a:lnTo>
                <a:lnTo>
                  <a:pt x="4002066" y="178060"/>
                </a:lnTo>
                <a:lnTo>
                  <a:pt x="3989073" y="136195"/>
                </a:lnTo>
                <a:lnTo>
                  <a:pt x="3968515" y="98313"/>
                </a:lnTo>
                <a:lnTo>
                  <a:pt x="3941286" y="65309"/>
                </a:lnTo>
                <a:lnTo>
                  <a:pt x="3908282" y="38080"/>
                </a:lnTo>
                <a:lnTo>
                  <a:pt x="3870400" y="17522"/>
                </a:lnTo>
                <a:lnTo>
                  <a:pt x="3828535" y="4529"/>
                </a:lnTo>
                <a:lnTo>
                  <a:pt x="37835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459" y="4067555"/>
            <a:ext cx="4006595" cy="2595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4122956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6165">
              <a:lnSpc>
                <a:spcPct val="100000"/>
              </a:lnSpc>
            </a:pPr>
            <a:r>
              <a:rPr spc="-5" dirty="0"/>
              <a:t>Célula</a:t>
            </a:r>
            <a:r>
              <a:rPr spc="-65" dirty="0"/>
              <a:t> </a:t>
            </a:r>
            <a:r>
              <a:rPr spc="-25" dirty="0"/>
              <a:t>vegetal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3825" cy="293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muito semelhante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animal.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Diferenças: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546860" algn="l"/>
                <a:tab pos="2772410" algn="l"/>
                <a:tab pos="3973829" algn="l"/>
                <a:tab pos="5574030" algn="l"/>
                <a:tab pos="6118225" algn="l"/>
              </a:tabLst>
              <a:defRPr/>
            </a:pP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lu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elulósi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me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b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  celulósica.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Plastos.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Vacúolos.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85669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297" rIns="0" bIns="0" rtlCol="0">
            <a:spAutoFit/>
          </a:bodyPr>
          <a:lstStyle/>
          <a:p>
            <a:pPr marL="2397125">
              <a:lnSpc>
                <a:spcPct val="100000"/>
              </a:lnSpc>
            </a:pPr>
            <a:r>
              <a:rPr spc="-65" dirty="0"/>
              <a:t>Teoria</a:t>
            </a:r>
            <a:r>
              <a:rPr spc="-90" dirty="0"/>
              <a:t> </a:t>
            </a:r>
            <a:r>
              <a:rPr spc="-5" dirty="0"/>
              <a:t>celular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1300734"/>
            <a:ext cx="7980680" cy="412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80000"/>
              </a:lnSpc>
              <a:buAutoNum type="arabicPeriod"/>
              <a:tabLst>
                <a:tab pos="372745" algn="l"/>
              </a:tabLst>
            </a:pPr>
            <a:r>
              <a:rPr sz="2800" spc="-70" dirty="0">
                <a:solidFill>
                  <a:srgbClr val="77923B"/>
                </a:solidFill>
                <a:latin typeface="Calibri"/>
                <a:cs typeface="Calibri"/>
              </a:rPr>
              <a:t>Todo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e qualquer </a:t>
            </a:r>
            <a:r>
              <a:rPr sz="2800" dirty="0">
                <a:solidFill>
                  <a:srgbClr val="77923B"/>
                </a:solidFill>
                <a:latin typeface="Calibri"/>
                <a:cs typeface="Calibri"/>
              </a:rPr>
              <a:t>ser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vivo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é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formado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por células, pois  elas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são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a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unidade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morfológica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dos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seres</a:t>
            </a:r>
            <a:r>
              <a:rPr sz="2800" spc="14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vivos;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ts val="2690"/>
              </a:lnSpc>
              <a:spcBef>
                <a:spcPts val="645"/>
              </a:spcBef>
              <a:buAutoNum type="arabicPeriod"/>
              <a:tabLst>
                <a:tab pos="468630" algn="l"/>
              </a:tabLst>
            </a:pPr>
            <a:r>
              <a:rPr sz="2800" dirty="0">
                <a:latin typeface="Calibri"/>
                <a:cs typeface="Calibri"/>
              </a:rPr>
              <a:t>As </a:t>
            </a:r>
            <a:r>
              <a:rPr sz="2800" spc="-5" dirty="0">
                <a:latin typeface="Calibri"/>
                <a:cs typeface="Calibri"/>
              </a:rPr>
              <a:t>células são as unidades funcionais dos </a:t>
            </a:r>
            <a:r>
              <a:rPr sz="2800" spc="-15" dirty="0">
                <a:latin typeface="Calibri"/>
                <a:cs typeface="Calibri"/>
              </a:rPr>
              <a:t>seres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vivos; </a:t>
            </a:r>
            <a:r>
              <a:rPr sz="2800" spc="-5" dirty="0">
                <a:latin typeface="Calibri"/>
                <a:cs typeface="Calibri"/>
              </a:rPr>
              <a:t>dessa </a:t>
            </a:r>
            <a:r>
              <a:rPr sz="2800" spc="-20" dirty="0">
                <a:latin typeface="Calibri"/>
                <a:cs typeface="Calibri"/>
              </a:rPr>
              <a:t>forma, </a:t>
            </a:r>
            <a:r>
              <a:rPr sz="2800" spc="-15" dirty="0">
                <a:latin typeface="Calibri"/>
                <a:cs typeface="Calibri"/>
              </a:rPr>
              <a:t>todo </a:t>
            </a: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metabolismo </a:t>
            </a:r>
            <a:r>
              <a:rPr sz="2800" spc="-5" dirty="0">
                <a:latin typeface="Calibri"/>
                <a:cs typeface="Calibri"/>
              </a:rPr>
              <a:t>dos </a:t>
            </a:r>
            <a:r>
              <a:rPr sz="2800" spc="-10" dirty="0">
                <a:latin typeface="Calibri"/>
                <a:cs typeface="Calibri"/>
              </a:rPr>
              <a:t>seres  </a:t>
            </a:r>
            <a:r>
              <a:rPr sz="2800" spc="-15" dirty="0">
                <a:latin typeface="Calibri"/>
                <a:cs typeface="Calibri"/>
              </a:rPr>
              <a:t>vivos </a:t>
            </a:r>
            <a:r>
              <a:rPr sz="2800" spc="-10" dirty="0">
                <a:latin typeface="Calibri"/>
                <a:cs typeface="Calibri"/>
              </a:rPr>
              <a:t>depende das propriedades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10" dirty="0">
                <a:latin typeface="Calibri"/>
                <a:cs typeface="Calibri"/>
              </a:rPr>
              <a:t>suas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células;</a:t>
            </a:r>
            <a:endParaRPr sz="2800">
              <a:latin typeface="Calibri"/>
              <a:cs typeface="Calibri"/>
            </a:endParaRPr>
          </a:p>
          <a:p>
            <a:pPr marL="510540" indent="-497840" algn="just">
              <a:lnSpc>
                <a:spcPts val="3025"/>
              </a:lnSpc>
              <a:spcBef>
                <a:spcPts val="20"/>
              </a:spcBef>
              <a:buAutoNum type="arabicPeriod"/>
              <a:tabLst>
                <a:tab pos="511175" algn="l"/>
              </a:tabLst>
            </a:pP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As   células  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sempre </a:t>
            </a:r>
            <a:r>
              <a:rPr sz="2800" spc="60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se  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originam   </a:t>
            </a:r>
            <a:r>
              <a:rPr sz="2800" dirty="0">
                <a:solidFill>
                  <a:srgbClr val="77923B"/>
                </a:solidFill>
                <a:latin typeface="Calibri"/>
                <a:cs typeface="Calibri"/>
              </a:rPr>
              <a:t>de  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uma </a:t>
            </a:r>
            <a:r>
              <a:rPr sz="2800" spc="2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2800">
              <a:latin typeface="Calibri"/>
              <a:cs typeface="Calibri"/>
            </a:endParaRPr>
          </a:p>
          <a:p>
            <a:pPr marL="12700" algn="just">
              <a:lnSpc>
                <a:spcPts val="3025"/>
              </a:lnSpc>
            </a:pPr>
            <a:r>
              <a:rPr sz="2800" spc="-25" dirty="0">
                <a:solidFill>
                  <a:srgbClr val="77923B"/>
                </a:solidFill>
                <a:latin typeface="Calibri"/>
                <a:cs typeface="Calibri"/>
              </a:rPr>
              <a:t>preexistente através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da divisão</a:t>
            </a:r>
            <a:r>
              <a:rPr sz="2800" spc="9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77923B"/>
                </a:solidFill>
                <a:latin typeface="Calibri"/>
                <a:cs typeface="Calibri"/>
              </a:rPr>
              <a:t>celular.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6350" algn="just">
              <a:lnSpc>
                <a:spcPct val="8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partir </a:t>
            </a:r>
            <a:r>
              <a:rPr sz="2800" spc="-5" dirty="0">
                <a:latin typeface="Calibri"/>
                <a:cs typeface="Calibri"/>
              </a:rPr>
              <a:t>da </a:t>
            </a:r>
            <a:r>
              <a:rPr sz="2800" b="1" spc="-10" dirty="0">
                <a:latin typeface="Calibri"/>
                <a:cs typeface="Calibri"/>
              </a:rPr>
              <a:t>teoria </a:t>
            </a:r>
            <a:r>
              <a:rPr sz="2800" b="1" spc="-5" dirty="0">
                <a:latin typeface="Calibri"/>
                <a:cs typeface="Calibri"/>
              </a:rPr>
              <a:t>celular </a:t>
            </a:r>
            <a:r>
              <a:rPr sz="2800" spc="-5" dirty="0">
                <a:latin typeface="Calibri"/>
                <a:cs typeface="Calibri"/>
              </a:rPr>
              <a:t>podemos </a:t>
            </a:r>
            <a:r>
              <a:rPr sz="2800" spc="-10" dirty="0">
                <a:latin typeface="Calibri"/>
                <a:cs typeface="Calibri"/>
              </a:rPr>
              <a:t>observar </a:t>
            </a:r>
            <a:r>
              <a:rPr sz="2800" spc="-5" dirty="0">
                <a:latin typeface="Calibri"/>
                <a:cs typeface="Calibri"/>
              </a:rPr>
              <a:t>que  apesar das </a:t>
            </a:r>
            <a:r>
              <a:rPr sz="2800" spc="-20" dirty="0">
                <a:latin typeface="Calibri"/>
                <a:cs typeface="Calibri"/>
              </a:rPr>
              <a:t>diferenças entre </a:t>
            </a:r>
            <a:r>
              <a:rPr sz="2800" dirty="0">
                <a:latin typeface="Calibri"/>
                <a:cs typeface="Calibri"/>
              </a:rPr>
              <a:t>os </a:t>
            </a:r>
            <a:r>
              <a:rPr sz="2800" spc="-5" dirty="0">
                <a:latin typeface="Calibri"/>
                <a:cs typeface="Calibri"/>
              </a:rPr>
              <a:t>mais </a:t>
            </a:r>
            <a:r>
              <a:rPr sz="2800" spc="-15" dirty="0">
                <a:latin typeface="Calibri"/>
                <a:cs typeface="Calibri"/>
              </a:rPr>
              <a:t>diversos </a:t>
            </a:r>
            <a:r>
              <a:rPr sz="2800" dirty="0">
                <a:latin typeface="Calibri"/>
                <a:cs typeface="Calibri"/>
              </a:rPr>
              <a:t>tipos </a:t>
            </a:r>
            <a:r>
              <a:rPr sz="2800" spc="-10" dirty="0">
                <a:latin typeface="Calibri"/>
                <a:cs typeface="Calibri"/>
              </a:rPr>
              <a:t>de  </a:t>
            </a:r>
            <a:r>
              <a:rPr sz="2800" spc="-5" dirty="0">
                <a:latin typeface="Calibri"/>
                <a:cs typeface="Calibri"/>
              </a:rPr>
              <a:t>células, </a:t>
            </a:r>
            <a:r>
              <a:rPr sz="2800" spc="-10" dirty="0">
                <a:latin typeface="Calibri"/>
                <a:cs typeface="Calibri"/>
              </a:rPr>
              <a:t>todos </a:t>
            </a:r>
            <a:r>
              <a:rPr sz="2800" spc="-5" dirty="0">
                <a:latin typeface="Calibri"/>
                <a:cs typeface="Calibri"/>
              </a:rPr>
              <a:t>os </a:t>
            </a:r>
            <a:r>
              <a:rPr sz="2800" spc="-15" dirty="0">
                <a:latin typeface="Calibri"/>
                <a:cs typeface="Calibri"/>
              </a:rPr>
              <a:t>seres vivos </a:t>
            </a:r>
            <a:r>
              <a:rPr sz="2800" spc="-10" dirty="0">
                <a:latin typeface="Calibri"/>
                <a:cs typeface="Calibri"/>
              </a:rPr>
              <a:t>são </a:t>
            </a:r>
            <a:r>
              <a:rPr sz="2800" spc="-15" dirty="0">
                <a:latin typeface="Calibri"/>
                <a:cs typeface="Calibri"/>
              </a:rPr>
              <a:t>constituídos </a:t>
            </a:r>
            <a:r>
              <a:rPr sz="2800" spc="-10" dirty="0">
                <a:latin typeface="Calibri"/>
                <a:cs typeface="Calibri"/>
              </a:rPr>
              <a:t>por</a:t>
            </a:r>
            <a:r>
              <a:rPr sz="2800" spc="2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elas.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3" y="6854952"/>
            <a:ext cx="1056132" cy="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764" y="5455920"/>
            <a:ext cx="1026160" cy="1402080"/>
          </a:xfrm>
          <a:custGeom>
            <a:avLst/>
            <a:gdLst/>
            <a:ahLst/>
            <a:cxnLst/>
            <a:rect l="l" t="t" r="r" b="b"/>
            <a:pathLst>
              <a:path w="1026160" h="1402079">
                <a:moveTo>
                  <a:pt x="937501" y="0"/>
                </a:moveTo>
                <a:lnTo>
                  <a:pt x="88144" y="0"/>
                </a:lnTo>
                <a:lnTo>
                  <a:pt x="53834" y="6931"/>
                </a:lnTo>
                <a:lnTo>
                  <a:pt x="25817" y="25828"/>
                </a:lnTo>
                <a:lnTo>
                  <a:pt x="6926" y="53846"/>
                </a:lnTo>
                <a:lnTo>
                  <a:pt x="0" y="88137"/>
                </a:lnTo>
                <a:lnTo>
                  <a:pt x="0" y="1321554"/>
                </a:lnTo>
                <a:lnTo>
                  <a:pt x="6926" y="1355864"/>
                </a:lnTo>
                <a:lnTo>
                  <a:pt x="25817" y="1383882"/>
                </a:lnTo>
                <a:lnTo>
                  <a:pt x="52804" y="1402078"/>
                </a:lnTo>
                <a:lnTo>
                  <a:pt x="972846" y="1402078"/>
                </a:lnTo>
                <a:lnTo>
                  <a:pt x="999836" y="1383882"/>
                </a:lnTo>
                <a:lnTo>
                  <a:pt x="1018725" y="1355864"/>
                </a:lnTo>
                <a:lnTo>
                  <a:pt x="1025652" y="1321554"/>
                </a:lnTo>
                <a:lnTo>
                  <a:pt x="1025652" y="88137"/>
                </a:lnTo>
                <a:lnTo>
                  <a:pt x="1018725" y="53846"/>
                </a:lnTo>
                <a:lnTo>
                  <a:pt x="999836" y="25828"/>
                </a:lnTo>
                <a:lnTo>
                  <a:pt x="971816" y="6931"/>
                </a:lnTo>
                <a:lnTo>
                  <a:pt x="9375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" y="5455920"/>
            <a:ext cx="1025652" cy="1402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4796" y="5455920"/>
            <a:ext cx="1696720" cy="1402080"/>
          </a:xfrm>
          <a:custGeom>
            <a:avLst/>
            <a:gdLst/>
            <a:ahLst/>
            <a:cxnLst/>
            <a:rect l="l" t="t" r="r" b="b"/>
            <a:pathLst>
              <a:path w="1696720" h="1402079">
                <a:moveTo>
                  <a:pt x="1573276" y="0"/>
                </a:moveTo>
                <a:lnTo>
                  <a:pt x="122986" y="0"/>
                </a:lnTo>
                <a:lnTo>
                  <a:pt x="75116" y="9671"/>
                </a:lnTo>
                <a:lnTo>
                  <a:pt x="36023" y="36036"/>
                </a:lnTo>
                <a:lnTo>
                  <a:pt x="9665" y="75116"/>
                </a:lnTo>
                <a:lnTo>
                  <a:pt x="0" y="122935"/>
                </a:lnTo>
                <a:lnTo>
                  <a:pt x="0" y="1308053"/>
                </a:lnTo>
                <a:lnTo>
                  <a:pt x="9665" y="1355923"/>
                </a:lnTo>
                <a:lnTo>
                  <a:pt x="36023" y="1395015"/>
                </a:lnTo>
                <a:lnTo>
                  <a:pt x="46500" y="1402078"/>
                </a:lnTo>
                <a:lnTo>
                  <a:pt x="1649702" y="1402078"/>
                </a:lnTo>
                <a:lnTo>
                  <a:pt x="1660175" y="1395015"/>
                </a:lnTo>
                <a:lnTo>
                  <a:pt x="1686540" y="1355923"/>
                </a:lnTo>
                <a:lnTo>
                  <a:pt x="1696212" y="1308053"/>
                </a:lnTo>
                <a:lnTo>
                  <a:pt x="1696212" y="122935"/>
                </a:lnTo>
                <a:lnTo>
                  <a:pt x="1686540" y="75116"/>
                </a:lnTo>
                <a:lnTo>
                  <a:pt x="1660175" y="36036"/>
                </a:lnTo>
                <a:lnTo>
                  <a:pt x="1621095" y="9671"/>
                </a:lnTo>
                <a:lnTo>
                  <a:pt x="157327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4796" y="5455920"/>
            <a:ext cx="1696212" cy="1402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15767" y="6838186"/>
            <a:ext cx="1898904" cy="19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31007" y="5446776"/>
            <a:ext cx="1868805" cy="1402080"/>
          </a:xfrm>
          <a:custGeom>
            <a:avLst/>
            <a:gdLst/>
            <a:ahLst/>
            <a:cxnLst/>
            <a:rect l="l" t="t" r="r" b="b"/>
            <a:pathLst>
              <a:path w="1868804" h="1402079">
                <a:moveTo>
                  <a:pt x="1747901" y="0"/>
                </a:moveTo>
                <a:lnTo>
                  <a:pt x="120523" y="0"/>
                </a:lnTo>
                <a:lnTo>
                  <a:pt x="73616" y="9473"/>
                </a:lnTo>
                <a:lnTo>
                  <a:pt x="35306" y="35306"/>
                </a:lnTo>
                <a:lnTo>
                  <a:pt x="9473" y="73616"/>
                </a:lnTo>
                <a:lnTo>
                  <a:pt x="0" y="120523"/>
                </a:lnTo>
                <a:lnTo>
                  <a:pt x="0" y="1281582"/>
                </a:lnTo>
                <a:lnTo>
                  <a:pt x="9473" y="1328485"/>
                </a:lnTo>
                <a:lnTo>
                  <a:pt x="35306" y="1366786"/>
                </a:lnTo>
                <a:lnTo>
                  <a:pt x="73616" y="1392610"/>
                </a:lnTo>
                <a:lnTo>
                  <a:pt x="120523" y="1402079"/>
                </a:lnTo>
                <a:lnTo>
                  <a:pt x="1747901" y="1402079"/>
                </a:lnTo>
                <a:lnTo>
                  <a:pt x="1794807" y="1392610"/>
                </a:lnTo>
                <a:lnTo>
                  <a:pt x="1833118" y="1366786"/>
                </a:lnTo>
                <a:lnTo>
                  <a:pt x="1858950" y="1328485"/>
                </a:lnTo>
                <a:lnTo>
                  <a:pt x="1868424" y="1281582"/>
                </a:lnTo>
                <a:lnTo>
                  <a:pt x="1868424" y="120523"/>
                </a:lnTo>
                <a:lnTo>
                  <a:pt x="1858950" y="73616"/>
                </a:lnTo>
                <a:lnTo>
                  <a:pt x="1833118" y="35306"/>
                </a:lnTo>
                <a:lnTo>
                  <a:pt x="1794807" y="9473"/>
                </a:lnTo>
                <a:lnTo>
                  <a:pt x="17479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31007" y="5446776"/>
            <a:ext cx="1868424" cy="1402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38471" y="6821423"/>
            <a:ext cx="1077468" cy="36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53711" y="5445252"/>
            <a:ext cx="1047115" cy="1386840"/>
          </a:xfrm>
          <a:custGeom>
            <a:avLst/>
            <a:gdLst/>
            <a:ahLst/>
            <a:cxnLst/>
            <a:rect l="l" t="t" r="r" b="b"/>
            <a:pathLst>
              <a:path w="1047114" h="1386840">
                <a:moveTo>
                  <a:pt x="957072" y="0"/>
                </a:moveTo>
                <a:lnTo>
                  <a:pt x="89915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0" y="1296861"/>
                </a:lnTo>
                <a:lnTo>
                  <a:pt x="7066" y="1331885"/>
                </a:lnTo>
                <a:lnTo>
                  <a:pt x="26336" y="1360486"/>
                </a:lnTo>
                <a:lnTo>
                  <a:pt x="54917" y="1379769"/>
                </a:lnTo>
                <a:lnTo>
                  <a:pt x="89915" y="1386840"/>
                </a:lnTo>
                <a:lnTo>
                  <a:pt x="957072" y="1386840"/>
                </a:lnTo>
                <a:lnTo>
                  <a:pt x="992070" y="1379769"/>
                </a:lnTo>
                <a:lnTo>
                  <a:pt x="1020651" y="1360486"/>
                </a:lnTo>
                <a:lnTo>
                  <a:pt x="1039921" y="1331885"/>
                </a:lnTo>
                <a:lnTo>
                  <a:pt x="1046988" y="1296861"/>
                </a:lnTo>
                <a:lnTo>
                  <a:pt x="1046988" y="89916"/>
                </a:lnTo>
                <a:lnTo>
                  <a:pt x="1039921" y="54917"/>
                </a:lnTo>
                <a:lnTo>
                  <a:pt x="1020651" y="26336"/>
                </a:lnTo>
                <a:lnTo>
                  <a:pt x="992070" y="7066"/>
                </a:lnTo>
                <a:lnTo>
                  <a:pt x="9570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3711" y="5445252"/>
            <a:ext cx="1046988" cy="13868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4979" y="5536691"/>
            <a:ext cx="3589019" cy="13213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0220" y="5445252"/>
            <a:ext cx="1894839" cy="1412875"/>
          </a:xfrm>
          <a:custGeom>
            <a:avLst/>
            <a:gdLst/>
            <a:ahLst/>
            <a:cxnLst/>
            <a:rect l="l" t="t" r="r" b="b"/>
            <a:pathLst>
              <a:path w="1894840" h="1412875">
                <a:moveTo>
                  <a:pt x="1772284" y="0"/>
                </a:moveTo>
                <a:lnTo>
                  <a:pt x="122046" y="0"/>
                </a:lnTo>
                <a:lnTo>
                  <a:pt x="74527" y="9586"/>
                </a:lnTo>
                <a:lnTo>
                  <a:pt x="35734" y="35734"/>
                </a:lnTo>
                <a:lnTo>
                  <a:pt x="9586" y="74527"/>
                </a:lnTo>
                <a:lnTo>
                  <a:pt x="0" y="122047"/>
                </a:lnTo>
                <a:lnTo>
                  <a:pt x="0" y="1298300"/>
                </a:lnTo>
                <a:lnTo>
                  <a:pt x="9586" y="1345815"/>
                </a:lnTo>
                <a:lnTo>
                  <a:pt x="35734" y="1384615"/>
                </a:lnTo>
                <a:lnTo>
                  <a:pt x="74527" y="1410775"/>
                </a:lnTo>
                <a:lnTo>
                  <a:pt x="84292" y="1412746"/>
                </a:lnTo>
                <a:lnTo>
                  <a:pt x="1810039" y="1412746"/>
                </a:lnTo>
                <a:lnTo>
                  <a:pt x="1819804" y="1410775"/>
                </a:lnTo>
                <a:lnTo>
                  <a:pt x="1858597" y="1384615"/>
                </a:lnTo>
                <a:lnTo>
                  <a:pt x="1884745" y="1345815"/>
                </a:lnTo>
                <a:lnTo>
                  <a:pt x="1894331" y="1298300"/>
                </a:lnTo>
                <a:lnTo>
                  <a:pt x="1894331" y="122047"/>
                </a:lnTo>
                <a:lnTo>
                  <a:pt x="1884745" y="74527"/>
                </a:lnTo>
                <a:lnTo>
                  <a:pt x="1858597" y="35734"/>
                </a:lnTo>
                <a:lnTo>
                  <a:pt x="1819804" y="9586"/>
                </a:lnTo>
                <a:lnTo>
                  <a:pt x="17722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0220" y="5445252"/>
            <a:ext cx="1894331" cy="14127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04659" y="5455920"/>
            <a:ext cx="1823085" cy="1402080"/>
          </a:xfrm>
          <a:custGeom>
            <a:avLst/>
            <a:gdLst/>
            <a:ahLst/>
            <a:cxnLst/>
            <a:rect l="l" t="t" r="r" b="b"/>
            <a:pathLst>
              <a:path w="1823084" h="1402079">
                <a:moveTo>
                  <a:pt x="1699895" y="0"/>
                </a:moveTo>
                <a:lnTo>
                  <a:pt x="122809" y="0"/>
                </a:lnTo>
                <a:lnTo>
                  <a:pt x="75009" y="9651"/>
                </a:lnTo>
                <a:lnTo>
                  <a:pt x="35972" y="35972"/>
                </a:lnTo>
                <a:lnTo>
                  <a:pt x="9651" y="75009"/>
                </a:lnTo>
                <a:lnTo>
                  <a:pt x="0" y="122808"/>
                </a:lnTo>
                <a:lnTo>
                  <a:pt x="0" y="1306658"/>
                </a:lnTo>
                <a:lnTo>
                  <a:pt x="9651" y="1354478"/>
                </a:lnTo>
                <a:lnTo>
                  <a:pt x="35972" y="1393528"/>
                </a:lnTo>
                <a:lnTo>
                  <a:pt x="48648" y="1402078"/>
                </a:lnTo>
                <a:lnTo>
                  <a:pt x="1774055" y="1402078"/>
                </a:lnTo>
                <a:lnTo>
                  <a:pt x="1786731" y="1393528"/>
                </a:lnTo>
                <a:lnTo>
                  <a:pt x="1813052" y="1354478"/>
                </a:lnTo>
                <a:lnTo>
                  <a:pt x="1822704" y="1306658"/>
                </a:lnTo>
                <a:lnTo>
                  <a:pt x="1822704" y="122808"/>
                </a:lnTo>
                <a:lnTo>
                  <a:pt x="1813052" y="75009"/>
                </a:lnTo>
                <a:lnTo>
                  <a:pt x="1786731" y="35972"/>
                </a:lnTo>
                <a:lnTo>
                  <a:pt x="1747694" y="9651"/>
                </a:lnTo>
                <a:lnTo>
                  <a:pt x="16998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04659" y="5455920"/>
            <a:ext cx="1822704" cy="14020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4819" y="6847330"/>
            <a:ext cx="1059179" cy="106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00059" y="5455920"/>
            <a:ext cx="1043940" cy="1402080"/>
          </a:xfrm>
          <a:custGeom>
            <a:avLst/>
            <a:gdLst/>
            <a:ahLst/>
            <a:cxnLst/>
            <a:rect l="l" t="t" r="r" b="b"/>
            <a:pathLst>
              <a:path w="1043940" h="1402079">
                <a:moveTo>
                  <a:pt x="1035050" y="0"/>
                </a:moveTo>
                <a:lnTo>
                  <a:pt x="97282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1"/>
                </a:lnTo>
                <a:lnTo>
                  <a:pt x="0" y="1304766"/>
                </a:lnTo>
                <a:lnTo>
                  <a:pt x="7645" y="1342645"/>
                </a:lnTo>
                <a:lnTo>
                  <a:pt x="28495" y="1373577"/>
                </a:lnTo>
                <a:lnTo>
                  <a:pt x="59418" y="1394432"/>
                </a:lnTo>
                <a:lnTo>
                  <a:pt x="97274" y="1402078"/>
                </a:lnTo>
                <a:lnTo>
                  <a:pt x="1035057" y="1402078"/>
                </a:lnTo>
                <a:lnTo>
                  <a:pt x="1043939" y="1400284"/>
                </a:lnTo>
                <a:lnTo>
                  <a:pt x="1043939" y="1794"/>
                </a:lnTo>
                <a:lnTo>
                  <a:pt x="10350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00059" y="5455920"/>
            <a:ext cx="1043939" cy="14020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047"/>
            <a:ext cx="9139555" cy="6855459"/>
          </a:xfrm>
          <a:prstGeom prst="rect">
            <a:avLst/>
          </a:prstGeom>
        </p:spPr>
        <p:txBody>
          <a:bodyPr vert="horz" wrap="square" lIns="0" tIns="313690" rIns="0" bIns="0" rtlCol="0">
            <a:spAutoFit/>
          </a:bodyPr>
          <a:lstStyle/>
          <a:p>
            <a:pPr marL="2934970" marR="0" lvl="0" indent="0" defTabSz="914400" eaLnBrk="1" fontAlgn="auto" latinLnBrk="0" hangingPunct="1">
              <a:lnSpc>
                <a:spcPct val="100000"/>
              </a:lnSpc>
              <a:spcBef>
                <a:spcPts val="2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4400" b="1" i="0" u="none" strike="noStrike" kern="0" cap="none" spc="-8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4400" b="1" i="0" u="none" strike="noStrike" kern="0" cap="none" spc="-5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Vegetal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047"/>
            <a:ext cx="9139428" cy="6854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129857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212915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3011" y="2482595"/>
            <a:ext cx="2010155" cy="1516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88252" y="1007363"/>
            <a:ext cx="1979930" cy="1485900"/>
          </a:xfrm>
          <a:custGeom>
            <a:avLst/>
            <a:gdLst/>
            <a:ahLst/>
            <a:cxnLst/>
            <a:rect l="l" t="t" r="r" b="b"/>
            <a:pathLst>
              <a:path w="1979929" h="1485900">
                <a:moveTo>
                  <a:pt x="1851914" y="0"/>
                </a:moveTo>
                <a:lnTo>
                  <a:pt x="127634" y="0"/>
                </a:lnTo>
                <a:lnTo>
                  <a:pt x="77956" y="10031"/>
                </a:lnTo>
                <a:lnTo>
                  <a:pt x="37385" y="37385"/>
                </a:lnTo>
                <a:lnTo>
                  <a:pt x="10031" y="77956"/>
                </a:lnTo>
                <a:lnTo>
                  <a:pt x="0" y="127635"/>
                </a:lnTo>
                <a:lnTo>
                  <a:pt x="0" y="1358138"/>
                </a:lnTo>
                <a:lnTo>
                  <a:pt x="10031" y="1407890"/>
                </a:lnTo>
                <a:lnTo>
                  <a:pt x="37385" y="1448498"/>
                </a:lnTo>
                <a:lnTo>
                  <a:pt x="77956" y="1475866"/>
                </a:lnTo>
                <a:lnTo>
                  <a:pt x="127634" y="1485900"/>
                </a:lnTo>
                <a:lnTo>
                  <a:pt x="1851914" y="1485900"/>
                </a:lnTo>
                <a:lnTo>
                  <a:pt x="1901666" y="1475866"/>
                </a:lnTo>
                <a:lnTo>
                  <a:pt x="1942274" y="1448498"/>
                </a:lnTo>
                <a:lnTo>
                  <a:pt x="1969643" y="1407890"/>
                </a:lnTo>
                <a:lnTo>
                  <a:pt x="1979676" y="1358138"/>
                </a:lnTo>
                <a:lnTo>
                  <a:pt x="1979676" y="127635"/>
                </a:lnTo>
                <a:lnTo>
                  <a:pt x="1969643" y="77956"/>
                </a:lnTo>
                <a:lnTo>
                  <a:pt x="1942274" y="37385"/>
                </a:lnTo>
                <a:lnTo>
                  <a:pt x="1901666" y="10031"/>
                </a:lnTo>
                <a:lnTo>
                  <a:pt x="185191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252" y="1007363"/>
            <a:ext cx="1979676" cy="148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4123" y="2215895"/>
            <a:ext cx="1039368" cy="1225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79364" y="1031747"/>
            <a:ext cx="1009015" cy="1195070"/>
          </a:xfrm>
          <a:custGeom>
            <a:avLst/>
            <a:gdLst/>
            <a:ahLst/>
            <a:cxnLst/>
            <a:rect l="l" t="t" r="r" b="b"/>
            <a:pathLst>
              <a:path w="1009015" h="1195070">
                <a:moveTo>
                  <a:pt x="922147" y="0"/>
                </a:moveTo>
                <a:lnTo>
                  <a:pt x="86740" y="0"/>
                </a:lnTo>
                <a:lnTo>
                  <a:pt x="52988" y="6820"/>
                </a:lnTo>
                <a:lnTo>
                  <a:pt x="25415" y="25415"/>
                </a:lnTo>
                <a:lnTo>
                  <a:pt x="6820" y="52988"/>
                </a:lnTo>
                <a:lnTo>
                  <a:pt x="0" y="86740"/>
                </a:lnTo>
                <a:lnTo>
                  <a:pt x="0" y="1108075"/>
                </a:lnTo>
                <a:lnTo>
                  <a:pt x="6820" y="1141827"/>
                </a:lnTo>
                <a:lnTo>
                  <a:pt x="25415" y="1169400"/>
                </a:lnTo>
                <a:lnTo>
                  <a:pt x="52988" y="1187995"/>
                </a:lnTo>
                <a:lnTo>
                  <a:pt x="86740" y="1194815"/>
                </a:lnTo>
                <a:lnTo>
                  <a:pt x="922147" y="1194815"/>
                </a:lnTo>
                <a:lnTo>
                  <a:pt x="955899" y="1187995"/>
                </a:lnTo>
                <a:lnTo>
                  <a:pt x="983472" y="1169400"/>
                </a:lnTo>
                <a:lnTo>
                  <a:pt x="1002067" y="1141827"/>
                </a:lnTo>
                <a:lnTo>
                  <a:pt x="1008888" y="1108075"/>
                </a:lnTo>
                <a:lnTo>
                  <a:pt x="1008888" y="86740"/>
                </a:lnTo>
                <a:lnTo>
                  <a:pt x="1002067" y="52988"/>
                </a:lnTo>
                <a:lnTo>
                  <a:pt x="983472" y="25415"/>
                </a:lnTo>
                <a:lnTo>
                  <a:pt x="955899" y="6820"/>
                </a:lnTo>
                <a:lnTo>
                  <a:pt x="92214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79364" y="1031747"/>
            <a:ext cx="1008888" cy="1194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0831" y="2226562"/>
            <a:ext cx="7030211" cy="46314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5904" y="2421635"/>
            <a:ext cx="6441948" cy="4122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815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3825" cy="258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Confere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proteção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às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Constituição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tipo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Restringe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distensão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citoplasma </a:t>
            </a:r>
            <a:r>
              <a:rPr kumimoji="0" sz="2800" b="0" i="0" u="none" strike="noStrike" kern="0" cap="none" spc="4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configurando,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célula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adulta, tamanho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formas</a:t>
            </a:r>
            <a:r>
              <a:rPr kumimoji="0" sz="2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fixos;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Confere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proteção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componentes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citoplasma;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6188" y="6678166"/>
            <a:ext cx="1645919" cy="17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1428" y="4773167"/>
            <a:ext cx="1615440" cy="1915795"/>
          </a:xfrm>
          <a:custGeom>
            <a:avLst/>
            <a:gdLst/>
            <a:ahLst/>
            <a:cxnLst/>
            <a:rect l="l" t="t" r="r" b="b"/>
            <a:pathLst>
              <a:path w="1615440" h="1915795">
                <a:moveTo>
                  <a:pt x="1476628" y="0"/>
                </a:moveTo>
                <a:lnTo>
                  <a:pt x="138811" y="0"/>
                </a:lnTo>
                <a:lnTo>
                  <a:pt x="94918" y="7072"/>
                </a:lnTo>
                <a:lnTo>
                  <a:pt x="56811" y="26769"/>
                </a:lnTo>
                <a:lnTo>
                  <a:pt x="26769" y="56811"/>
                </a:lnTo>
                <a:lnTo>
                  <a:pt x="7072" y="94918"/>
                </a:lnTo>
                <a:lnTo>
                  <a:pt x="0" y="138810"/>
                </a:lnTo>
                <a:lnTo>
                  <a:pt x="0" y="1776831"/>
                </a:lnTo>
                <a:lnTo>
                  <a:pt x="7072" y="1820716"/>
                </a:lnTo>
                <a:lnTo>
                  <a:pt x="26769" y="1858828"/>
                </a:lnTo>
                <a:lnTo>
                  <a:pt x="56811" y="1888882"/>
                </a:lnTo>
                <a:lnTo>
                  <a:pt x="94918" y="1908590"/>
                </a:lnTo>
                <a:lnTo>
                  <a:pt x="138811" y="1915667"/>
                </a:lnTo>
                <a:lnTo>
                  <a:pt x="1476628" y="1915667"/>
                </a:lnTo>
                <a:lnTo>
                  <a:pt x="1520521" y="1908590"/>
                </a:lnTo>
                <a:lnTo>
                  <a:pt x="1558628" y="1888882"/>
                </a:lnTo>
                <a:lnTo>
                  <a:pt x="1588670" y="1858828"/>
                </a:lnTo>
                <a:lnTo>
                  <a:pt x="1608367" y="1820716"/>
                </a:lnTo>
                <a:lnTo>
                  <a:pt x="1615440" y="1776831"/>
                </a:lnTo>
                <a:lnTo>
                  <a:pt x="1615440" y="138810"/>
                </a:lnTo>
                <a:lnTo>
                  <a:pt x="1608367" y="94918"/>
                </a:lnTo>
                <a:lnTo>
                  <a:pt x="1588670" y="56811"/>
                </a:lnTo>
                <a:lnTo>
                  <a:pt x="1558628" y="26769"/>
                </a:lnTo>
                <a:lnTo>
                  <a:pt x="1520521" y="7072"/>
                </a:lnTo>
                <a:lnTo>
                  <a:pt x="14766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428" y="4773167"/>
            <a:ext cx="1615440" cy="1915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65891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6212840" cy="308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Determina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tamanho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2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Semi-rigída;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Totalmente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permeável;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Estrutura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revestimento;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Grande resistência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tensão.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6188" y="6678166"/>
            <a:ext cx="1645919" cy="17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1428" y="4773167"/>
            <a:ext cx="1615440" cy="1915795"/>
          </a:xfrm>
          <a:custGeom>
            <a:avLst/>
            <a:gdLst/>
            <a:ahLst/>
            <a:cxnLst/>
            <a:rect l="l" t="t" r="r" b="b"/>
            <a:pathLst>
              <a:path w="1615440" h="1915795">
                <a:moveTo>
                  <a:pt x="1476628" y="0"/>
                </a:moveTo>
                <a:lnTo>
                  <a:pt x="138811" y="0"/>
                </a:lnTo>
                <a:lnTo>
                  <a:pt x="94918" y="7072"/>
                </a:lnTo>
                <a:lnTo>
                  <a:pt x="56811" y="26769"/>
                </a:lnTo>
                <a:lnTo>
                  <a:pt x="26769" y="56811"/>
                </a:lnTo>
                <a:lnTo>
                  <a:pt x="7072" y="94918"/>
                </a:lnTo>
                <a:lnTo>
                  <a:pt x="0" y="138810"/>
                </a:lnTo>
                <a:lnTo>
                  <a:pt x="0" y="1776831"/>
                </a:lnTo>
                <a:lnTo>
                  <a:pt x="7072" y="1820716"/>
                </a:lnTo>
                <a:lnTo>
                  <a:pt x="26769" y="1858828"/>
                </a:lnTo>
                <a:lnTo>
                  <a:pt x="56811" y="1888882"/>
                </a:lnTo>
                <a:lnTo>
                  <a:pt x="94918" y="1908590"/>
                </a:lnTo>
                <a:lnTo>
                  <a:pt x="138811" y="1915667"/>
                </a:lnTo>
                <a:lnTo>
                  <a:pt x="1476628" y="1915667"/>
                </a:lnTo>
                <a:lnTo>
                  <a:pt x="1520521" y="1908590"/>
                </a:lnTo>
                <a:lnTo>
                  <a:pt x="1558628" y="1888882"/>
                </a:lnTo>
                <a:lnTo>
                  <a:pt x="1588670" y="1858828"/>
                </a:lnTo>
                <a:lnTo>
                  <a:pt x="1608367" y="1820716"/>
                </a:lnTo>
                <a:lnTo>
                  <a:pt x="1615440" y="1776831"/>
                </a:lnTo>
                <a:lnTo>
                  <a:pt x="1615440" y="138810"/>
                </a:lnTo>
                <a:lnTo>
                  <a:pt x="1608367" y="94918"/>
                </a:lnTo>
                <a:lnTo>
                  <a:pt x="1588670" y="56811"/>
                </a:lnTo>
                <a:lnTo>
                  <a:pt x="1558628" y="26769"/>
                </a:lnTo>
                <a:lnTo>
                  <a:pt x="1520521" y="7072"/>
                </a:lnTo>
                <a:lnTo>
                  <a:pt x="14766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428" y="4773167"/>
            <a:ext cx="1615440" cy="1915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866321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511415" cy="257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(pectina e</a:t>
            </a:r>
            <a:r>
              <a:rPr kumimoji="0" sz="2800" b="1" i="0" u="none" strike="noStrike" kern="0" cap="none" spc="8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hemicelulose)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secundária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(celulose);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média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(pectina e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carboidrato)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Plasmodesmos.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21023" y="6251446"/>
            <a:ext cx="4991100" cy="60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36264" y="3493008"/>
            <a:ext cx="4960620" cy="2769235"/>
          </a:xfrm>
          <a:custGeom>
            <a:avLst/>
            <a:gdLst/>
            <a:ahLst/>
            <a:cxnLst/>
            <a:rect l="l" t="t" r="r" b="b"/>
            <a:pathLst>
              <a:path w="4960620" h="2769235">
                <a:moveTo>
                  <a:pt x="4722621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7"/>
                </a:lnTo>
                <a:lnTo>
                  <a:pt x="0" y="2531122"/>
                </a:lnTo>
                <a:lnTo>
                  <a:pt x="4835" y="2579084"/>
                </a:lnTo>
                <a:lnTo>
                  <a:pt x="18702" y="2623755"/>
                </a:lnTo>
                <a:lnTo>
                  <a:pt x="40645" y="2664181"/>
                </a:lnTo>
                <a:lnTo>
                  <a:pt x="69707" y="2699402"/>
                </a:lnTo>
                <a:lnTo>
                  <a:pt x="104930" y="2728462"/>
                </a:lnTo>
                <a:lnTo>
                  <a:pt x="145357" y="2750405"/>
                </a:lnTo>
                <a:lnTo>
                  <a:pt x="190032" y="2764272"/>
                </a:lnTo>
                <a:lnTo>
                  <a:pt x="237998" y="2769107"/>
                </a:lnTo>
                <a:lnTo>
                  <a:pt x="4722621" y="2769107"/>
                </a:lnTo>
                <a:lnTo>
                  <a:pt x="4770587" y="2764272"/>
                </a:lnTo>
                <a:lnTo>
                  <a:pt x="4815262" y="2750405"/>
                </a:lnTo>
                <a:lnTo>
                  <a:pt x="4855689" y="2728462"/>
                </a:lnTo>
                <a:lnTo>
                  <a:pt x="4890912" y="2699402"/>
                </a:lnTo>
                <a:lnTo>
                  <a:pt x="4919974" y="2664181"/>
                </a:lnTo>
                <a:lnTo>
                  <a:pt x="4941917" y="2623755"/>
                </a:lnTo>
                <a:lnTo>
                  <a:pt x="4955784" y="2579084"/>
                </a:lnTo>
                <a:lnTo>
                  <a:pt x="4960620" y="2531122"/>
                </a:lnTo>
                <a:lnTo>
                  <a:pt x="4960620" y="237997"/>
                </a:lnTo>
                <a:lnTo>
                  <a:pt x="4955784" y="190032"/>
                </a:lnTo>
                <a:lnTo>
                  <a:pt x="4941917" y="145357"/>
                </a:lnTo>
                <a:lnTo>
                  <a:pt x="4919974" y="104930"/>
                </a:lnTo>
                <a:lnTo>
                  <a:pt x="4890912" y="69707"/>
                </a:lnTo>
                <a:lnTo>
                  <a:pt x="4855689" y="40645"/>
                </a:lnTo>
                <a:lnTo>
                  <a:pt x="4815262" y="18702"/>
                </a:lnTo>
                <a:lnTo>
                  <a:pt x="4770587" y="4835"/>
                </a:lnTo>
                <a:lnTo>
                  <a:pt x="472262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6264" y="3493008"/>
            <a:ext cx="4960620" cy="2769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004430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7000" cy="240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1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903730" algn="l"/>
                <a:tab pos="2924810" algn="l"/>
                <a:tab pos="4552950" algn="l"/>
                <a:tab pos="6090920" algn="l"/>
                <a:tab pos="6717665" algn="l"/>
              </a:tabLst>
              <a:defRPr/>
            </a:pP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orma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primei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amadas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Camada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depositada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durante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2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crescimento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2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2988" y="6019798"/>
            <a:ext cx="4773168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48228" y="3500628"/>
            <a:ext cx="4742815" cy="2529840"/>
          </a:xfrm>
          <a:custGeom>
            <a:avLst/>
            <a:gdLst/>
            <a:ahLst/>
            <a:cxnLst/>
            <a:rect l="l" t="t" r="r" b="b"/>
            <a:pathLst>
              <a:path w="4742815" h="2529840">
                <a:moveTo>
                  <a:pt x="4525264" y="0"/>
                </a:moveTo>
                <a:lnTo>
                  <a:pt x="217424" y="0"/>
                </a:lnTo>
                <a:lnTo>
                  <a:pt x="167551" y="5739"/>
                </a:lnTo>
                <a:lnTo>
                  <a:pt x="121779" y="22088"/>
                </a:lnTo>
                <a:lnTo>
                  <a:pt x="81410" y="47746"/>
                </a:lnTo>
                <a:lnTo>
                  <a:pt x="47746" y="81410"/>
                </a:lnTo>
                <a:lnTo>
                  <a:pt x="22088" y="121779"/>
                </a:lnTo>
                <a:lnTo>
                  <a:pt x="5739" y="167551"/>
                </a:lnTo>
                <a:lnTo>
                  <a:pt x="0" y="217424"/>
                </a:lnTo>
                <a:lnTo>
                  <a:pt x="0" y="2312428"/>
                </a:lnTo>
                <a:lnTo>
                  <a:pt x="5739" y="2362276"/>
                </a:lnTo>
                <a:lnTo>
                  <a:pt x="22088" y="2408037"/>
                </a:lnTo>
                <a:lnTo>
                  <a:pt x="47746" y="2448405"/>
                </a:lnTo>
                <a:lnTo>
                  <a:pt x="81410" y="2482074"/>
                </a:lnTo>
                <a:lnTo>
                  <a:pt x="121779" y="2507740"/>
                </a:lnTo>
                <a:lnTo>
                  <a:pt x="167551" y="2524097"/>
                </a:lnTo>
                <a:lnTo>
                  <a:pt x="217424" y="2529840"/>
                </a:lnTo>
                <a:lnTo>
                  <a:pt x="4525264" y="2529840"/>
                </a:lnTo>
                <a:lnTo>
                  <a:pt x="4575136" y="2524097"/>
                </a:lnTo>
                <a:lnTo>
                  <a:pt x="4620908" y="2507740"/>
                </a:lnTo>
                <a:lnTo>
                  <a:pt x="4661277" y="2482074"/>
                </a:lnTo>
                <a:lnTo>
                  <a:pt x="4694941" y="2448405"/>
                </a:lnTo>
                <a:lnTo>
                  <a:pt x="4720599" y="2408037"/>
                </a:lnTo>
                <a:lnTo>
                  <a:pt x="4736948" y="2362276"/>
                </a:lnTo>
                <a:lnTo>
                  <a:pt x="4742688" y="2312428"/>
                </a:lnTo>
                <a:lnTo>
                  <a:pt x="4742688" y="217424"/>
                </a:lnTo>
                <a:lnTo>
                  <a:pt x="4736948" y="167551"/>
                </a:lnTo>
                <a:lnTo>
                  <a:pt x="4720599" y="121779"/>
                </a:lnTo>
                <a:lnTo>
                  <a:pt x="4694941" y="81410"/>
                </a:lnTo>
                <a:lnTo>
                  <a:pt x="4661277" y="47746"/>
                </a:lnTo>
                <a:lnTo>
                  <a:pt x="4620908" y="22088"/>
                </a:lnTo>
                <a:lnTo>
                  <a:pt x="4575136" y="5739"/>
                </a:lnTo>
                <a:lnTo>
                  <a:pt x="452526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48228" y="3500628"/>
            <a:ext cx="4742688" cy="2529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183376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24140" cy="2486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1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secundária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Depositada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células adicionas,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pode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não 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acontecer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Função: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aumentar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resistência.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16579" y="6210298"/>
            <a:ext cx="4773168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1820" y="3692652"/>
            <a:ext cx="4742815" cy="2528570"/>
          </a:xfrm>
          <a:custGeom>
            <a:avLst/>
            <a:gdLst/>
            <a:ahLst/>
            <a:cxnLst/>
            <a:rect l="l" t="t" r="r" b="b"/>
            <a:pathLst>
              <a:path w="4742815" h="2528570">
                <a:moveTo>
                  <a:pt x="4525390" y="0"/>
                </a:moveTo>
                <a:lnTo>
                  <a:pt x="217296" y="0"/>
                </a:lnTo>
                <a:lnTo>
                  <a:pt x="167471" y="5738"/>
                </a:lnTo>
                <a:lnTo>
                  <a:pt x="121733" y="22085"/>
                </a:lnTo>
                <a:lnTo>
                  <a:pt x="81386" y="47736"/>
                </a:lnTo>
                <a:lnTo>
                  <a:pt x="47736" y="81386"/>
                </a:lnTo>
                <a:lnTo>
                  <a:pt x="22085" y="121733"/>
                </a:lnTo>
                <a:lnTo>
                  <a:pt x="5738" y="167471"/>
                </a:lnTo>
                <a:lnTo>
                  <a:pt x="0" y="217297"/>
                </a:lnTo>
                <a:lnTo>
                  <a:pt x="0" y="2311031"/>
                </a:lnTo>
                <a:lnTo>
                  <a:pt x="5738" y="2360852"/>
                </a:lnTo>
                <a:lnTo>
                  <a:pt x="22085" y="2406587"/>
                </a:lnTo>
                <a:lnTo>
                  <a:pt x="47736" y="2446931"/>
                </a:lnTo>
                <a:lnTo>
                  <a:pt x="81386" y="2480580"/>
                </a:lnTo>
                <a:lnTo>
                  <a:pt x="121733" y="2506230"/>
                </a:lnTo>
                <a:lnTo>
                  <a:pt x="167471" y="2522577"/>
                </a:lnTo>
                <a:lnTo>
                  <a:pt x="217296" y="2528316"/>
                </a:lnTo>
                <a:lnTo>
                  <a:pt x="4525390" y="2528316"/>
                </a:lnTo>
                <a:lnTo>
                  <a:pt x="4575216" y="2522577"/>
                </a:lnTo>
                <a:lnTo>
                  <a:pt x="4620954" y="2506230"/>
                </a:lnTo>
                <a:lnTo>
                  <a:pt x="4661301" y="2480580"/>
                </a:lnTo>
                <a:lnTo>
                  <a:pt x="4694951" y="2446931"/>
                </a:lnTo>
                <a:lnTo>
                  <a:pt x="4720602" y="2406587"/>
                </a:lnTo>
                <a:lnTo>
                  <a:pt x="4736949" y="2360852"/>
                </a:lnTo>
                <a:lnTo>
                  <a:pt x="4742687" y="2311031"/>
                </a:lnTo>
                <a:lnTo>
                  <a:pt x="4742687" y="217297"/>
                </a:lnTo>
                <a:lnTo>
                  <a:pt x="4736949" y="167471"/>
                </a:lnTo>
                <a:lnTo>
                  <a:pt x="4720602" y="121733"/>
                </a:lnTo>
                <a:lnTo>
                  <a:pt x="4694951" y="81386"/>
                </a:lnTo>
                <a:lnTo>
                  <a:pt x="4661301" y="47736"/>
                </a:lnTo>
                <a:lnTo>
                  <a:pt x="4620954" y="22085"/>
                </a:lnTo>
                <a:lnTo>
                  <a:pt x="4575216" y="5738"/>
                </a:lnTo>
                <a:lnTo>
                  <a:pt x="45253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31820" y="3692652"/>
            <a:ext cx="4742687" cy="2528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274206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6365" cy="228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</a:t>
            </a:r>
            <a:r>
              <a:rPr kumimoji="0" sz="2800" b="1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média;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mediana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(LM)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une as células vizinhas, 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camada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delicada,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entre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elas,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composta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principalmente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pécticas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pectina e 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carboidrato)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61359" y="6483096"/>
            <a:ext cx="4831080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76600" y="3933444"/>
            <a:ext cx="4800600" cy="2560320"/>
          </a:xfrm>
          <a:custGeom>
            <a:avLst/>
            <a:gdLst/>
            <a:ahLst/>
            <a:cxnLst/>
            <a:rect l="l" t="t" r="r" b="b"/>
            <a:pathLst>
              <a:path w="4800600" h="2560320">
                <a:moveTo>
                  <a:pt x="4580508" y="0"/>
                </a:moveTo>
                <a:lnTo>
                  <a:pt x="220090" y="0"/>
                </a:lnTo>
                <a:lnTo>
                  <a:pt x="175738" y="4472"/>
                </a:lnTo>
                <a:lnTo>
                  <a:pt x="134427" y="17297"/>
                </a:lnTo>
                <a:lnTo>
                  <a:pt x="97042" y="37591"/>
                </a:lnTo>
                <a:lnTo>
                  <a:pt x="64468" y="64468"/>
                </a:lnTo>
                <a:lnTo>
                  <a:pt x="37591" y="97042"/>
                </a:lnTo>
                <a:lnTo>
                  <a:pt x="17297" y="134427"/>
                </a:lnTo>
                <a:lnTo>
                  <a:pt x="4472" y="175738"/>
                </a:lnTo>
                <a:lnTo>
                  <a:pt x="0" y="220090"/>
                </a:lnTo>
                <a:lnTo>
                  <a:pt x="0" y="2340292"/>
                </a:lnTo>
                <a:lnTo>
                  <a:pt x="4472" y="2384634"/>
                </a:lnTo>
                <a:lnTo>
                  <a:pt x="17297" y="2425935"/>
                </a:lnTo>
                <a:lnTo>
                  <a:pt x="37591" y="2463310"/>
                </a:lnTo>
                <a:lnTo>
                  <a:pt x="64468" y="2495873"/>
                </a:lnTo>
                <a:lnTo>
                  <a:pt x="97042" y="2522741"/>
                </a:lnTo>
                <a:lnTo>
                  <a:pt x="134427" y="2543028"/>
                </a:lnTo>
                <a:lnTo>
                  <a:pt x="175738" y="2555849"/>
                </a:lnTo>
                <a:lnTo>
                  <a:pt x="220090" y="2560319"/>
                </a:lnTo>
                <a:lnTo>
                  <a:pt x="4580508" y="2560319"/>
                </a:lnTo>
                <a:lnTo>
                  <a:pt x="4624861" y="2555849"/>
                </a:lnTo>
                <a:lnTo>
                  <a:pt x="4666172" y="2543028"/>
                </a:lnTo>
                <a:lnTo>
                  <a:pt x="4703557" y="2522741"/>
                </a:lnTo>
                <a:lnTo>
                  <a:pt x="4736131" y="2495873"/>
                </a:lnTo>
                <a:lnTo>
                  <a:pt x="4763008" y="2463310"/>
                </a:lnTo>
                <a:lnTo>
                  <a:pt x="4783302" y="2425935"/>
                </a:lnTo>
                <a:lnTo>
                  <a:pt x="4796127" y="2384634"/>
                </a:lnTo>
                <a:lnTo>
                  <a:pt x="4800600" y="2340292"/>
                </a:lnTo>
                <a:lnTo>
                  <a:pt x="4800600" y="220090"/>
                </a:lnTo>
                <a:lnTo>
                  <a:pt x="4796127" y="175738"/>
                </a:lnTo>
                <a:lnTo>
                  <a:pt x="4783302" y="134427"/>
                </a:lnTo>
                <a:lnTo>
                  <a:pt x="4763008" y="97042"/>
                </a:lnTo>
                <a:lnTo>
                  <a:pt x="4736131" y="64468"/>
                </a:lnTo>
                <a:lnTo>
                  <a:pt x="4703557" y="37591"/>
                </a:lnTo>
                <a:lnTo>
                  <a:pt x="4666172" y="17297"/>
                </a:lnTo>
                <a:lnTo>
                  <a:pt x="4624861" y="4472"/>
                </a:lnTo>
                <a:lnTo>
                  <a:pt x="458050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76600" y="3933444"/>
            <a:ext cx="4800600" cy="2560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248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893" y="1218691"/>
            <a:ext cx="7520940" cy="2486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Plasmodesmos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Filamentos</a:t>
            </a:r>
            <a:r>
              <a:rPr kumimoji="0" sz="2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citoplasmáticos;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Atravessam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Interligam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protoplastos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fornecendo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via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transporte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6264" y="6155434"/>
            <a:ext cx="3744467" cy="702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1503" y="3875532"/>
            <a:ext cx="3714115" cy="2291080"/>
          </a:xfrm>
          <a:custGeom>
            <a:avLst/>
            <a:gdLst/>
            <a:ahLst/>
            <a:cxnLst/>
            <a:rect l="l" t="t" r="r" b="b"/>
            <a:pathLst>
              <a:path w="3714115" h="2291079">
                <a:moveTo>
                  <a:pt x="3517138" y="0"/>
                </a:moveTo>
                <a:lnTo>
                  <a:pt x="196850" y="0"/>
                </a:lnTo>
                <a:lnTo>
                  <a:pt x="151715" y="5199"/>
                </a:lnTo>
                <a:lnTo>
                  <a:pt x="110282" y="20008"/>
                </a:lnTo>
                <a:lnTo>
                  <a:pt x="73732" y="43247"/>
                </a:lnTo>
                <a:lnTo>
                  <a:pt x="43247" y="73732"/>
                </a:lnTo>
                <a:lnTo>
                  <a:pt x="20008" y="110282"/>
                </a:lnTo>
                <a:lnTo>
                  <a:pt x="5199" y="151715"/>
                </a:lnTo>
                <a:lnTo>
                  <a:pt x="0" y="196850"/>
                </a:lnTo>
                <a:lnTo>
                  <a:pt x="0" y="2093722"/>
                </a:lnTo>
                <a:lnTo>
                  <a:pt x="5199" y="2138856"/>
                </a:lnTo>
                <a:lnTo>
                  <a:pt x="20008" y="2180289"/>
                </a:lnTo>
                <a:lnTo>
                  <a:pt x="43247" y="2216839"/>
                </a:lnTo>
                <a:lnTo>
                  <a:pt x="73732" y="2247324"/>
                </a:lnTo>
                <a:lnTo>
                  <a:pt x="110282" y="2270563"/>
                </a:lnTo>
                <a:lnTo>
                  <a:pt x="151715" y="2285372"/>
                </a:lnTo>
                <a:lnTo>
                  <a:pt x="196850" y="2290572"/>
                </a:lnTo>
                <a:lnTo>
                  <a:pt x="3517138" y="2290572"/>
                </a:lnTo>
                <a:lnTo>
                  <a:pt x="3562272" y="2285372"/>
                </a:lnTo>
                <a:lnTo>
                  <a:pt x="3603705" y="2270563"/>
                </a:lnTo>
                <a:lnTo>
                  <a:pt x="3640255" y="2247324"/>
                </a:lnTo>
                <a:lnTo>
                  <a:pt x="3670740" y="2216839"/>
                </a:lnTo>
                <a:lnTo>
                  <a:pt x="3693979" y="2180289"/>
                </a:lnTo>
                <a:lnTo>
                  <a:pt x="3708788" y="2138856"/>
                </a:lnTo>
                <a:lnTo>
                  <a:pt x="3713988" y="2093722"/>
                </a:lnTo>
                <a:lnTo>
                  <a:pt x="3713988" y="196850"/>
                </a:lnTo>
                <a:lnTo>
                  <a:pt x="3708788" y="151715"/>
                </a:lnTo>
                <a:lnTo>
                  <a:pt x="3693979" y="110282"/>
                </a:lnTo>
                <a:lnTo>
                  <a:pt x="3670740" y="73732"/>
                </a:lnTo>
                <a:lnTo>
                  <a:pt x="3640255" y="43247"/>
                </a:lnTo>
                <a:lnTo>
                  <a:pt x="3603705" y="20008"/>
                </a:lnTo>
                <a:lnTo>
                  <a:pt x="3562272" y="5199"/>
                </a:lnTo>
                <a:lnTo>
                  <a:pt x="351713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51503" y="3875532"/>
            <a:ext cx="3713988" cy="2290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542913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893" y="1218691"/>
            <a:ext cx="451802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Plasmodesmos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2988" y="6169150"/>
            <a:ext cx="4710684" cy="68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48228" y="3717035"/>
            <a:ext cx="4680585" cy="2463165"/>
          </a:xfrm>
          <a:custGeom>
            <a:avLst/>
            <a:gdLst/>
            <a:ahLst/>
            <a:cxnLst/>
            <a:rect l="l" t="t" r="r" b="b"/>
            <a:pathLst>
              <a:path w="4680584" h="2463165">
                <a:moveTo>
                  <a:pt x="4468495" y="0"/>
                </a:moveTo>
                <a:lnTo>
                  <a:pt x="211709" y="0"/>
                </a:lnTo>
                <a:lnTo>
                  <a:pt x="163152" y="5589"/>
                </a:lnTo>
                <a:lnTo>
                  <a:pt x="118585" y="21510"/>
                </a:lnTo>
                <a:lnTo>
                  <a:pt x="79277" y="46496"/>
                </a:lnTo>
                <a:lnTo>
                  <a:pt x="46496" y="79277"/>
                </a:lnTo>
                <a:lnTo>
                  <a:pt x="21510" y="118585"/>
                </a:lnTo>
                <a:lnTo>
                  <a:pt x="5589" y="163152"/>
                </a:lnTo>
                <a:lnTo>
                  <a:pt x="0" y="211708"/>
                </a:lnTo>
                <a:lnTo>
                  <a:pt x="0" y="2251125"/>
                </a:lnTo>
                <a:lnTo>
                  <a:pt x="5589" y="2299659"/>
                </a:lnTo>
                <a:lnTo>
                  <a:pt x="21510" y="2344211"/>
                </a:lnTo>
                <a:lnTo>
                  <a:pt x="46496" y="2383510"/>
                </a:lnTo>
                <a:lnTo>
                  <a:pt x="79277" y="2416287"/>
                </a:lnTo>
                <a:lnTo>
                  <a:pt x="118585" y="2441272"/>
                </a:lnTo>
                <a:lnTo>
                  <a:pt x="163152" y="2457194"/>
                </a:lnTo>
                <a:lnTo>
                  <a:pt x="211709" y="2462784"/>
                </a:lnTo>
                <a:lnTo>
                  <a:pt x="4468495" y="2462784"/>
                </a:lnTo>
                <a:lnTo>
                  <a:pt x="4517051" y="2457194"/>
                </a:lnTo>
                <a:lnTo>
                  <a:pt x="4561618" y="2441272"/>
                </a:lnTo>
                <a:lnTo>
                  <a:pt x="4600926" y="2416287"/>
                </a:lnTo>
                <a:lnTo>
                  <a:pt x="4633707" y="2383510"/>
                </a:lnTo>
                <a:lnTo>
                  <a:pt x="4658693" y="2344211"/>
                </a:lnTo>
                <a:lnTo>
                  <a:pt x="4674614" y="2299659"/>
                </a:lnTo>
                <a:lnTo>
                  <a:pt x="4680204" y="2251125"/>
                </a:lnTo>
                <a:lnTo>
                  <a:pt x="4680204" y="211708"/>
                </a:lnTo>
                <a:lnTo>
                  <a:pt x="4674614" y="163152"/>
                </a:lnTo>
                <a:lnTo>
                  <a:pt x="4658693" y="118585"/>
                </a:lnTo>
                <a:lnTo>
                  <a:pt x="4633707" y="79277"/>
                </a:lnTo>
                <a:lnTo>
                  <a:pt x="4600926" y="46496"/>
                </a:lnTo>
                <a:lnTo>
                  <a:pt x="4561618" y="21510"/>
                </a:lnTo>
                <a:lnTo>
                  <a:pt x="4517051" y="5589"/>
                </a:lnTo>
                <a:lnTo>
                  <a:pt x="44684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48228" y="3717035"/>
            <a:ext cx="4680204" cy="246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036" y="3704844"/>
            <a:ext cx="4250436" cy="2045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4276" y="1700783"/>
            <a:ext cx="4220210" cy="2014855"/>
          </a:xfrm>
          <a:custGeom>
            <a:avLst/>
            <a:gdLst/>
            <a:ahLst/>
            <a:cxnLst/>
            <a:rect l="l" t="t" r="r" b="b"/>
            <a:pathLst>
              <a:path w="4220210" h="2014854">
                <a:moveTo>
                  <a:pt x="4046854" y="0"/>
                </a:moveTo>
                <a:lnTo>
                  <a:pt x="173151" y="0"/>
                </a:lnTo>
                <a:lnTo>
                  <a:pt x="127120" y="6181"/>
                </a:lnTo>
                <a:lnTo>
                  <a:pt x="85757" y="23626"/>
                </a:lnTo>
                <a:lnTo>
                  <a:pt x="50714" y="50688"/>
                </a:lnTo>
                <a:lnTo>
                  <a:pt x="23639" y="85720"/>
                </a:lnTo>
                <a:lnTo>
                  <a:pt x="6185" y="127073"/>
                </a:lnTo>
                <a:lnTo>
                  <a:pt x="0" y="173100"/>
                </a:lnTo>
                <a:lnTo>
                  <a:pt x="0" y="1841627"/>
                </a:lnTo>
                <a:lnTo>
                  <a:pt x="6185" y="1887654"/>
                </a:lnTo>
                <a:lnTo>
                  <a:pt x="23639" y="1929007"/>
                </a:lnTo>
                <a:lnTo>
                  <a:pt x="50714" y="1964039"/>
                </a:lnTo>
                <a:lnTo>
                  <a:pt x="85757" y="1991101"/>
                </a:lnTo>
                <a:lnTo>
                  <a:pt x="127120" y="2008546"/>
                </a:lnTo>
                <a:lnTo>
                  <a:pt x="173151" y="2014727"/>
                </a:lnTo>
                <a:lnTo>
                  <a:pt x="4046854" y="2014727"/>
                </a:lnTo>
                <a:lnTo>
                  <a:pt x="4092882" y="2008546"/>
                </a:lnTo>
                <a:lnTo>
                  <a:pt x="4134235" y="1991101"/>
                </a:lnTo>
                <a:lnTo>
                  <a:pt x="4169267" y="1964039"/>
                </a:lnTo>
                <a:lnTo>
                  <a:pt x="4196329" y="1929007"/>
                </a:lnTo>
                <a:lnTo>
                  <a:pt x="4213774" y="1887654"/>
                </a:lnTo>
                <a:lnTo>
                  <a:pt x="4219956" y="1841627"/>
                </a:lnTo>
                <a:lnTo>
                  <a:pt x="4219956" y="173100"/>
                </a:lnTo>
                <a:lnTo>
                  <a:pt x="4213774" y="127073"/>
                </a:lnTo>
                <a:lnTo>
                  <a:pt x="4196329" y="85720"/>
                </a:lnTo>
                <a:lnTo>
                  <a:pt x="4169267" y="50688"/>
                </a:lnTo>
                <a:lnTo>
                  <a:pt x="4134235" y="23626"/>
                </a:lnTo>
                <a:lnTo>
                  <a:pt x="4092882" y="6181"/>
                </a:lnTo>
                <a:lnTo>
                  <a:pt x="404685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4276" y="1700783"/>
            <a:ext cx="4219956" cy="2014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61861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2124075">
              <a:lnSpc>
                <a:spcPct val="100000"/>
              </a:lnSpc>
            </a:pPr>
            <a:r>
              <a:rPr spc="-5" dirty="0"/>
              <a:t>Tipos </a:t>
            </a:r>
            <a:r>
              <a:rPr dirty="0"/>
              <a:t>de</a:t>
            </a:r>
            <a:r>
              <a:rPr spc="-90" dirty="0"/>
              <a:t> </a:t>
            </a:r>
            <a:r>
              <a:rPr spc="-5" dirty="0"/>
              <a:t>células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9613" y="1493265"/>
            <a:ext cx="560133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10565" algn="l"/>
                <a:tab pos="2731770" algn="l"/>
              </a:tabLst>
            </a:pPr>
            <a:r>
              <a:rPr sz="2800" b="1" spc="-5" dirty="0">
                <a:latin typeface="Calibri"/>
                <a:cs typeface="Calibri"/>
              </a:rPr>
              <a:t>de	</a:t>
            </a:r>
            <a:r>
              <a:rPr sz="2800" b="1" spc="-10" dirty="0">
                <a:latin typeface="Calibri"/>
                <a:cs typeface="Calibri"/>
              </a:rPr>
              <a:t>organismos	fundamentalmente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473" y="1493265"/>
            <a:ext cx="2005330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984885" algn="l"/>
              </a:tabLst>
            </a:pPr>
            <a:r>
              <a:rPr sz="2800" b="1" spc="-10" dirty="0">
                <a:latin typeface="Calibri"/>
                <a:cs typeface="Calibri"/>
              </a:rPr>
              <a:t>Doi</a:t>
            </a:r>
            <a:r>
              <a:rPr sz="2800" b="1" spc="-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10" dirty="0">
                <a:latin typeface="Calibri"/>
                <a:cs typeface="Calibri"/>
              </a:rPr>
              <a:t>grup</a:t>
            </a:r>
            <a:r>
              <a:rPr sz="2800" b="1" spc="-15" dirty="0">
                <a:latin typeface="Calibri"/>
                <a:cs typeface="Calibri"/>
              </a:rPr>
              <a:t>o</a:t>
            </a:r>
            <a:r>
              <a:rPr sz="2800" b="1" spc="-5" dirty="0">
                <a:latin typeface="Calibri"/>
                <a:cs typeface="Calibri"/>
              </a:rPr>
              <a:t>s  </a:t>
            </a:r>
            <a:r>
              <a:rPr sz="2800" b="1" spc="-15" dirty="0">
                <a:latin typeface="Calibri"/>
                <a:cs typeface="Calibri"/>
              </a:rPr>
              <a:t>distintos.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0473" y="2944495"/>
            <a:ext cx="5501005" cy="199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>
                <a:solidFill>
                  <a:srgbClr val="77923B"/>
                </a:solidFill>
                <a:latin typeface="Calibri"/>
                <a:cs typeface="Calibri"/>
              </a:rPr>
              <a:t>Procariontes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20" dirty="0">
                <a:latin typeface="Calibri"/>
                <a:cs typeface="Calibri"/>
              </a:rPr>
              <a:t>Antes </a:t>
            </a:r>
            <a:r>
              <a:rPr sz="2800" b="1" spc="-5" dirty="0">
                <a:latin typeface="Calibri"/>
                <a:cs typeface="Calibri"/>
              </a:rPr>
              <a:t>do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Eucariontes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10" dirty="0">
                <a:latin typeface="Calibri"/>
                <a:cs typeface="Calibri"/>
              </a:rPr>
              <a:t>Com </a:t>
            </a:r>
            <a:r>
              <a:rPr sz="2800" b="1" spc="-5" dirty="0">
                <a:latin typeface="Calibri"/>
                <a:cs typeface="Calibri"/>
              </a:rPr>
              <a:t>núcleo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verdadeiro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i="1" spc="-15" dirty="0">
                <a:solidFill>
                  <a:srgbClr val="77923B"/>
                </a:solidFill>
                <a:latin typeface="Calibri"/>
                <a:cs typeface="Calibri"/>
              </a:rPr>
              <a:t>Karyon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20" dirty="0">
                <a:latin typeface="Calibri"/>
                <a:cs typeface="Calibri"/>
              </a:rPr>
              <a:t>Grego </a:t>
            </a:r>
            <a:r>
              <a:rPr sz="2800" b="1" spc="-5" dirty="0">
                <a:latin typeface="Calibri"/>
                <a:cs typeface="Calibri"/>
              </a:rPr>
              <a:t>“Miolo”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(Núcleo)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286625" cy="257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componentes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químicos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Constituição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varia com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determinado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tipo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Celulose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Lignina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Pectina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3323" y="6621778"/>
            <a:ext cx="5202935" cy="236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88564" y="3140964"/>
            <a:ext cx="5172710" cy="3491865"/>
          </a:xfrm>
          <a:custGeom>
            <a:avLst/>
            <a:gdLst/>
            <a:ahLst/>
            <a:cxnLst/>
            <a:rect l="l" t="t" r="r" b="b"/>
            <a:pathLst>
              <a:path w="5172709" h="3491865">
                <a:moveTo>
                  <a:pt x="4872355" y="0"/>
                </a:moveTo>
                <a:lnTo>
                  <a:pt x="300100" y="0"/>
                </a:lnTo>
                <a:lnTo>
                  <a:pt x="251424" y="3927"/>
                </a:lnTo>
                <a:lnTo>
                  <a:pt x="205248" y="15299"/>
                </a:lnTo>
                <a:lnTo>
                  <a:pt x="162190" y="33497"/>
                </a:lnTo>
                <a:lnTo>
                  <a:pt x="122867" y="57903"/>
                </a:lnTo>
                <a:lnTo>
                  <a:pt x="87899" y="87899"/>
                </a:lnTo>
                <a:lnTo>
                  <a:pt x="57903" y="122867"/>
                </a:lnTo>
                <a:lnTo>
                  <a:pt x="33497" y="162190"/>
                </a:lnTo>
                <a:lnTo>
                  <a:pt x="15299" y="205248"/>
                </a:lnTo>
                <a:lnTo>
                  <a:pt x="3927" y="251424"/>
                </a:lnTo>
                <a:lnTo>
                  <a:pt x="0" y="300100"/>
                </a:lnTo>
                <a:lnTo>
                  <a:pt x="0" y="3191421"/>
                </a:lnTo>
                <a:lnTo>
                  <a:pt x="3927" y="3240093"/>
                </a:lnTo>
                <a:lnTo>
                  <a:pt x="15299" y="3286265"/>
                </a:lnTo>
                <a:lnTo>
                  <a:pt x="33497" y="3329318"/>
                </a:lnTo>
                <a:lnTo>
                  <a:pt x="57903" y="3368635"/>
                </a:lnTo>
                <a:lnTo>
                  <a:pt x="87899" y="3403598"/>
                </a:lnTo>
                <a:lnTo>
                  <a:pt x="122867" y="3433589"/>
                </a:lnTo>
                <a:lnTo>
                  <a:pt x="162190" y="3457991"/>
                </a:lnTo>
                <a:lnTo>
                  <a:pt x="205248" y="3476186"/>
                </a:lnTo>
                <a:lnTo>
                  <a:pt x="251424" y="3487556"/>
                </a:lnTo>
                <a:lnTo>
                  <a:pt x="300100" y="3491484"/>
                </a:lnTo>
                <a:lnTo>
                  <a:pt x="4872355" y="3491484"/>
                </a:lnTo>
                <a:lnTo>
                  <a:pt x="4921031" y="3487556"/>
                </a:lnTo>
                <a:lnTo>
                  <a:pt x="4967207" y="3476186"/>
                </a:lnTo>
                <a:lnTo>
                  <a:pt x="5010265" y="3457991"/>
                </a:lnTo>
                <a:lnTo>
                  <a:pt x="5049588" y="3433589"/>
                </a:lnTo>
                <a:lnTo>
                  <a:pt x="5084556" y="3403598"/>
                </a:lnTo>
                <a:lnTo>
                  <a:pt x="5114552" y="3368635"/>
                </a:lnTo>
                <a:lnTo>
                  <a:pt x="5138958" y="3329318"/>
                </a:lnTo>
                <a:lnTo>
                  <a:pt x="5157156" y="3286265"/>
                </a:lnTo>
                <a:lnTo>
                  <a:pt x="5168528" y="3240093"/>
                </a:lnTo>
                <a:lnTo>
                  <a:pt x="5172456" y="3191421"/>
                </a:lnTo>
                <a:lnTo>
                  <a:pt x="5172456" y="300100"/>
                </a:lnTo>
                <a:lnTo>
                  <a:pt x="5168528" y="251424"/>
                </a:lnTo>
                <a:lnTo>
                  <a:pt x="5157156" y="205248"/>
                </a:lnTo>
                <a:lnTo>
                  <a:pt x="5138958" y="162190"/>
                </a:lnTo>
                <a:lnTo>
                  <a:pt x="5114552" y="122867"/>
                </a:lnTo>
                <a:lnTo>
                  <a:pt x="5084556" y="87899"/>
                </a:lnTo>
                <a:lnTo>
                  <a:pt x="5049588" y="57903"/>
                </a:lnTo>
                <a:lnTo>
                  <a:pt x="5010265" y="33497"/>
                </a:lnTo>
                <a:lnTo>
                  <a:pt x="4967207" y="15299"/>
                </a:lnTo>
                <a:lnTo>
                  <a:pt x="4921031" y="3927"/>
                </a:lnTo>
                <a:lnTo>
                  <a:pt x="487235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88564" y="3140964"/>
            <a:ext cx="5172456" cy="3491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869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4364"/>
            <a:ext cx="7747000" cy="304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componentes</a:t>
            </a:r>
            <a:r>
              <a:rPr kumimoji="0" sz="2600" b="1" i="0" u="none" strike="noStrike" kern="0" cap="none" spc="3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químicos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Celulose: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celulose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(C</a:t>
            </a:r>
            <a:r>
              <a:rPr kumimoji="0" sz="2550" b="0" i="0" u="none" strike="noStrike" kern="0" cap="none" spc="0" normalizeH="0" baseline="-212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</a:t>
            </a:r>
            <a:r>
              <a:rPr kumimoji="0" sz="2550" b="0" i="0" u="none" strike="noStrike" kern="0" cap="none" spc="0" normalizeH="0" baseline="-212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550" b="0" i="0" u="none" strike="noStrike" kern="0" cap="none" spc="0" normalizeH="0" baseline="-212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)n é um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polímero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cadeia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longa composto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só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monômero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(glicose),  classificado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polissacarídeo ou</a:t>
            </a:r>
            <a:r>
              <a:rPr kumimoji="0" sz="26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carboidrato.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Constitui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paredes celulares 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plantas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ingdings"/>
                <a:cs typeface="Wingdings"/>
              </a:rPr>
              <a:t></a:t>
            </a:r>
            <a:r>
              <a:rPr kumimoji="0" sz="26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rigidez.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35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Digerível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pelos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ruminantes com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ajuda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microrganismos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simbióticos.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964" y="6641590"/>
            <a:ext cx="4277868" cy="216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04" y="4543044"/>
            <a:ext cx="4247515" cy="2109470"/>
          </a:xfrm>
          <a:custGeom>
            <a:avLst/>
            <a:gdLst/>
            <a:ahLst/>
            <a:cxnLst/>
            <a:rect l="l" t="t" r="r" b="b"/>
            <a:pathLst>
              <a:path w="4247515" h="2109470">
                <a:moveTo>
                  <a:pt x="4066159" y="0"/>
                </a:moveTo>
                <a:lnTo>
                  <a:pt x="181267" y="0"/>
                </a:lnTo>
                <a:lnTo>
                  <a:pt x="133078" y="6474"/>
                </a:lnTo>
                <a:lnTo>
                  <a:pt x="89776" y="24746"/>
                </a:lnTo>
                <a:lnTo>
                  <a:pt x="53090" y="53085"/>
                </a:lnTo>
                <a:lnTo>
                  <a:pt x="24747" y="89765"/>
                </a:lnTo>
                <a:lnTo>
                  <a:pt x="6474" y="133056"/>
                </a:lnTo>
                <a:lnTo>
                  <a:pt x="0" y="181228"/>
                </a:lnTo>
                <a:lnTo>
                  <a:pt x="0" y="1927948"/>
                </a:lnTo>
                <a:lnTo>
                  <a:pt x="6474" y="1976137"/>
                </a:lnTo>
                <a:lnTo>
                  <a:pt x="24747" y="2019439"/>
                </a:lnTo>
                <a:lnTo>
                  <a:pt x="53090" y="2056125"/>
                </a:lnTo>
                <a:lnTo>
                  <a:pt x="89776" y="2084468"/>
                </a:lnTo>
                <a:lnTo>
                  <a:pt x="133078" y="2102741"/>
                </a:lnTo>
                <a:lnTo>
                  <a:pt x="181267" y="2109216"/>
                </a:lnTo>
                <a:lnTo>
                  <a:pt x="4066159" y="2109216"/>
                </a:lnTo>
                <a:lnTo>
                  <a:pt x="4114331" y="2102741"/>
                </a:lnTo>
                <a:lnTo>
                  <a:pt x="4157622" y="2084468"/>
                </a:lnTo>
                <a:lnTo>
                  <a:pt x="4194302" y="2056125"/>
                </a:lnTo>
                <a:lnTo>
                  <a:pt x="4222641" y="2019439"/>
                </a:lnTo>
                <a:lnTo>
                  <a:pt x="4240913" y="1976137"/>
                </a:lnTo>
                <a:lnTo>
                  <a:pt x="4247388" y="1927948"/>
                </a:lnTo>
                <a:lnTo>
                  <a:pt x="4247388" y="181228"/>
                </a:lnTo>
                <a:lnTo>
                  <a:pt x="4240913" y="133056"/>
                </a:lnTo>
                <a:lnTo>
                  <a:pt x="4222641" y="89765"/>
                </a:lnTo>
                <a:lnTo>
                  <a:pt x="4194302" y="53085"/>
                </a:lnTo>
                <a:lnTo>
                  <a:pt x="4157622" y="24746"/>
                </a:lnTo>
                <a:lnTo>
                  <a:pt x="4114331" y="6474"/>
                </a:lnTo>
                <a:lnTo>
                  <a:pt x="406615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04" y="4543044"/>
            <a:ext cx="4247388" cy="2109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15911" y="5763766"/>
            <a:ext cx="2228088" cy="1094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31152" y="4299203"/>
            <a:ext cx="2212975" cy="1475740"/>
          </a:xfrm>
          <a:custGeom>
            <a:avLst/>
            <a:gdLst/>
            <a:ahLst/>
            <a:cxnLst/>
            <a:rect l="l" t="t" r="r" b="b"/>
            <a:pathLst>
              <a:path w="2212975" h="1475739">
                <a:moveTo>
                  <a:pt x="2086102" y="0"/>
                </a:moveTo>
                <a:lnTo>
                  <a:pt x="126746" y="0"/>
                </a:lnTo>
                <a:lnTo>
                  <a:pt x="77420" y="9963"/>
                </a:lnTo>
                <a:lnTo>
                  <a:pt x="37131" y="37131"/>
                </a:lnTo>
                <a:lnTo>
                  <a:pt x="9963" y="77420"/>
                </a:lnTo>
                <a:lnTo>
                  <a:pt x="0" y="126746"/>
                </a:lnTo>
                <a:lnTo>
                  <a:pt x="0" y="1348447"/>
                </a:lnTo>
                <a:lnTo>
                  <a:pt x="9963" y="1397800"/>
                </a:lnTo>
                <a:lnTo>
                  <a:pt x="37131" y="1438100"/>
                </a:lnTo>
                <a:lnTo>
                  <a:pt x="77420" y="1465269"/>
                </a:lnTo>
                <a:lnTo>
                  <a:pt x="126746" y="1475232"/>
                </a:lnTo>
                <a:lnTo>
                  <a:pt x="2086102" y="1475232"/>
                </a:lnTo>
                <a:lnTo>
                  <a:pt x="2135427" y="1465269"/>
                </a:lnTo>
                <a:lnTo>
                  <a:pt x="2175716" y="1438100"/>
                </a:lnTo>
                <a:lnTo>
                  <a:pt x="2202884" y="1397800"/>
                </a:lnTo>
                <a:lnTo>
                  <a:pt x="2212848" y="1348447"/>
                </a:lnTo>
                <a:lnTo>
                  <a:pt x="2212848" y="126746"/>
                </a:lnTo>
                <a:lnTo>
                  <a:pt x="2202884" y="77420"/>
                </a:lnTo>
                <a:lnTo>
                  <a:pt x="2175716" y="37131"/>
                </a:lnTo>
                <a:lnTo>
                  <a:pt x="2135427" y="9963"/>
                </a:lnTo>
                <a:lnTo>
                  <a:pt x="208610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31152" y="4299203"/>
            <a:ext cx="2212848" cy="1475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1396" y="6620256"/>
            <a:ext cx="2606040" cy="237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26635" y="4690871"/>
            <a:ext cx="2575560" cy="1940560"/>
          </a:xfrm>
          <a:custGeom>
            <a:avLst/>
            <a:gdLst/>
            <a:ahLst/>
            <a:cxnLst/>
            <a:rect l="l" t="t" r="r" b="b"/>
            <a:pathLst>
              <a:path w="2575559" h="1940559">
                <a:moveTo>
                  <a:pt x="2408809" y="0"/>
                </a:moveTo>
                <a:lnTo>
                  <a:pt x="166750" y="0"/>
                </a:lnTo>
                <a:lnTo>
                  <a:pt x="122428" y="5957"/>
                </a:lnTo>
                <a:lnTo>
                  <a:pt x="82597" y="22770"/>
                </a:lnTo>
                <a:lnTo>
                  <a:pt x="48847" y="48847"/>
                </a:lnTo>
                <a:lnTo>
                  <a:pt x="22770" y="82597"/>
                </a:lnTo>
                <a:lnTo>
                  <a:pt x="5957" y="122428"/>
                </a:lnTo>
                <a:lnTo>
                  <a:pt x="0" y="166750"/>
                </a:lnTo>
                <a:lnTo>
                  <a:pt x="0" y="1773326"/>
                </a:lnTo>
                <a:lnTo>
                  <a:pt x="5957" y="1817646"/>
                </a:lnTo>
                <a:lnTo>
                  <a:pt x="22770" y="1857473"/>
                </a:lnTo>
                <a:lnTo>
                  <a:pt x="48847" y="1891217"/>
                </a:lnTo>
                <a:lnTo>
                  <a:pt x="82597" y="1917287"/>
                </a:lnTo>
                <a:lnTo>
                  <a:pt x="122428" y="1934096"/>
                </a:lnTo>
                <a:lnTo>
                  <a:pt x="166750" y="1940052"/>
                </a:lnTo>
                <a:lnTo>
                  <a:pt x="2408809" y="1940052"/>
                </a:lnTo>
                <a:lnTo>
                  <a:pt x="2453131" y="1934096"/>
                </a:lnTo>
                <a:lnTo>
                  <a:pt x="2492962" y="1917287"/>
                </a:lnTo>
                <a:lnTo>
                  <a:pt x="2526712" y="1891217"/>
                </a:lnTo>
                <a:lnTo>
                  <a:pt x="2552789" y="1857473"/>
                </a:lnTo>
                <a:lnTo>
                  <a:pt x="2569602" y="1817646"/>
                </a:lnTo>
                <a:lnTo>
                  <a:pt x="2575560" y="1773326"/>
                </a:lnTo>
                <a:lnTo>
                  <a:pt x="2575560" y="166750"/>
                </a:lnTo>
                <a:lnTo>
                  <a:pt x="2569602" y="122428"/>
                </a:lnTo>
                <a:lnTo>
                  <a:pt x="2552789" y="82597"/>
                </a:lnTo>
                <a:lnTo>
                  <a:pt x="2526712" y="48847"/>
                </a:lnTo>
                <a:lnTo>
                  <a:pt x="2492962" y="22770"/>
                </a:lnTo>
                <a:lnTo>
                  <a:pt x="2453131" y="5957"/>
                </a:lnTo>
                <a:lnTo>
                  <a:pt x="24088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26635" y="4690871"/>
            <a:ext cx="2575560" cy="1940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67386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3825" cy="3188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componentes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químicos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Lignina: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Conhecida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lenhina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é uma molécula  tridimensional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amorfa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observada nas plantas 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terrestres.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 associação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celulose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 parede 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celular, 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confere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rigidez,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impermeabilidade 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resistência </a:t>
            </a:r>
            <a:r>
              <a:rPr kumimoji="0" sz="2800" b="0" i="0" u="none" strike="noStrike" kern="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contra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ataques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biológicos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tecidos</a:t>
            </a: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vegetais.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7047" y="4928615"/>
            <a:ext cx="1945005" cy="1929764"/>
          </a:xfrm>
          <a:custGeom>
            <a:avLst/>
            <a:gdLst/>
            <a:ahLst/>
            <a:cxnLst/>
            <a:rect l="l" t="t" r="r" b="b"/>
            <a:pathLst>
              <a:path w="1945004" h="1929765">
                <a:moveTo>
                  <a:pt x="1777619" y="0"/>
                </a:moveTo>
                <a:lnTo>
                  <a:pt x="167004" y="0"/>
                </a:lnTo>
                <a:lnTo>
                  <a:pt x="122619" y="5967"/>
                </a:lnTo>
                <a:lnTo>
                  <a:pt x="82728" y="22808"/>
                </a:lnTo>
                <a:lnTo>
                  <a:pt x="48926" y="48926"/>
                </a:lnTo>
                <a:lnTo>
                  <a:pt x="22808" y="82728"/>
                </a:lnTo>
                <a:lnTo>
                  <a:pt x="5967" y="122619"/>
                </a:lnTo>
                <a:lnTo>
                  <a:pt x="0" y="167004"/>
                </a:lnTo>
                <a:lnTo>
                  <a:pt x="0" y="1776107"/>
                </a:lnTo>
                <a:lnTo>
                  <a:pt x="5967" y="1820501"/>
                </a:lnTo>
                <a:lnTo>
                  <a:pt x="22808" y="1860392"/>
                </a:lnTo>
                <a:lnTo>
                  <a:pt x="48926" y="1894189"/>
                </a:lnTo>
                <a:lnTo>
                  <a:pt x="82728" y="1920300"/>
                </a:lnTo>
                <a:lnTo>
                  <a:pt x="104248" y="1929382"/>
                </a:lnTo>
                <a:lnTo>
                  <a:pt x="1840375" y="1929382"/>
                </a:lnTo>
                <a:lnTo>
                  <a:pt x="1895697" y="1894189"/>
                </a:lnTo>
                <a:lnTo>
                  <a:pt x="1921815" y="1860392"/>
                </a:lnTo>
                <a:lnTo>
                  <a:pt x="1938656" y="1820501"/>
                </a:lnTo>
                <a:lnTo>
                  <a:pt x="1944624" y="1776107"/>
                </a:lnTo>
                <a:lnTo>
                  <a:pt x="1944624" y="167004"/>
                </a:lnTo>
                <a:lnTo>
                  <a:pt x="1938656" y="122619"/>
                </a:lnTo>
                <a:lnTo>
                  <a:pt x="1921815" y="82728"/>
                </a:lnTo>
                <a:lnTo>
                  <a:pt x="1895697" y="48926"/>
                </a:lnTo>
                <a:lnTo>
                  <a:pt x="1861895" y="22808"/>
                </a:lnTo>
                <a:lnTo>
                  <a:pt x="1822004" y="5967"/>
                </a:lnTo>
                <a:lnTo>
                  <a:pt x="177761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7047" y="4928615"/>
            <a:ext cx="1944624" cy="1929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7979" y="5027676"/>
            <a:ext cx="2446020" cy="1530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592" y="6647688"/>
            <a:ext cx="2738628" cy="210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831" y="4928615"/>
            <a:ext cx="2708275" cy="1729739"/>
          </a:xfrm>
          <a:custGeom>
            <a:avLst/>
            <a:gdLst/>
            <a:ahLst/>
            <a:cxnLst/>
            <a:rect l="l" t="t" r="r" b="b"/>
            <a:pathLst>
              <a:path w="2708275" h="1729740">
                <a:moveTo>
                  <a:pt x="2559431" y="0"/>
                </a:moveTo>
                <a:lnTo>
                  <a:pt x="148653" y="0"/>
                </a:lnTo>
                <a:lnTo>
                  <a:pt x="101669" y="7578"/>
                </a:lnTo>
                <a:lnTo>
                  <a:pt x="60863" y="28683"/>
                </a:lnTo>
                <a:lnTo>
                  <a:pt x="28683" y="60871"/>
                </a:lnTo>
                <a:lnTo>
                  <a:pt x="7579" y="101697"/>
                </a:lnTo>
                <a:lnTo>
                  <a:pt x="0" y="148716"/>
                </a:lnTo>
                <a:lnTo>
                  <a:pt x="0" y="1581086"/>
                </a:lnTo>
                <a:lnTo>
                  <a:pt x="7579" y="1628070"/>
                </a:lnTo>
                <a:lnTo>
                  <a:pt x="28683" y="1668876"/>
                </a:lnTo>
                <a:lnTo>
                  <a:pt x="60863" y="1701056"/>
                </a:lnTo>
                <a:lnTo>
                  <a:pt x="101669" y="1722160"/>
                </a:lnTo>
                <a:lnTo>
                  <a:pt x="148653" y="1729739"/>
                </a:lnTo>
                <a:lnTo>
                  <a:pt x="2559431" y="1729739"/>
                </a:lnTo>
                <a:lnTo>
                  <a:pt x="2606450" y="1722160"/>
                </a:lnTo>
                <a:lnTo>
                  <a:pt x="2647276" y="1701056"/>
                </a:lnTo>
                <a:lnTo>
                  <a:pt x="2679464" y="1668876"/>
                </a:lnTo>
                <a:lnTo>
                  <a:pt x="2700569" y="1628070"/>
                </a:lnTo>
                <a:lnTo>
                  <a:pt x="2708148" y="1581086"/>
                </a:lnTo>
                <a:lnTo>
                  <a:pt x="2708148" y="148716"/>
                </a:lnTo>
                <a:lnTo>
                  <a:pt x="2700569" y="101697"/>
                </a:lnTo>
                <a:lnTo>
                  <a:pt x="2679464" y="60871"/>
                </a:lnTo>
                <a:lnTo>
                  <a:pt x="2647276" y="28683"/>
                </a:lnTo>
                <a:lnTo>
                  <a:pt x="2606450" y="7578"/>
                </a:lnTo>
                <a:lnTo>
                  <a:pt x="25594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831" y="4928615"/>
            <a:ext cx="2708148" cy="1729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9855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572516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componentes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químicos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09015" y="1861364"/>
          <a:ext cx="7764335" cy="913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235">
                <a:tc>
                  <a:txBody>
                    <a:bodyPr/>
                    <a:lstStyle/>
                    <a:p>
                      <a:pPr marL="365125" indent="-342900">
                        <a:lnSpc>
                          <a:spcPts val="3329"/>
                        </a:lnSpc>
                        <a:buFont typeface="Arial"/>
                        <a:buChar char="•"/>
                        <a:tabLst>
                          <a:tab pos="364490" algn="l"/>
                          <a:tab pos="365125" algn="l"/>
                          <a:tab pos="1945639" algn="l"/>
                        </a:tabLst>
                      </a:pPr>
                      <a:r>
                        <a:rPr sz="2800" b="1" spc="-10" dirty="0">
                          <a:latin typeface="Calibri"/>
                          <a:cs typeface="Calibri"/>
                        </a:rPr>
                        <a:t>Pectina:	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É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3329"/>
                        </a:lnSpc>
                      </a:pPr>
                      <a:r>
                        <a:rPr sz="2800" spc="-15" dirty="0">
                          <a:latin typeface="Calibri"/>
                          <a:cs typeface="Calibri"/>
                        </a:rPr>
                        <a:t>um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99060" algn="r">
                        <a:lnSpc>
                          <a:spcPts val="3329"/>
                        </a:lnSpc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800" spc="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2800" spc="-5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,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3329"/>
                        </a:lnSpc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pone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222">
                <a:tc>
                  <a:txBody>
                    <a:bodyPr/>
                    <a:lstStyle/>
                    <a:p>
                      <a:pPr marL="364490">
                        <a:lnSpc>
                          <a:spcPts val="2940"/>
                        </a:lnSpc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multifuncional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ts val="2940"/>
                        </a:lnSpc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na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18110" algn="r">
                        <a:lnSpc>
                          <a:spcPts val="2940"/>
                        </a:lnSpc>
                        <a:tabLst>
                          <a:tab pos="1246505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pa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ede	</a:t>
                      </a:r>
                      <a:r>
                        <a:rPr sz="2800" spc="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lar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r">
                        <a:lnSpc>
                          <a:spcPts val="2940"/>
                        </a:lnSpc>
                        <a:tabLst>
                          <a:tab pos="744855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8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	</a:t>
                      </a:r>
                      <a:r>
                        <a:rPr sz="2800" spc="-3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800" spc="-2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800" spc="-4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ais,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61440" y="2710941"/>
            <a:ext cx="73018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participando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manutenção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união</a:t>
            </a:r>
            <a:r>
              <a:rPr kumimoji="0" sz="28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intercelular.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63440" y="5934455"/>
            <a:ext cx="4038600" cy="92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78679" y="3816096"/>
            <a:ext cx="4008120" cy="2129155"/>
          </a:xfrm>
          <a:custGeom>
            <a:avLst/>
            <a:gdLst/>
            <a:ahLst/>
            <a:cxnLst/>
            <a:rect l="l" t="t" r="r" b="b"/>
            <a:pathLst>
              <a:path w="4008120" h="2129154">
                <a:moveTo>
                  <a:pt x="3825113" y="0"/>
                </a:moveTo>
                <a:lnTo>
                  <a:pt x="183007" y="0"/>
                </a:lnTo>
                <a:lnTo>
                  <a:pt x="134349" y="6535"/>
                </a:lnTo>
                <a:lnTo>
                  <a:pt x="90630" y="24981"/>
                </a:lnTo>
                <a:lnTo>
                  <a:pt x="53593" y="53593"/>
                </a:lnTo>
                <a:lnTo>
                  <a:pt x="24981" y="90630"/>
                </a:lnTo>
                <a:lnTo>
                  <a:pt x="6535" y="134349"/>
                </a:lnTo>
                <a:lnTo>
                  <a:pt x="0" y="183006"/>
                </a:lnTo>
                <a:lnTo>
                  <a:pt x="0" y="1946059"/>
                </a:lnTo>
                <a:lnTo>
                  <a:pt x="6535" y="1994700"/>
                </a:lnTo>
                <a:lnTo>
                  <a:pt x="24981" y="2038408"/>
                </a:lnTo>
                <a:lnTo>
                  <a:pt x="53594" y="2075438"/>
                </a:lnTo>
                <a:lnTo>
                  <a:pt x="90630" y="2104048"/>
                </a:lnTo>
                <a:lnTo>
                  <a:pt x="134349" y="2122492"/>
                </a:lnTo>
                <a:lnTo>
                  <a:pt x="183007" y="2129028"/>
                </a:lnTo>
                <a:lnTo>
                  <a:pt x="3825113" y="2129028"/>
                </a:lnTo>
                <a:lnTo>
                  <a:pt x="3873770" y="2122492"/>
                </a:lnTo>
                <a:lnTo>
                  <a:pt x="3917489" y="2104048"/>
                </a:lnTo>
                <a:lnTo>
                  <a:pt x="3954525" y="2075438"/>
                </a:lnTo>
                <a:lnTo>
                  <a:pt x="3983138" y="2038408"/>
                </a:lnTo>
                <a:lnTo>
                  <a:pt x="4001584" y="1994700"/>
                </a:lnTo>
                <a:lnTo>
                  <a:pt x="4008120" y="1946059"/>
                </a:lnTo>
                <a:lnTo>
                  <a:pt x="4008120" y="183006"/>
                </a:lnTo>
                <a:lnTo>
                  <a:pt x="4001584" y="134349"/>
                </a:lnTo>
                <a:lnTo>
                  <a:pt x="3983138" y="90630"/>
                </a:lnTo>
                <a:lnTo>
                  <a:pt x="3954526" y="53593"/>
                </a:lnTo>
                <a:lnTo>
                  <a:pt x="3917489" y="24981"/>
                </a:lnTo>
                <a:lnTo>
                  <a:pt x="3873770" y="6535"/>
                </a:lnTo>
                <a:lnTo>
                  <a:pt x="382511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78679" y="3816096"/>
            <a:ext cx="4008120" cy="2129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527" y="5254750"/>
            <a:ext cx="4279392" cy="1479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9768" y="3816096"/>
            <a:ext cx="4249420" cy="1449705"/>
          </a:xfrm>
          <a:custGeom>
            <a:avLst/>
            <a:gdLst/>
            <a:ahLst/>
            <a:cxnLst/>
            <a:rect l="l" t="t" r="r" b="b"/>
            <a:pathLst>
              <a:path w="4249420" h="1449704">
                <a:moveTo>
                  <a:pt x="4124325" y="0"/>
                </a:moveTo>
                <a:lnTo>
                  <a:pt x="124548" y="0"/>
                </a:lnTo>
                <a:lnTo>
                  <a:pt x="76070" y="9786"/>
                </a:lnTo>
                <a:lnTo>
                  <a:pt x="36480" y="36480"/>
                </a:lnTo>
                <a:lnTo>
                  <a:pt x="9788" y="76080"/>
                </a:lnTo>
                <a:lnTo>
                  <a:pt x="0" y="124586"/>
                </a:lnTo>
                <a:lnTo>
                  <a:pt x="0" y="1324736"/>
                </a:lnTo>
                <a:lnTo>
                  <a:pt x="9788" y="1373243"/>
                </a:lnTo>
                <a:lnTo>
                  <a:pt x="36480" y="1412843"/>
                </a:lnTo>
                <a:lnTo>
                  <a:pt x="76070" y="1439537"/>
                </a:lnTo>
                <a:lnTo>
                  <a:pt x="124548" y="1449323"/>
                </a:lnTo>
                <a:lnTo>
                  <a:pt x="4124325" y="1449323"/>
                </a:lnTo>
                <a:lnTo>
                  <a:pt x="4172831" y="1439537"/>
                </a:lnTo>
                <a:lnTo>
                  <a:pt x="4212431" y="1412843"/>
                </a:lnTo>
                <a:lnTo>
                  <a:pt x="4239125" y="1373243"/>
                </a:lnTo>
                <a:lnTo>
                  <a:pt x="4248911" y="1324736"/>
                </a:lnTo>
                <a:lnTo>
                  <a:pt x="4248911" y="124586"/>
                </a:lnTo>
                <a:lnTo>
                  <a:pt x="4239125" y="76080"/>
                </a:lnTo>
                <a:lnTo>
                  <a:pt x="4212431" y="36480"/>
                </a:lnTo>
                <a:lnTo>
                  <a:pt x="4172831" y="9786"/>
                </a:lnTo>
                <a:lnTo>
                  <a:pt x="412432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768" y="3816096"/>
            <a:ext cx="4248911" cy="1449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536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95796" y="1806447"/>
            <a:ext cx="1575435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055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p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80781" y="1806447"/>
            <a:ext cx="582930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212088"/>
            <a:ext cx="5168900" cy="2129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Plastos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9205" algn="l"/>
                <a:tab pos="3479800" algn="l"/>
                <a:tab pos="4187190" algn="l"/>
              </a:tabLst>
              <a:defRPr/>
            </a:pP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Origem	citoplasmática	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	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divisão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existentes.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Cromoplastos: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possuem</a:t>
            </a:r>
            <a:r>
              <a:rPr kumimoji="0" sz="2600" b="1" i="0" u="none" strike="noStrike" kern="0" cap="none" spc="-1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pigmentos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540" y="3510915"/>
            <a:ext cx="7569200" cy="161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Cloroplastos: clorofila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verdes.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Xantoplastos: xantofilas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amarelos.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Eritroplastos: 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carotenos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–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alaranjados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ou</a:t>
            </a:r>
            <a:r>
              <a:rPr kumimoji="0" sz="2600" b="1" i="0" u="none" strike="noStrike" kern="0" cap="none" spc="9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vermelhos.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118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75435"/>
            <a:ext cx="7748270" cy="294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9BBA58"/>
                </a:solidFill>
                <a:effectLst/>
                <a:uLnTx/>
                <a:uFillTx/>
                <a:latin typeface="Calibri"/>
                <a:cs typeface="Calibri"/>
              </a:rPr>
              <a:t>Cloroplastos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fotossíntese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Clorofila.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Apresentam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esférica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ovalada.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600835" algn="l"/>
                <a:tab pos="2914650" algn="l"/>
                <a:tab pos="3472179" algn="l"/>
                <a:tab pos="4297045" algn="l"/>
                <a:tab pos="5778500" algn="l"/>
                <a:tab pos="7426325" algn="l"/>
              </a:tabLst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	e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ol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ida	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	dupla	memb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ana	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ao  grupo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dos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plastídios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Apresentam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membranas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externa,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terceiro 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membranas, os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tilacóides.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87211" y="6097522"/>
            <a:ext cx="2823972" cy="760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02452" y="3723132"/>
            <a:ext cx="2794000" cy="2385060"/>
          </a:xfrm>
          <a:custGeom>
            <a:avLst/>
            <a:gdLst/>
            <a:ahLst/>
            <a:cxnLst/>
            <a:rect l="l" t="t" r="r" b="b"/>
            <a:pathLst>
              <a:path w="2794000" h="2385060">
                <a:moveTo>
                  <a:pt x="2588514" y="0"/>
                </a:moveTo>
                <a:lnTo>
                  <a:pt x="204977" y="0"/>
                </a:lnTo>
                <a:lnTo>
                  <a:pt x="157993" y="5416"/>
                </a:lnTo>
                <a:lnTo>
                  <a:pt x="114855" y="20842"/>
                </a:lnTo>
                <a:lnTo>
                  <a:pt x="76795" y="45046"/>
                </a:lnTo>
                <a:lnTo>
                  <a:pt x="45046" y="76795"/>
                </a:lnTo>
                <a:lnTo>
                  <a:pt x="20842" y="114855"/>
                </a:lnTo>
                <a:lnTo>
                  <a:pt x="5416" y="157993"/>
                </a:lnTo>
                <a:lnTo>
                  <a:pt x="0" y="204978"/>
                </a:lnTo>
                <a:lnTo>
                  <a:pt x="0" y="2180082"/>
                </a:lnTo>
                <a:lnTo>
                  <a:pt x="5416" y="2227082"/>
                </a:lnTo>
                <a:lnTo>
                  <a:pt x="20842" y="2270226"/>
                </a:lnTo>
                <a:lnTo>
                  <a:pt x="45046" y="2308285"/>
                </a:lnTo>
                <a:lnTo>
                  <a:pt x="76795" y="2340029"/>
                </a:lnTo>
                <a:lnTo>
                  <a:pt x="114855" y="2364226"/>
                </a:lnTo>
                <a:lnTo>
                  <a:pt x="157993" y="2379646"/>
                </a:lnTo>
                <a:lnTo>
                  <a:pt x="204977" y="2385060"/>
                </a:lnTo>
                <a:lnTo>
                  <a:pt x="2588514" y="2385060"/>
                </a:lnTo>
                <a:lnTo>
                  <a:pt x="2635498" y="2379646"/>
                </a:lnTo>
                <a:lnTo>
                  <a:pt x="2678636" y="2364226"/>
                </a:lnTo>
                <a:lnTo>
                  <a:pt x="2716696" y="2340029"/>
                </a:lnTo>
                <a:lnTo>
                  <a:pt x="2748445" y="2308285"/>
                </a:lnTo>
                <a:lnTo>
                  <a:pt x="2772649" y="2270226"/>
                </a:lnTo>
                <a:lnTo>
                  <a:pt x="2788075" y="2227082"/>
                </a:lnTo>
                <a:lnTo>
                  <a:pt x="2793492" y="2180082"/>
                </a:lnTo>
                <a:lnTo>
                  <a:pt x="2793492" y="204978"/>
                </a:lnTo>
                <a:lnTo>
                  <a:pt x="2788075" y="157993"/>
                </a:lnTo>
                <a:lnTo>
                  <a:pt x="2772649" y="114855"/>
                </a:lnTo>
                <a:lnTo>
                  <a:pt x="2748445" y="76795"/>
                </a:lnTo>
                <a:lnTo>
                  <a:pt x="2716696" y="45046"/>
                </a:lnTo>
                <a:lnTo>
                  <a:pt x="2678636" y="20842"/>
                </a:lnTo>
                <a:lnTo>
                  <a:pt x="2635498" y="5416"/>
                </a:lnTo>
                <a:lnTo>
                  <a:pt x="258851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2452" y="3723132"/>
            <a:ext cx="2793492" cy="2385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13734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9326" y="1075435"/>
            <a:ext cx="156464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1075435"/>
            <a:ext cx="5976620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0915" algn="l"/>
                <a:tab pos="3094355" algn="l"/>
                <a:tab pos="4942840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Leuco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: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pigme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s;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podem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várias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u="heavy" spc="-10" dirty="0"/>
              <a:t>Amiloplastos: </a:t>
            </a:r>
            <a:r>
              <a:rPr spc="-10" dirty="0"/>
              <a:t>Armazenam</a:t>
            </a:r>
            <a:r>
              <a:rPr spc="-25" dirty="0"/>
              <a:t> </a:t>
            </a:r>
            <a:r>
              <a:rPr spc="-5" dirty="0"/>
              <a:t>amido.</a:t>
            </a:r>
          </a:p>
          <a:p>
            <a:pPr marL="93345">
              <a:lnSpc>
                <a:spcPct val="100000"/>
              </a:lnSpc>
              <a:spcBef>
                <a:spcPts val="1270"/>
              </a:spcBef>
            </a:pPr>
            <a:r>
              <a:rPr sz="2200" b="1" spc="-5" dirty="0">
                <a:latin typeface="Calibri"/>
                <a:cs typeface="Calibri"/>
              </a:rPr>
              <a:t>Ex.: </a:t>
            </a:r>
            <a:r>
              <a:rPr sz="2200" spc="-5" dirty="0"/>
              <a:t>em </a:t>
            </a:r>
            <a:r>
              <a:rPr sz="2200" spc="-10" dirty="0"/>
              <a:t>tubérculos </a:t>
            </a:r>
            <a:r>
              <a:rPr sz="2200" spc="-5" dirty="0"/>
              <a:t>de </a:t>
            </a:r>
            <a:r>
              <a:rPr sz="2200" spc="-15" dirty="0"/>
              <a:t>batatinha </a:t>
            </a:r>
            <a:r>
              <a:rPr sz="2200" spc="-5" dirty="0"/>
              <a:t>inglesa </a:t>
            </a:r>
            <a:r>
              <a:rPr sz="2200" spc="-10" dirty="0"/>
              <a:t>(</a:t>
            </a:r>
            <a:r>
              <a:rPr sz="2200" i="1" spc="-10" dirty="0">
                <a:latin typeface="Calibri"/>
                <a:cs typeface="Calibri"/>
              </a:rPr>
              <a:t>Solanum</a:t>
            </a:r>
            <a:r>
              <a:rPr sz="2200" i="1" spc="9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tuberosum</a:t>
            </a:r>
            <a:r>
              <a:rPr sz="2200" spc="-5" dirty="0"/>
              <a:t>).</a:t>
            </a:r>
            <a:endParaRPr sz="2200">
              <a:latin typeface="Calibri"/>
              <a:cs typeface="Calibri"/>
            </a:endParaRPr>
          </a:p>
          <a:p>
            <a:pPr marL="12700" marR="1418590">
              <a:lnSpc>
                <a:spcPct val="120000"/>
              </a:lnSpc>
              <a:spcBef>
                <a:spcPts val="120"/>
              </a:spcBef>
            </a:pPr>
            <a:r>
              <a:rPr u="heavy" spc="-15" dirty="0"/>
              <a:t>Proteinoplastos: </a:t>
            </a:r>
            <a:r>
              <a:rPr spc="-10" dirty="0"/>
              <a:t>Armazenam </a:t>
            </a:r>
            <a:r>
              <a:rPr spc="-15" dirty="0"/>
              <a:t>proteínas.  </a:t>
            </a:r>
            <a:r>
              <a:rPr u="heavy" spc="-10" dirty="0"/>
              <a:t>Elaioplastos: </a:t>
            </a:r>
            <a:r>
              <a:rPr spc="-10" dirty="0"/>
              <a:t>Armazenam</a:t>
            </a:r>
            <a:r>
              <a:rPr spc="-30" dirty="0"/>
              <a:t> </a:t>
            </a:r>
            <a:r>
              <a:rPr spc="-10" dirty="0"/>
              <a:t>lipídios.</a:t>
            </a: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200" b="1" spc="-5" dirty="0">
                <a:latin typeface="Calibri"/>
                <a:cs typeface="Calibri"/>
              </a:rPr>
              <a:t>Ex.: </a:t>
            </a:r>
            <a:r>
              <a:rPr sz="2200" spc="-15" dirty="0"/>
              <a:t>abacate (</a:t>
            </a:r>
            <a:r>
              <a:rPr sz="2200" i="1" spc="-15" dirty="0">
                <a:latin typeface="Calibri"/>
                <a:cs typeface="Calibri"/>
              </a:rPr>
              <a:t>Persea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americana</a:t>
            </a:r>
            <a:r>
              <a:rPr sz="2200" spc="-10" dirty="0"/>
              <a:t>).</a:t>
            </a:r>
            <a:endParaRPr sz="2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051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3701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985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células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vegetais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maduras apresentam grandes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centrais,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podem ocupar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80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90 %  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seu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volume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total.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Nas células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jovens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menores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mais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numerosos, que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posteriormente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coalescem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(se  unem)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amadurecimento.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produzidos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pelo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Complexo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Golgi.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77596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9683" y="429768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2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4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2" y="4980940"/>
                </a:lnTo>
                <a:lnTo>
                  <a:pt x="8424672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9683" y="429768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2" y="0"/>
                </a:lnTo>
                <a:lnTo>
                  <a:pt x="8424672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4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2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288734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r>
              <a:rPr kumimoji="0" sz="2800" b="1" i="1" u="none" strike="noStrike" kern="0" cap="none" spc="-6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estrutura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9495" y="2593848"/>
            <a:ext cx="4608576" cy="380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5815" y="1164334"/>
            <a:ext cx="3384803" cy="5594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4057020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94740"/>
            <a:ext cx="7745730" cy="395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2965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251710" algn="l"/>
                <a:tab pos="3138170" algn="l"/>
                <a:tab pos="4156710" algn="l"/>
                <a:tab pos="604393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Delimitado	por	uma	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	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denominada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ts val="29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tonoplasto.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algn="just" defTabSz="914400" eaLnBrk="1" fontAlgn="auto" latinLnBrk="0" hangingPunct="1">
              <a:lnSpc>
                <a:spcPts val="281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Contém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água,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açúcares, proteínas; pigmentos como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antocianinas,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cristais de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oxalato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cálcio,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quais  muitas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vezes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exercem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funções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6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defesa.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985" lvl="0" indent="-342900" algn="just" defTabSz="914400" eaLnBrk="1" fontAlgn="auto" latinLnBrk="0" hangingPunct="1">
              <a:lnSpc>
                <a:spcPts val="281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acúmulo 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solutos produz uma 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força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absorção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pelo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ts val="281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turgência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gerada mantem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porte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eretas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plantas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herbáceas.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58337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9054" y="461009"/>
            <a:ext cx="29451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0" dirty="0">
                <a:solidFill>
                  <a:srgbClr val="77923B"/>
                </a:solidFill>
                <a:latin typeface="Calibri"/>
                <a:cs typeface="Calibri"/>
              </a:rPr>
              <a:t>Procariontes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363471"/>
            <a:ext cx="7907655" cy="128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Ausência de núcleos, o </a:t>
            </a:r>
            <a:r>
              <a:rPr sz="2800" b="1" dirty="0">
                <a:latin typeface="Calibri"/>
                <a:cs typeface="Calibri"/>
              </a:rPr>
              <a:t>DNA </a:t>
            </a:r>
            <a:r>
              <a:rPr sz="2800" b="1" spc="-10" dirty="0">
                <a:latin typeface="Calibri"/>
                <a:cs typeface="Calibri"/>
              </a:rPr>
              <a:t>não </a:t>
            </a:r>
            <a:r>
              <a:rPr sz="2800" b="1" spc="-5" dirty="0">
                <a:latin typeface="Calibri"/>
                <a:cs typeface="Calibri"/>
              </a:rPr>
              <a:t>é </a:t>
            </a:r>
            <a:r>
              <a:rPr sz="2800" b="1" spc="-15" dirty="0">
                <a:latin typeface="Calibri"/>
                <a:cs typeface="Calibri"/>
              </a:rPr>
              <a:t>envolvido </a:t>
            </a:r>
            <a:r>
              <a:rPr sz="2800" b="1" spc="-5" dirty="0">
                <a:latin typeface="Calibri"/>
                <a:cs typeface="Calibri"/>
              </a:rPr>
              <a:t>por  </a:t>
            </a:r>
            <a:r>
              <a:rPr sz="2800" b="1" spc="-15" dirty="0">
                <a:latin typeface="Calibri"/>
                <a:cs typeface="Calibri"/>
              </a:rPr>
              <a:t>envelope membranoso, </a:t>
            </a:r>
            <a:r>
              <a:rPr sz="2800" b="1" spc="-5" dirty="0">
                <a:latin typeface="Calibri"/>
                <a:cs typeface="Calibri"/>
              </a:rPr>
              <a:t>e não se associa a </a:t>
            </a:r>
            <a:r>
              <a:rPr sz="2800" b="1" spc="-15" dirty="0">
                <a:latin typeface="Calibri"/>
                <a:cs typeface="Calibri"/>
              </a:rPr>
              <a:t>proteínas  </a:t>
            </a:r>
            <a:r>
              <a:rPr sz="2800" b="1" spc="-20" dirty="0">
                <a:latin typeface="Calibri"/>
                <a:cs typeface="Calibri"/>
              </a:rPr>
              <a:t>para </a:t>
            </a:r>
            <a:r>
              <a:rPr sz="2800" b="1" spc="-15" dirty="0">
                <a:latin typeface="Calibri"/>
                <a:cs typeface="Calibri"/>
              </a:rPr>
              <a:t>formar</a:t>
            </a:r>
            <a:r>
              <a:rPr sz="2800" b="1" spc="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cromossomos.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5967" y="6266686"/>
            <a:ext cx="2478024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31208" y="3294888"/>
            <a:ext cx="2447925" cy="2982595"/>
          </a:xfrm>
          <a:custGeom>
            <a:avLst/>
            <a:gdLst/>
            <a:ahLst/>
            <a:cxnLst/>
            <a:rect l="l" t="t" r="r" b="b"/>
            <a:pathLst>
              <a:path w="2447925" h="2982595">
                <a:moveTo>
                  <a:pt x="2237232" y="0"/>
                </a:moveTo>
                <a:lnTo>
                  <a:pt x="210312" y="0"/>
                </a:lnTo>
                <a:lnTo>
                  <a:pt x="162112" y="5558"/>
                </a:lnTo>
                <a:lnTo>
                  <a:pt x="117854" y="21389"/>
                </a:lnTo>
                <a:lnTo>
                  <a:pt x="78803" y="46226"/>
                </a:lnTo>
                <a:lnTo>
                  <a:pt x="46226" y="78803"/>
                </a:lnTo>
                <a:lnTo>
                  <a:pt x="21389" y="117854"/>
                </a:lnTo>
                <a:lnTo>
                  <a:pt x="5558" y="162112"/>
                </a:lnTo>
                <a:lnTo>
                  <a:pt x="0" y="210312"/>
                </a:lnTo>
                <a:lnTo>
                  <a:pt x="0" y="2772130"/>
                </a:lnTo>
                <a:lnTo>
                  <a:pt x="5558" y="2820359"/>
                </a:lnTo>
                <a:lnTo>
                  <a:pt x="21389" y="2864631"/>
                </a:lnTo>
                <a:lnTo>
                  <a:pt x="46226" y="2903686"/>
                </a:lnTo>
                <a:lnTo>
                  <a:pt x="78803" y="2936259"/>
                </a:lnTo>
                <a:lnTo>
                  <a:pt x="117854" y="2961089"/>
                </a:lnTo>
                <a:lnTo>
                  <a:pt x="162112" y="2976912"/>
                </a:lnTo>
                <a:lnTo>
                  <a:pt x="210312" y="2982468"/>
                </a:lnTo>
                <a:lnTo>
                  <a:pt x="2237232" y="2982468"/>
                </a:lnTo>
                <a:lnTo>
                  <a:pt x="2285431" y="2976912"/>
                </a:lnTo>
                <a:lnTo>
                  <a:pt x="2329689" y="2961089"/>
                </a:lnTo>
                <a:lnTo>
                  <a:pt x="2368740" y="2936259"/>
                </a:lnTo>
                <a:lnTo>
                  <a:pt x="2401317" y="2903686"/>
                </a:lnTo>
                <a:lnTo>
                  <a:pt x="2426154" y="2864631"/>
                </a:lnTo>
                <a:lnTo>
                  <a:pt x="2441985" y="2820359"/>
                </a:lnTo>
                <a:lnTo>
                  <a:pt x="2447543" y="2772130"/>
                </a:lnTo>
                <a:lnTo>
                  <a:pt x="2447543" y="210312"/>
                </a:lnTo>
                <a:lnTo>
                  <a:pt x="2441985" y="162112"/>
                </a:lnTo>
                <a:lnTo>
                  <a:pt x="2426154" y="117854"/>
                </a:lnTo>
                <a:lnTo>
                  <a:pt x="2401317" y="78803"/>
                </a:lnTo>
                <a:lnTo>
                  <a:pt x="2368740" y="46226"/>
                </a:lnTo>
                <a:lnTo>
                  <a:pt x="2329689" y="21389"/>
                </a:lnTo>
                <a:lnTo>
                  <a:pt x="2285431" y="5558"/>
                </a:lnTo>
                <a:lnTo>
                  <a:pt x="223723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1208" y="3294888"/>
            <a:ext cx="2447543" cy="298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495" y="3528059"/>
            <a:ext cx="3791712" cy="278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284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r>
              <a:rPr kumimoji="0" sz="2800" b="1" i="1" u="none" strike="noStrike" kern="0" cap="none" spc="-6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Funções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3148965" algn="l"/>
                <a:tab pos="3909695" algn="l"/>
                <a:tab pos="636524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Armazenamento	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	(vacúolos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pequenos.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Acúmulo 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íons 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outros  </a:t>
            </a:r>
            <a:r>
              <a:rPr kumimoji="0" sz="2800" b="0" i="0" u="none" strike="noStrike" kern="0" cap="none" spc="3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metabólitos,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protéicas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aleurona)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Controle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 célula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464487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9920">
              <a:lnSpc>
                <a:spcPct val="100000"/>
              </a:lnSpc>
            </a:pPr>
            <a:r>
              <a:rPr spc="-5" dirty="0"/>
              <a:t>Osmose </a:t>
            </a:r>
            <a:r>
              <a:rPr dirty="0"/>
              <a:t>e</a:t>
            </a:r>
            <a:r>
              <a:rPr spc="-80" dirty="0"/>
              <a:t> </a:t>
            </a:r>
            <a:r>
              <a:rPr spc="-5" dirty="0"/>
              <a:t>difusão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3190" cy="2335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Osmose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124710" algn="l"/>
                <a:tab pos="2702560" algn="l"/>
                <a:tab pos="4133850" algn="l"/>
                <a:tab pos="5258435" algn="l"/>
                <a:tab pos="6511925" algn="l"/>
                <a:tab pos="7089140" algn="l"/>
              </a:tabLst>
              <a:defRPr/>
            </a:pPr>
            <a:r>
              <a:rPr kumimoji="0" sz="28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ans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gu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semipermeável.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Membrana semipermeável: permite passagem</a:t>
            </a:r>
            <a:r>
              <a:rPr kumimoji="0" sz="2800" b="1" i="0" u="none" strike="noStrike" kern="0" cap="none" spc="5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solvente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mas não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permite passagem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1" i="0" u="none" strike="noStrike" kern="0" cap="none" spc="1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solutos.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3522091"/>
            <a:ext cx="231394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473835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	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ssa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1440" y="3948810"/>
            <a:ext cx="183261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(hipotônico)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6727" y="3522091"/>
            <a:ext cx="2872105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 marR="5080" lvl="0" indent="-368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1205" algn="l"/>
                <a:tab pos="1254760" algn="l"/>
                <a:tab pos="1868805" algn="l"/>
                <a:tab pos="1989455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mei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menos 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	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	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1478" y="3522091"/>
            <a:ext cx="1872614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nce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nce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1440" y="4375530"/>
            <a:ext cx="7399655" cy="884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22170" algn="l"/>
                <a:tab pos="2780030" algn="l"/>
                <a:tab pos="3923665" algn="l"/>
                <a:tab pos="4301490" algn="l"/>
                <a:tab pos="5906770" algn="l"/>
                <a:tab pos="6270625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(hipertônico)	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até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atingir	o	equilíbrio	e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ficarem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isotônicas.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682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3619">
              <a:lnSpc>
                <a:spcPct val="100000"/>
              </a:lnSpc>
            </a:pPr>
            <a:r>
              <a:rPr spc="-5" dirty="0"/>
              <a:t>Osmose </a:t>
            </a:r>
            <a:r>
              <a:rPr dirty="0"/>
              <a:t>na célula</a:t>
            </a:r>
            <a:r>
              <a:rPr spc="-90" dirty="0"/>
              <a:t> </a:t>
            </a:r>
            <a:r>
              <a:rPr spc="-25" dirty="0"/>
              <a:t>vegetal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6365" cy="421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externa:</a:t>
            </a:r>
            <a:r>
              <a:rPr kumimoji="0" sz="2800" b="0" i="0" u="none" strike="noStrike" kern="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permeável, 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resistente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dotada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certa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elasticidade.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4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Membrana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plasmática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interna: semipermeável</a:t>
            </a:r>
            <a:r>
              <a:rPr kumimoji="0" sz="2800" b="1" i="0" u="none" strike="noStrike" kern="0" cap="none" spc="17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ou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com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permeabilidade</a:t>
            </a:r>
            <a:r>
              <a:rPr kumimoji="0" sz="2800" b="1" i="0" u="none" strike="noStrike" kern="0" cap="none" spc="3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seletiva.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55600" marR="6350" lvl="0" indent="-342900" algn="just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Vacúolos: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espaços que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contém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suco 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vacuolar. 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concentração variável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pressão 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osmótica que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desta</a:t>
            </a:r>
            <a:r>
              <a:rPr kumimoji="0" sz="28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concentração.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99734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50834" cy="334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195" algn="ctr">
              <a:lnSpc>
                <a:spcPct val="100000"/>
              </a:lnSpc>
            </a:pPr>
            <a:r>
              <a:rPr spc="-15" dirty="0"/>
              <a:t>Eucarionte</a:t>
            </a: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solidFill>
                  <a:srgbClr val="000000"/>
                </a:solidFill>
              </a:rPr>
              <a:t>O </a:t>
            </a:r>
            <a:r>
              <a:rPr sz="2800" spc="-10" dirty="0">
                <a:solidFill>
                  <a:srgbClr val="000000"/>
                </a:solidFill>
              </a:rPr>
              <a:t>DNA </a:t>
            </a:r>
            <a:r>
              <a:rPr sz="2800" spc="-5" dirty="0">
                <a:solidFill>
                  <a:srgbClr val="000000"/>
                </a:solidFill>
              </a:rPr>
              <a:t>é </a:t>
            </a:r>
            <a:r>
              <a:rPr sz="2800" spc="-15" dirty="0">
                <a:solidFill>
                  <a:srgbClr val="000000"/>
                </a:solidFill>
              </a:rPr>
              <a:t>encontrado </a:t>
            </a:r>
            <a:r>
              <a:rPr sz="2800" spc="-5" dirty="0">
                <a:solidFill>
                  <a:srgbClr val="000000"/>
                </a:solidFill>
              </a:rPr>
              <a:t>nos </a:t>
            </a:r>
            <a:r>
              <a:rPr sz="2800" spc="-10" dirty="0">
                <a:solidFill>
                  <a:srgbClr val="000000"/>
                </a:solidFill>
              </a:rPr>
              <a:t>cromossomos </a:t>
            </a:r>
            <a:r>
              <a:rPr sz="2800" spc="-5" dirty="0">
                <a:solidFill>
                  <a:srgbClr val="000000"/>
                </a:solidFill>
              </a:rPr>
              <a:t>associados a  </a:t>
            </a:r>
            <a:r>
              <a:rPr sz="2800" spc="-15" dirty="0">
                <a:solidFill>
                  <a:srgbClr val="000000"/>
                </a:solidFill>
              </a:rPr>
              <a:t>proteínas, </a:t>
            </a:r>
            <a:r>
              <a:rPr sz="2800" spc="-5" dirty="0">
                <a:solidFill>
                  <a:srgbClr val="000000"/>
                </a:solidFill>
              </a:rPr>
              <a:t>que </a:t>
            </a:r>
            <a:r>
              <a:rPr sz="2800" spc="-20" dirty="0">
                <a:solidFill>
                  <a:srgbClr val="000000"/>
                </a:solidFill>
              </a:rPr>
              <a:t>estão </a:t>
            </a:r>
            <a:r>
              <a:rPr sz="2800" spc="-10" dirty="0">
                <a:solidFill>
                  <a:srgbClr val="000000"/>
                </a:solidFill>
              </a:rPr>
              <a:t>em </a:t>
            </a:r>
            <a:r>
              <a:rPr sz="2800" spc="-5" dirty="0">
                <a:solidFill>
                  <a:srgbClr val="000000"/>
                </a:solidFill>
              </a:rPr>
              <a:t>um núcleo </a:t>
            </a:r>
            <a:r>
              <a:rPr sz="2800" spc="-10" dirty="0">
                <a:solidFill>
                  <a:srgbClr val="000000"/>
                </a:solidFill>
              </a:rPr>
              <a:t>delimitado </a:t>
            </a:r>
            <a:r>
              <a:rPr sz="2800" spc="-5" dirty="0">
                <a:solidFill>
                  <a:srgbClr val="000000"/>
                </a:solidFill>
              </a:rPr>
              <a:t>por  duas </a:t>
            </a:r>
            <a:r>
              <a:rPr sz="2800" spc="-10" dirty="0">
                <a:solidFill>
                  <a:srgbClr val="000000"/>
                </a:solidFill>
              </a:rPr>
              <a:t>membranas </a:t>
            </a:r>
            <a:r>
              <a:rPr sz="2800" spc="-10" dirty="0" err="1">
                <a:solidFill>
                  <a:srgbClr val="000000"/>
                </a:solidFill>
              </a:rPr>
              <a:t>denominado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spc="-10" dirty="0" err="1">
                <a:solidFill>
                  <a:srgbClr val="000000"/>
                </a:solidFill>
              </a:rPr>
              <a:t>denominadas</a:t>
            </a:r>
            <a:r>
              <a:rPr sz="2800" spc="-10" dirty="0">
                <a:solidFill>
                  <a:srgbClr val="000000"/>
                </a:solidFill>
              </a:rPr>
              <a:t> </a:t>
            </a:r>
            <a:r>
              <a:rPr sz="2800" spc="-15" dirty="0">
                <a:solidFill>
                  <a:srgbClr val="000000"/>
                </a:solidFill>
              </a:rPr>
              <a:t>envelope </a:t>
            </a:r>
            <a:r>
              <a:rPr sz="2800" spc="-35" dirty="0">
                <a:solidFill>
                  <a:srgbClr val="000000"/>
                </a:solidFill>
              </a:rPr>
              <a:t>nuclear. </a:t>
            </a:r>
            <a:r>
              <a:rPr sz="2800" spc="-5" dirty="0">
                <a:solidFill>
                  <a:srgbClr val="000000"/>
                </a:solidFill>
              </a:rPr>
              <a:t>As </a:t>
            </a:r>
            <a:r>
              <a:rPr sz="2800" spc="-10" dirty="0">
                <a:solidFill>
                  <a:srgbClr val="000000"/>
                </a:solidFill>
              </a:rPr>
              <a:t>célula </a:t>
            </a:r>
            <a:r>
              <a:rPr sz="2800" spc="-5" dirty="0">
                <a:solidFill>
                  <a:srgbClr val="000000"/>
                </a:solidFill>
              </a:rPr>
              <a:t>eucarióticas  são divididas </a:t>
            </a:r>
            <a:r>
              <a:rPr sz="2800" spc="-10" dirty="0">
                <a:solidFill>
                  <a:srgbClr val="000000"/>
                </a:solidFill>
              </a:rPr>
              <a:t>em </a:t>
            </a:r>
            <a:r>
              <a:rPr sz="2800" spc="-20" dirty="0">
                <a:solidFill>
                  <a:srgbClr val="000000"/>
                </a:solidFill>
              </a:rPr>
              <a:t>diferentes </a:t>
            </a:r>
            <a:r>
              <a:rPr sz="2800" spc="-10" dirty="0">
                <a:solidFill>
                  <a:srgbClr val="000000"/>
                </a:solidFill>
              </a:rPr>
              <a:t>compartimentos </a:t>
            </a:r>
            <a:r>
              <a:rPr sz="2800" spc="-5" dirty="0">
                <a:solidFill>
                  <a:srgbClr val="000000"/>
                </a:solidFill>
              </a:rPr>
              <a:t>que  </a:t>
            </a:r>
            <a:r>
              <a:rPr sz="2800" spc="-15" dirty="0">
                <a:solidFill>
                  <a:srgbClr val="000000"/>
                </a:solidFill>
              </a:rPr>
              <a:t>realizam diversas</a:t>
            </a:r>
            <a:r>
              <a:rPr sz="2800" spc="3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funções.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4413503" y="6792466"/>
            <a:ext cx="3078479" cy="65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8744" y="4364735"/>
            <a:ext cx="3048000" cy="2438400"/>
          </a:xfrm>
          <a:custGeom>
            <a:avLst/>
            <a:gdLst/>
            <a:ahLst/>
            <a:cxnLst/>
            <a:rect l="l" t="t" r="r" b="b"/>
            <a:pathLst>
              <a:path w="3048000" h="2438400">
                <a:moveTo>
                  <a:pt x="2838450" y="0"/>
                </a:moveTo>
                <a:lnTo>
                  <a:pt x="209550" y="0"/>
                </a:lnTo>
                <a:lnTo>
                  <a:pt x="161512" y="5536"/>
                </a:lnTo>
                <a:lnTo>
                  <a:pt x="117410" y="21304"/>
                </a:lnTo>
                <a:lnTo>
                  <a:pt x="78501" y="46046"/>
                </a:lnTo>
                <a:lnTo>
                  <a:pt x="46046" y="78501"/>
                </a:lnTo>
                <a:lnTo>
                  <a:pt x="21304" y="117410"/>
                </a:lnTo>
                <a:lnTo>
                  <a:pt x="5536" y="161512"/>
                </a:lnTo>
                <a:lnTo>
                  <a:pt x="0" y="209550"/>
                </a:lnTo>
                <a:lnTo>
                  <a:pt x="0" y="2228837"/>
                </a:lnTo>
                <a:lnTo>
                  <a:pt x="5536" y="2276887"/>
                </a:lnTo>
                <a:lnTo>
                  <a:pt x="21304" y="2320996"/>
                </a:lnTo>
                <a:lnTo>
                  <a:pt x="46046" y="2359906"/>
                </a:lnTo>
                <a:lnTo>
                  <a:pt x="78501" y="2392359"/>
                </a:lnTo>
                <a:lnTo>
                  <a:pt x="117410" y="2417098"/>
                </a:lnTo>
                <a:lnTo>
                  <a:pt x="161512" y="2432863"/>
                </a:lnTo>
                <a:lnTo>
                  <a:pt x="209550" y="2438398"/>
                </a:lnTo>
                <a:lnTo>
                  <a:pt x="2838450" y="2438398"/>
                </a:lnTo>
                <a:lnTo>
                  <a:pt x="2886487" y="2432863"/>
                </a:lnTo>
                <a:lnTo>
                  <a:pt x="2930589" y="2417098"/>
                </a:lnTo>
                <a:lnTo>
                  <a:pt x="2969498" y="2392359"/>
                </a:lnTo>
                <a:lnTo>
                  <a:pt x="3001953" y="2359906"/>
                </a:lnTo>
                <a:lnTo>
                  <a:pt x="3026695" y="2320996"/>
                </a:lnTo>
                <a:lnTo>
                  <a:pt x="3042463" y="2276887"/>
                </a:lnTo>
                <a:lnTo>
                  <a:pt x="3048000" y="2228837"/>
                </a:lnTo>
                <a:lnTo>
                  <a:pt x="3048000" y="209550"/>
                </a:lnTo>
                <a:lnTo>
                  <a:pt x="3042463" y="161512"/>
                </a:lnTo>
                <a:lnTo>
                  <a:pt x="3026695" y="117410"/>
                </a:lnTo>
                <a:lnTo>
                  <a:pt x="3001953" y="78501"/>
                </a:lnTo>
                <a:lnTo>
                  <a:pt x="2969498" y="46046"/>
                </a:lnTo>
                <a:lnTo>
                  <a:pt x="2930589" y="21304"/>
                </a:lnTo>
                <a:lnTo>
                  <a:pt x="2886487" y="5536"/>
                </a:lnTo>
                <a:lnTo>
                  <a:pt x="28384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28744" y="4364735"/>
            <a:ext cx="3048000" cy="2438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567930" cy="164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12085">
              <a:lnSpc>
                <a:spcPct val="100000"/>
              </a:lnSpc>
            </a:pPr>
            <a:r>
              <a:rPr spc="-15" dirty="0"/>
              <a:t>Eucarionte</a:t>
            </a: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solidFill>
                  <a:srgbClr val="000000"/>
                </a:solidFill>
              </a:rPr>
              <a:t>A </a:t>
            </a:r>
            <a:r>
              <a:rPr sz="2800" spc="-10" dirty="0">
                <a:solidFill>
                  <a:srgbClr val="000000"/>
                </a:solidFill>
              </a:rPr>
              <a:t>compartimentalização </a:t>
            </a:r>
            <a:r>
              <a:rPr sz="2800" spc="-5" dirty="0">
                <a:solidFill>
                  <a:srgbClr val="000000"/>
                </a:solidFill>
              </a:rPr>
              <a:t>é </a:t>
            </a:r>
            <a:r>
              <a:rPr sz="2800" spc="-20" dirty="0">
                <a:solidFill>
                  <a:srgbClr val="000000"/>
                </a:solidFill>
              </a:rPr>
              <a:t>efetuada </a:t>
            </a:r>
            <a:r>
              <a:rPr sz="2800" spc="-5" dirty="0">
                <a:solidFill>
                  <a:srgbClr val="000000"/>
                </a:solidFill>
              </a:rPr>
              <a:t>por </a:t>
            </a:r>
            <a:r>
              <a:rPr sz="2800" spc="-15" dirty="0">
                <a:solidFill>
                  <a:srgbClr val="000000"/>
                </a:solidFill>
              </a:rPr>
              <a:t>intermédio  </a:t>
            </a:r>
            <a:r>
              <a:rPr sz="2800" spc="-5" dirty="0">
                <a:solidFill>
                  <a:srgbClr val="000000"/>
                </a:solidFill>
              </a:rPr>
              <a:t>de</a:t>
            </a:r>
            <a:r>
              <a:rPr sz="2800" spc="-7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membranas.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177284" y="6073138"/>
            <a:ext cx="4332732" cy="784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2523" y="2642616"/>
            <a:ext cx="4302760" cy="3441700"/>
          </a:xfrm>
          <a:custGeom>
            <a:avLst/>
            <a:gdLst/>
            <a:ahLst/>
            <a:cxnLst/>
            <a:rect l="l" t="t" r="r" b="b"/>
            <a:pathLst>
              <a:path w="4302759" h="3441700">
                <a:moveTo>
                  <a:pt x="4006469" y="0"/>
                </a:moveTo>
                <a:lnTo>
                  <a:pt x="295783" y="0"/>
                </a:lnTo>
                <a:lnTo>
                  <a:pt x="247813" y="3872"/>
                </a:lnTo>
                <a:lnTo>
                  <a:pt x="202305" y="15082"/>
                </a:lnTo>
                <a:lnTo>
                  <a:pt x="159868" y="33021"/>
                </a:lnTo>
                <a:lnTo>
                  <a:pt x="121112" y="57078"/>
                </a:lnTo>
                <a:lnTo>
                  <a:pt x="86645" y="86645"/>
                </a:lnTo>
                <a:lnTo>
                  <a:pt x="57078" y="121112"/>
                </a:lnTo>
                <a:lnTo>
                  <a:pt x="33021" y="159868"/>
                </a:lnTo>
                <a:lnTo>
                  <a:pt x="15082" y="202305"/>
                </a:lnTo>
                <a:lnTo>
                  <a:pt x="3872" y="247813"/>
                </a:lnTo>
                <a:lnTo>
                  <a:pt x="0" y="295783"/>
                </a:lnTo>
                <a:lnTo>
                  <a:pt x="0" y="3145459"/>
                </a:lnTo>
                <a:lnTo>
                  <a:pt x="3872" y="3193427"/>
                </a:lnTo>
                <a:lnTo>
                  <a:pt x="15082" y="3238931"/>
                </a:lnTo>
                <a:lnTo>
                  <a:pt x="33021" y="3281362"/>
                </a:lnTo>
                <a:lnTo>
                  <a:pt x="57078" y="3320112"/>
                </a:lnTo>
                <a:lnTo>
                  <a:pt x="86645" y="3354571"/>
                </a:lnTo>
                <a:lnTo>
                  <a:pt x="121112" y="3384131"/>
                </a:lnTo>
                <a:lnTo>
                  <a:pt x="159868" y="3408181"/>
                </a:lnTo>
                <a:lnTo>
                  <a:pt x="202305" y="3426114"/>
                </a:lnTo>
                <a:lnTo>
                  <a:pt x="247813" y="3437321"/>
                </a:lnTo>
                <a:lnTo>
                  <a:pt x="295783" y="3441192"/>
                </a:lnTo>
                <a:lnTo>
                  <a:pt x="4006469" y="3441192"/>
                </a:lnTo>
                <a:lnTo>
                  <a:pt x="4054438" y="3437321"/>
                </a:lnTo>
                <a:lnTo>
                  <a:pt x="4099946" y="3426114"/>
                </a:lnTo>
                <a:lnTo>
                  <a:pt x="4142383" y="3408181"/>
                </a:lnTo>
                <a:lnTo>
                  <a:pt x="4181139" y="3384131"/>
                </a:lnTo>
                <a:lnTo>
                  <a:pt x="4215606" y="3354571"/>
                </a:lnTo>
                <a:lnTo>
                  <a:pt x="4245173" y="3320112"/>
                </a:lnTo>
                <a:lnTo>
                  <a:pt x="4269230" y="3281362"/>
                </a:lnTo>
                <a:lnTo>
                  <a:pt x="4287169" y="3238931"/>
                </a:lnTo>
                <a:lnTo>
                  <a:pt x="4298379" y="3193427"/>
                </a:lnTo>
                <a:lnTo>
                  <a:pt x="4302252" y="3145459"/>
                </a:lnTo>
                <a:lnTo>
                  <a:pt x="4302252" y="295783"/>
                </a:lnTo>
                <a:lnTo>
                  <a:pt x="4298379" y="247813"/>
                </a:lnTo>
                <a:lnTo>
                  <a:pt x="4287169" y="202305"/>
                </a:lnTo>
                <a:lnTo>
                  <a:pt x="4269230" y="159868"/>
                </a:lnTo>
                <a:lnTo>
                  <a:pt x="4245173" y="121112"/>
                </a:lnTo>
                <a:lnTo>
                  <a:pt x="4215606" y="86645"/>
                </a:lnTo>
                <a:lnTo>
                  <a:pt x="4181139" y="57078"/>
                </a:lnTo>
                <a:lnTo>
                  <a:pt x="4142383" y="33021"/>
                </a:lnTo>
                <a:lnTo>
                  <a:pt x="4099946" y="15082"/>
                </a:lnTo>
                <a:lnTo>
                  <a:pt x="4054438" y="3872"/>
                </a:lnTo>
                <a:lnTo>
                  <a:pt x="400646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92523" y="2642616"/>
            <a:ext cx="4302252" cy="3441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068" y="4853938"/>
            <a:ext cx="3645407" cy="2004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308" y="2656332"/>
            <a:ext cx="3615054" cy="2208530"/>
          </a:xfrm>
          <a:custGeom>
            <a:avLst/>
            <a:gdLst/>
            <a:ahLst/>
            <a:cxnLst/>
            <a:rect l="l" t="t" r="r" b="b"/>
            <a:pathLst>
              <a:path w="3615054" h="2208529">
                <a:moveTo>
                  <a:pt x="3425190" y="0"/>
                </a:moveTo>
                <a:lnTo>
                  <a:pt x="189776" y="0"/>
                </a:lnTo>
                <a:lnTo>
                  <a:pt x="139325" y="6778"/>
                </a:lnTo>
                <a:lnTo>
                  <a:pt x="93991" y="25907"/>
                </a:lnTo>
                <a:lnTo>
                  <a:pt x="55583" y="55578"/>
                </a:lnTo>
                <a:lnTo>
                  <a:pt x="25909" y="93979"/>
                </a:lnTo>
                <a:lnTo>
                  <a:pt x="6778" y="139303"/>
                </a:lnTo>
                <a:lnTo>
                  <a:pt x="0" y="189737"/>
                </a:lnTo>
                <a:lnTo>
                  <a:pt x="0" y="2018537"/>
                </a:lnTo>
                <a:lnTo>
                  <a:pt x="6778" y="2068972"/>
                </a:lnTo>
                <a:lnTo>
                  <a:pt x="25909" y="2114295"/>
                </a:lnTo>
                <a:lnTo>
                  <a:pt x="55583" y="2152697"/>
                </a:lnTo>
                <a:lnTo>
                  <a:pt x="93991" y="2182367"/>
                </a:lnTo>
                <a:lnTo>
                  <a:pt x="139325" y="2201497"/>
                </a:lnTo>
                <a:lnTo>
                  <a:pt x="189776" y="2208275"/>
                </a:lnTo>
                <a:lnTo>
                  <a:pt x="3425190" y="2208275"/>
                </a:lnTo>
                <a:lnTo>
                  <a:pt x="3475624" y="2201497"/>
                </a:lnTo>
                <a:lnTo>
                  <a:pt x="3520947" y="2182367"/>
                </a:lnTo>
                <a:lnTo>
                  <a:pt x="3559349" y="2152697"/>
                </a:lnTo>
                <a:lnTo>
                  <a:pt x="3589019" y="2114295"/>
                </a:lnTo>
                <a:lnTo>
                  <a:pt x="3608149" y="2068972"/>
                </a:lnTo>
                <a:lnTo>
                  <a:pt x="3614928" y="2018537"/>
                </a:lnTo>
                <a:lnTo>
                  <a:pt x="3614928" y="189737"/>
                </a:lnTo>
                <a:lnTo>
                  <a:pt x="3608149" y="139303"/>
                </a:lnTo>
                <a:lnTo>
                  <a:pt x="3589020" y="93980"/>
                </a:lnTo>
                <a:lnTo>
                  <a:pt x="3559349" y="55578"/>
                </a:lnTo>
                <a:lnTo>
                  <a:pt x="3520948" y="25908"/>
                </a:lnTo>
                <a:lnTo>
                  <a:pt x="3475624" y="6778"/>
                </a:lnTo>
                <a:lnTo>
                  <a:pt x="34251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308" y="2656332"/>
            <a:ext cx="3614928" cy="2208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699759"/>
            <a:ext cx="2078735" cy="1158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046220"/>
            <a:ext cx="2063750" cy="1664335"/>
          </a:xfrm>
          <a:custGeom>
            <a:avLst/>
            <a:gdLst/>
            <a:ahLst/>
            <a:cxnLst/>
            <a:rect l="l" t="t" r="r" b="b"/>
            <a:pathLst>
              <a:path w="2063750" h="1664335">
                <a:moveTo>
                  <a:pt x="1920494" y="0"/>
                </a:moveTo>
                <a:lnTo>
                  <a:pt x="118637" y="0"/>
                </a:lnTo>
                <a:lnTo>
                  <a:pt x="73431" y="7288"/>
                </a:lnTo>
                <a:lnTo>
                  <a:pt x="34170" y="27586"/>
                </a:lnTo>
                <a:lnTo>
                  <a:pt x="3210" y="58539"/>
                </a:lnTo>
                <a:lnTo>
                  <a:pt x="0" y="64747"/>
                </a:lnTo>
                <a:lnTo>
                  <a:pt x="0" y="1599449"/>
                </a:lnTo>
                <a:lnTo>
                  <a:pt x="3210" y="1605657"/>
                </a:lnTo>
                <a:lnTo>
                  <a:pt x="34170" y="1636614"/>
                </a:lnTo>
                <a:lnTo>
                  <a:pt x="73431" y="1656916"/>
                </a:lnTo>
                <a:lnTo>
                  <a:pt x="118637" y="1664207"/>
                </a:lnTo>
                <a:lnTo>
                  <a:pt x="1920494" y="1664207"/>
                </a:lnTo>
                <a:lnTo>
                  <a:pt x="1965699" y="1656916"/>
                </a:lnTo>
                <a:lnTo>
                  <a:pt x="2004956" y="1636614"/>
                </a:lnTo>
                <a:lnTo>
                  <a:pt x="2035909" y="1605657"/>
                </a:lnTo>
                <a:lnTo>
                  <a:pt x="2056207" y="1566402"/>
                </a:lnTo>
                <a:lnTo>
                  <a:pt x="2063495" y="1521205"/>
                </a:lnTo>
                <a:lnTo>
                  <a:pt x="2063495" y="143001"/>
                </a:lnTo>
                <a:lnTo>
                  <a:pt x="2056207" y="97796"/>
                </a:lnTo>
                <a:lnTo>
                  <a:pt x="2035909" y="58539"/>
                </a:lnTo>
                <a:lnTo>
                  <a:pt x="2004956" y="27586"/>
                </a:lnTo>
                <a:lnTo>
                  <a:pt x="1965699" y="7288"/>
                </a:lnTo>
                <a:lnTo>
                  <a:pt x="192049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046220"/>
            <a:ext cx="2063495" cy="1664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6821423"/>
            <a:ext cx="3043428" cy="365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03603" y="5157215"/>
            <a:ext cx="3013075" cy="1675130"/>
          </a:xfrm>
          <a:custGeom>
            <a:avLst/>
            <a:gdLst/>
            <a:ahLst/>
            <a:cxnLst/>
            <a:rect l="l" t="t" r="r" b="b"/>
            <a:pathLst>
              <a:path w="3013075" h="1675129">
                <a:moveTo>
                  <a:pt x="2869057" y="0"/>
                </a:moveTo>
                <a:lnTo>
                  <a:pt x="143890" y="0"/>
                </a:lnTo>
                <a:lnTo>
                  <a:pt x="98397" y="7332"/>
                </a:lnTo>
                <a:lnTo>
                  <a:pt x="58896" y="27753"/>
                </a:lnTo>
                <a:lnTo>
                  <a:pt x="27753" y="58896"/>
                </a:lnTo>
                <a:lnTo>
                  <a:pt x="7332" y="98397"/>
                </a:lnTo>
                <a:lnTo>
                  <a:pt x="0" y="143890"/>
                </a:lnTo>
                <a:lnTo>
                  <a:pt x="0" y="1530934"/>
                </a:lnTo>
                <a:lnTo>
                  <a:pt x="7332" y="1576431"/>
                </a:lnTo>
                <a:lnTo>
                  <a:pt x="27753" y="1615944"/>
                </a:lnTo>
                <a:lnTo>
                  <a:pt x="58896" y="1647103"/>
                </a:lnTo>
                <a:lnTo>
                  <a:pt x="98397" y="1667537"/>
                </a:lnTo>
                <a:lnTo>
                  <a:pt x="143890" y="1674875"/>
                </a:lnTo>
                <a:lnTo>
                  <a:pt x="2869057" y="1674875"/>
                </a:lnTo>
                <a:lnTo>
                  <a:pt x="2914550" y="1667537"/>
                </a:lnTo>
                <a:lnTo>
                  <a:pt x="2954051" y="1647103"/>
                </a:lnTo>
                <a:lnTo>
                  <a:pt x="2985194" y="1615944"/>
                </a:lnTo>
                <a:lnTo>
                  <a:pt x="3005615" y="1576431"/>
                </a:lnTo>
                <a:lnTo>
                  <a:pt x="3012948" y="1530934"/>
                </a:lnTo>
                <a:lnTo>
                  <a:pt x="3012948" y="143890"/>
                </a:lnTo>
                <a:lnTo>
                  <a:pt x="3005615" y="98397"/>
                </a:lnTo>
                <a:lnTo>
                  <a:pt x="2985194" y="58896"/>
                </a:lnTo>
                <a:lnTo>
                  <a:pt x="2954051" y="27753"/>
                </a:lnTo>
                <a:lnTo>
                  <a:pt x="2914550" y="7332"/>
                </a:lnTo>
                <a:lnTo>
                  <a:pt x="286905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3603" y="5157215"/>
            <a:ext cx="3012948" cy="16748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2751" y="1051560"/>
            <a:ext cx="7347204" cy="5369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262888"/>
            <a:ext cx="3520440" cy="145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buChar char="-"/>
              <a:tabLst>
                <a:tab pos="203200" algn="l"/>
              </a:tabLst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Membrana</a:t>
            </a:r>
            <a:r>
              <a:rPr sz="2800" b="1" spc="-7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plasmática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70"/>
              </a:spcBef>
              <a:buChar char="-"/>
              <a:tabLst>
                <a:tab pos="203200" algn="l"/>
              </a:tabLst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70"/>
              </a:spcBef>
              <a:buChar char="-"/>
              <a:tabLst>
                <a:tab pos="203200" algn="l"/>
              </a:tabLst>
            </a:pP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4740" y="3319271"/>
            <a:ext cx="3552444" cy="3230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1550</Words>
  <Application>Microsoft Office PowerPoint</Application>
  <PresentationFormat>Apresentação na tela (4:3)</PresentationFormat>
  <Paragraphs>277</Paragraphs>
  <Slides>52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52</vt:i4>
      </vt:variant>
    </vt:vector>
  </HeadingPairs>
  <TitlesOfParts>
    <vt:vector size="58" baseType="lpstr">
      <vt:lpstr>Arial</vt:lpstr>
      <vt:lpstr>Calibri</vt:lpstr>
      <vt:lpstr>Times New Roman</vt:lpstr>
      <vt:lpstr>Wingdings</vt:lpstr>
      <vt:lpstr>Office Theme</vt:lpstr>
      <vt:lpstr>1_Office Theme</vt:lpstr>
      <vt:lpstr>Apresentação do PowerPoint</vt:lpstr>
      <vt:lpstr>Apresentação do PowerPoint</vt:lpstr>
      <vt:lpstr>Teoria celular</vt:lpstr>
      <vt:lpstr>Tipos de células</vt:lpstr>
      <vt:lpstr>Apresentação do PowerPoint</vt:lpstr>
      <vt:lpstr>Eucarionte O DNA é encontrado nos cromossomos associados a  proteínas, que estão em um núcleo delimitado por  duas membranas denominado denominadas envelope nuclear. As célula eucarióticas  são divididas em diferentes compartimentos que  realizam diversas funções.</vt:lpstr>
      <vt:lpstr>Eucarionte A compartimentalização é efetuada por intermédio  de membranas.</vt:lpstr>
      <vt:lpstr>Componentes da célula</vt:lpstr>
      <vt:lpstr>Componentes da célula</vt:lpstr>
      <vt:lpstr>Componentes da célula Membrana plasmática: Envolve a célula, define seus  limites, e mantém as diferenças essenciais entre o  citosol e o meio extracelular. Dentro da célula mantém  as diferenças características entre os conteúdos de  cada organela e o citosol.</vt:lpstr>
      <vt:lpstr>Componentes da célula Membrana plasmática: é um filme muito fino de  lipídeos e de proteínas mantidas juntas principalmente  por interações não covalentes.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 Citoesqueleto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 Retículo Endoplasmático Liso (REL) (agranular):</vt:lpstr>
      <vt:lpstr>Componentes da célula</vt:lpstr>
      <vt:lpstr>Componentes da célula</vt:lpstr>
      <vt:lpstr>Célula vegetal</vt:lpstr>
      <vt:lpstr>Apresentação do PowerPoint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Osmose e difusão</vt:lpstr>
      <vt:lpstr>Osmose na célula vegetal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Hélida</dc:creator>
  <cp:lastModifiedBy>Teste 2</cp:lastModifiedBy>
  <cp:revision>5</cp:revision>
  <dcterms:created xsi:type="dcterms:W3CDTF">2016-08-01T13:09:47Z</dcterms:created>
  <dcterms:modified xsi:type="dcterms:W3CDTF">2017-02-17T15:17:33Z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2016-08-01T00:00:00Z</vt:filetime>
  </property>
</Properties>
</file>