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60" r:id="rId3"/>
    <p:sldId id="261" r:id="rId4"/>
    <p:sldId id="262" r:id="rId5"/>
    <p:sldId id="257" r:id="rId6"/>
    <p:sldId id="258" r:id="rId7"/>
    <p:sldId id="259" r:id="rId8"/>
    <p:sldId id="276" r:id="rId9"/>
    <p:sldId id="266" r:id="rId10"/>
    <p:sldId id="264" r:id="rId11"/>
    <p:sldId id="273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1" r:id="rId26"/>
    <p:sldId id="292" r:id="rId27"/>
    <p:sldId id="290" r:id="rId28"/>
    <p:sldId id="294" r:id="rId29"/>
    <p:sldId id="298" r:id="rId30"/>
    <p:sldId id="299" r:id="rId31"/>
    <p:sldId id="300" r:id="rId32"/>
    <p:sldId id="301" r:id="rId33"/>
    <p:sldId id="302" r:id="rId34"/>
    <p:sldId id="312" r:id="rId35"/>
    <p:sldId id="313" r:id="rId36"/>
    <p:sldId id="314" r:id="rId37"/>
    <p:sldId id="322" r:id="rId38"/>
    <p:sldId id="317" r:id="rId39"/>
    <p:sldId id="321" r:id="rId40"/>
    <p:sldId id="315" r:id="rId41"/>
    <p:sldId id="316" r:id="rId42"/>
    <p:sldId id="318" r:id="rId4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1B821-5700-4549-88DC-95EF28F1582C}" type="datetimeFigureOut">
              <a:rPr lang="pt-BR" smtClean="0"/>
              <a:t>01/06/17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B2F36-228E-43FB-8B9D-93F9D8629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297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150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87B9240-2FDE-484B-89A3-A347831C6858}" type="slidenum">
              <a:rPr lang="pt-PT" altLang="pt-BR"/>
              <a:pPr eaLnBrk="1" hangingPunct="1"/>
              <a:t>9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161764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B2F36-228E-43FB-8B9D-93F9D8629D3F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9321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0460-7820-4D7D-A3AF-F5DA6B628759}" type="datetimeFigureOut">
              <a:rPr lang="pt-BR" smtClean="0"/>
              <a:t>01/06/17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5BEB-4D55-4EC8-BB97-1DD3A36EA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021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0460-7820-4D7D-A3AF-F5DA6B628759}" type="datetimeFigureOut">
              <a:rPr lang="pt-BR" smtClean="0"/>
              <a:t>01/06/17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5BEB-4D55-4EC8-BB97-1DD3A36EA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881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0460-7820-4D7D-A3AF-F5DA6B628759}" type="datetimeFigureOut">
              <a:rPr lang="pt-BR" smtClean="0"/>
              <a:t>01/06/17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5BEB-4D55-4EC8-BB97-1DD3A36EA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4973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0057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714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0460-7820-4D7D-A3AF-F5DA6B628759}" type="datetimeFigureOut">
              <a:rPr lang="pt-BR" smtClean="0"/>
              <a:t>01/06/17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5BEB-4D55-4EC8-BB97-1DD3A36EA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11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0460-7820-4D7D-A3AF-F5DA6B628759}" type="datetimeFigureOut">
              <a:rPr lang="pt-BR" smtClean="0"/>
              <a:t>01/06/17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5BEB-4D55-4EC8-BB97-1DD3A36EA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7372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0460-7820-4D7D-A3AF-F5DA6B628759}" type="datetimeFigureOut">
              <a:rPr lang="pt-BR" smtClean="0"/>
              <a:t>01/06/17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5BEB-4D55-4EC8-BB97-1DD3A36EA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795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0460-7820-4D7D-A3AF-F5DA6B628759}" type="datetimeFigureOut">
              <a:rPr lang="pt-BR" smtClean="0"/>
              <a:t>01/06/17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5BEB-4D55-4EC8-BB97-1DD3A36EA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049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0460-7820-4D7D-A3AF-F5DA6B628759}" type="datetimeFigureOut">
              <a:rPr lang="pt-BR" smtClean="0"/>
              <a:t>01/06/17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5BEB-4D55-4EC8-BB97-1DD3A36EA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319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0460-7820-4D7D-A3AF-F5DA6B628759}" type="datetimeFigureOut">
              <a:rPr lang="pt-BR" smtClean="0"/>
              <a:t>01/06/17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5BEB-4D55-4EC8-BB97-1DD3A36EA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51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0460-7820-4D7D-A3AF-F5DA6B628759}" type="datetimeFigureOut">
              <a:rPr lang="pt-BR" smtClean="0"/>
              <a:t>01/06/17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5BEB-4D55-4EC8-BB97-1DD3A36EA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9342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0460-7820-4D7D-A3AF-F5DA6B628759}" type="datetimeFigureOut">
              <a:rPr lang="pt-BR" smtClean="0"/>
              <a:t>01/06/17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5BEB-4D55-4EC8-BB97-1DD3A36EA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1845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70460-7820-4D7D-A3AF-F5DA6B628759}" type="datetimeFigureOut">
              <a:rPr lang="pt-BR" smtClean="0"/>
              <a:t>01/06/17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A5BEB-4D55-4EC8-BB97-1DD3A36EA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058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1.png"/><Relationship Id="rId7" Type="http://schemas.openxmlformats.org/officeDocument/2006/relationships/image" Target="../media/image1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escola.com/biologia/fotossintes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infoescola.com/quimica/funcao-aldeido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18270" y="985066"/>
            <a:ext cx="9144000" cy="2387600"/>
          </a:xfrm>
        </p:spPr>
        <p:txBody>
          <a:bodyPr>
            <a:normAutofit/>
          </a:bodyPr>
          <a:lstStyle/>
          <a:p>
            <a:r>
              <a:rPr lang="pt-BR" sz="8800" b="1" dirty="0">
                <a:solidFill>
                  <a:srgbClr val="00B050"/>
                </a:solidFill>
              </a:rPr>
              <a:t>Fotossíntese</a:t>
            </a:r>
          </a:p>
        </p:txBody>
      </p:sp>
      <p:sp>
        <p:nvSpPr>
          <p:cNvPr id="4" name="Subtítulo 3"/>
          <p:cNvSpPr txBox="1">
            <a:spLocks noGrp="1"/>
          </p:cNvSpPr>
          <p:nvPr>
            <p:ph type="subTitle" idx="1"/>
          </p:nvPr>
        </p:nvSpPr>
        <p:spPr>
          <a:xfrm>
            <a:off x="2018270" y="4024828"/>
            <a:ext cx="9144000" cy="1655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Mecanismo responsável pela vida como a conhecemos</a:t>
            </a:r>
          </a:p>
        </p:txBody>
      </p:sp>
    </p:spTree>
    <p:extLst>
      <p:ext uri="{BB962C8B-B14F-4D97-AF65-F5344CB8AC3E}">
        <p14:creationId xmlns:p14="http://schemas.microsoft.com/office/powerpoint/2010/main" val="226621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185530"/>
            <a:ext cx="113703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pt-BR" sz="4000" dirty="0"/>
              <a:t>Fotossíntese: síntese utilizando a luz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pt-BR" sz="4000" dirty="0"/>
          </a:p>
          <a:p>
            <a:pPr algn="ctr"/>
            <a:r>
              <a:rPr lang="pt-BR" sz="4000" dirty="0"/>
              <a:t>Onde ocorre???</a:t>
            </a:r>
          </a:p>
          <a:p>
            <a:pPr algn="ctr"/>
            <a:endParaRPr lang="pt-BR" sz="4000" dirty="0"/>
          </a:p>
          <a:p>
            <a:pPr algn="ctr"/>
            <a:endParaRPr lang="pt-BR" sz="4000" dirty="0"/>
          </a:p>
        </p:txBody>
      </p:sp>
      <p:sp>
        <p:nvSpPr>
          <p:cNvPr id="2" name="AutoShape 2" descr="Resultado de imagem para mesófilo das folhas"/>
          <p:cNvSpPr>
            <a:spLocks noChangeAspect="1" noChangeArrowheads="1"/>
          </p:cNvSpPr>
          <p:nvPr/>
        </p:nvSpPr>
        <p:spPr bwMode="auto">
          <a:xfrm>
            <a:off x="155574" y="-144463"/>
            <a:ext cx="2688871" cy="268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599049" y="5035571"/>
          <a:ext cx="10515600" cy="7010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673147092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endParaRPr lang="pt-BR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363087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Estrutura do mesófilo, compreendido entre a epiderme superior e inferior.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591271"/>
                  </a:ext>
                </a:extLst>
              </a:tr>
            </a:tbl>
          </a:graphicData>
        </a:graphic>
      </p:graphicFrame>
      <p:pic>
        <p:nvPicPr>
          <p:cNvPr id="1027" name="Picture 3" descr="http://2.bp.blogspot.com/-6r3Tw9Dc81M/TpxFCm6OT9I/AAAAAAAAADU/tJNQKQD9ZnQ/s1600/mesofil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60" y="2222695"/>
            <a:ext cx="5753686" cy="304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20551" y="20958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255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"/>
            <a:ext cx="8229600" cy="6126163"/>
          </a:xfrm>
        </p:spPr>
        <p:txBody>
          <a:bodyPr/>
          <a:lstStyle/>
          <a:p>
            <a:r>
              <a:rPr lang="pt-BR" altLang="pt-BR" b="1" dirty="0">
                <a:latin typeface="Times New Roman" panose="02020603050405020304" pitchFamily="18" charset="0"/>
              </a:rPr>
              <a:t>As moléculas de clorofila estão dentro dos cloroplastos, mais precisamente dentro de dobras das lamelas deste </a:t>
            </a:r>
            <a:r>
              <a:rPr lang="pt-BR" altLang="pt-BR" b="1" dirty="0" err="1">
                <a:latin typeface="Times New Roman" panose="02020603050405020304" pitchFamily="18" charset="0"/>
              </a:rPr>
              <a:t>orgão</a:t>
            </a:r>
            <a:r>
              <a:rPr lang="pt-BR" altLang="pt-BR" b="1" dirty="0">
                <a:latin typeface="Times New Roman" panose="02020603050405020304" pitchFamily="18" charset="0"/>
              </a:rPr>
              <a:t>, conhecidas como </a:t>
            </a:r>
            <a:r>
              <a:rPr lang="pt-BR" altLang="pt-BR" b="1" dirty="0" err="1">
                <a:latin typeface="Times New Roman" panose="02020603050405020304" pitchFamily="18" charset="0"/>
              </a:rPr>
              <a:t>tilacóides</a:t>
            </a:r>
            <a:r>
              <a:rPr lang="pt-BR" altLang="pt-BR" sz="3000" b="1" dirty="0">
                <a:latin typeface="Times New Roman" panose="02020603050405020304" pitchFamily="18" charset="0"/>
              </a:rPr>
              <a:t>.</a:t>
            </a:r>
            <a:r>
              <a:rPr lang="pt-BR" altLang="pt-BR" b="1" dirty="0">
                <a:effectLst/>
              </a:rPr>
              <a:t> </a:t>
            </a:r>
          </a:p>
          <a:p>
            <a:endParaRPr lang="pt-BR" altLang="pt-BR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5038"/>
            <a:ext cx="4464050" cy="35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1" y="1268413"/>
            <a:ext cx="421322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524000" y="5761038"/>
            <a:ext cx="882015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200" b="1">
                <a:latin typeface="Times New Roman" panose="02020603050405020304" pitchFamily="18" charset="0"/>
              </a:rPr>
              <a:t>A clorofila, além de outros pigmentos que absorvem a luz, estão nas membranas dos tilacóides, organizados em unidades de absorção de luz, denominadas fotossistemas.</a:t>
            </a:r>
          </a:p>
        </p:txBody>
      </p:sp>
    </p:spTree>
    <p:extLst>
      <p:ext uri="{BB962C8B-B14F-4D97-AF65-F5344CB8AC3E}">
        <p14:creationId xmlns:p14="http://schemas.microsoft.com/office/powerpoint/2010/main" val="1812026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689352"/>
            <a:ext cx="1051560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5467350">
              <a:lnSpc>
                <a:spcPct val="100000"/>
              </a:lnSpc>
            </a:pPr>
            <a:r>
              <a:rPr spc="-20" dirty="0"/>
              <a:t>Fotossíntese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32305" y="1145286"/>
            <a:ext cx="8530590" cy="4247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b="1" spc="-15" dirty="0">
                <a:latin typeface="Calibri"/>
                <a:cs typeface="Calibri"/>
              </a:rPr>
              <a:t>Etapas</a:t>
            </a:r>
            <a:endParaRPr sz="3200" dirty="0">
              <a:latin typeface="Calibri"/>
              <a:cs typeface="Calibri"/>
            </a:endParaRPr>
          </a:p>
          <a:p>
            <a:pPr marL="12700">
              <a:spcBef>
                <a:spcPts val="770"/>
              </a:spcBef>
              <a:tabLst>
                <a:tab pos="423545" algn="l"/>
                <a:tab pos="2609215" algn="l"/>
                <a:tab pos="3528695" algn="l"/>
                <a:tab pos="4770755" algn="l"/>
                <a:tab pos="5525770" algn="l"/>
                <a:tab pos="7851140" algn="l"/>
              </a:tabLst>
            </a:pPr>
            <a:r>
              <a:rPr sz="3200" b="1" i="1" dirty="0">
                <a:latin typeface="Calibri"/>
                <a:cs typeface="Calibri"/>
              </a:rPr>
              <a:t>A	</a:t>
            </a:r>
            <a:r>
              <a:rPr sz="3200" b="1" i="1" spc="-35" dirty="0">
                <a:latin typeface="Calibri"/>
                <a:cs typeface="Calibri"/>
              </a:rPr>
              <a:t>f</a:t>
            </a:r>
            <a:r>
              <a:rPr sz="3200" b="1" i="1" spc="-5" dirty="0">
                <a:latin typeface="Calibri"/>
                <a:cs typeface="Calibri"/>
              </a:rPr>
              <a:t>o</a:t>
            </a:r>
            <a:r>
              <a:rPr sz="3200" b="1" i="1" spc="-30" dirty="0">
                <a:latin typeface="Calibri"/>
                <a:cs typeface="Calibri"/>
              </a:rPr>
              <a:t>t</a:t>
            </a:r>
            <a:r>
              <a:rPr sz="3200" b="1" i="1" spc="-5" dirty="0">
                <a:latin typeface="Calibri"/>
                <a:cs typeface="Calibri"/>
              </a:rPr>
              <a:t>oss</a:t>
            </a:r>
            <a:r>
              <a:rPr sz="3200" b="1" i="1" spc="-10" dirty="0">
                <a:latin typeface="Calibri"/>
                <a:cs typeface="Calibri"/>
              </a:rPr>
              <a:t>í</a:t>
            </a:r>
            <a:r>
              <a:rPr sz="3200" b="1" i="1" spc="-25" dirty="0">
                <a:latin typeface="Calibri"/>
                <a:cs typeface="Calibri"/>
              </a:rPr>
              <a:t>n</a:t>
            </a:r>
            <a:r>
              <a:rPr sz="3200" b="1" i="1" spc="-20" dirty="0">
                <a:latin typeface="Calibri"/>
                <a:cs typeface="Calibri"/>
              </a:rPr>
              <a:t>t</a:t>
            </a:r>
            <a:r>
              <a:rPr sz="3200" b="1" i="1" spc="-5" dirty="0">
                <a:latin typeface="Calibri"/>
                <a:cs typeface="Calibri"/>
              </a:rPr>
              <a:t>es</a:t>
            </a:r>
            <a:r>
              <a:rPr sz="3200" b="1" i="1" dirty="0">
                <a:latin typeface="Calibri"/>
                <a:cs typeface="Calibri"/>
              </a:rPr>
              <a:t>e	(</a:t>
            </a:r>
            <a:r>
              <a:rPr sz="3200" b="1" i="1" spc="-20" dirty="0">
                <a:latin typeface="Calibri"/>
                <a:cs typeface="Calibri"/>
              </a:rPr>
              <a:t>q</a:t>
            </a:r>
            <a:r>
              <a:rPr sz="3200" b="1" i="1" spc="-5" dirty="0">
                <a:latin typeface="Calibri"/>
                <a:cs typeface="Calibri"/>
              </a:rPr>
              <a:t>u</a:t>
            </a:r>
            <a:r>
              <a:rPr sz="3200" b="1" i="1" dirty="0">
                <a:latin typeface="Calibri"/>
                <a:cs typeface="Calibri"/>
              </a:rPr>
              <a:t>e	</a:t>
            </a:r>
            <a:r>
              <a:rPr sz="3200" b="1" i="1" spc="-15" dirty="0">
                <a:latin typeface="Calibri"/>
                <a:cs typeface="Calibri"/>
              </a:rPr>
              <a:t>o</a:t>
            </a:r>
            <a:r>
              <a:rPr sz="3200" b="1" i="1" spc="-25" dirty="0">
                <a:latin typeface="Calibri"/>
                <a:cs typeface="Calibri"/>
              </a:rPr>
              <a:t>c</a:t>
            </a:r>
            <a:r>
              <a:rPr sz="3200" b="1" i="1" spc="-5" dirty="0">
                <a:latin typeface="Calibri"/>
                <a:cs typeface="Calibri"/>
              </a:rPr>
              <a:t>or</a:t>
            </a:r>
            <a:r>
              <a:rPr sz="3200" b="1" i="1" spc="-10" dirty="0">
                <a:latin typeface="Calibri"/>
                <a:cs typeface="Calibri"/>
              </a:rPr>
              <a:t>r</a:t>
            </a:r>
            <a:r>
              <a:rPr sz="3200" b="1" i="1" dirty="0">
                <a:latin typeface="Calibri"/>
                <a:cs typeface="Calibri"/>
              </a:rPr>
              <a:t>e	nos	c</a:t>
            </a:r>
            <a:r>
              <a:rPr sz="3200" b="1" i="1" spc="-10" dirty="0">
                <a:latin typeface="Calibri"/>
                <a:cs typeface="Calibri"/>
              </a:rPr>
              <a:t>l</a:t>
            </a:r>
            <a:r>
              <a:rPr sz="3200" b="1" i="1" spc="-5" dirty="0">
                <a:latin typeface="Calibri"/>
                <a:cs typeface="Calibri"/>
              </a:rPr>
              <a:t>oropla</a:t>
            </a:r>
            <a:r>
              <a:rPr sz="3200" b="1" i="1" spc="-40" dirty="0">
                <a:latin typeface="Calibri"/>
                <a:cs typeface="Calibri"/>
              </a:rPr>
              <a:t>s</a:t>
            </a:r>
            <a:r>
              <a:rPr sz="3200" b="1" i="1" spc="-45" dirty="0">
                <a:latin typeface="Calibri"/>
                <a:cs typeface="Calibri"/>
              </a:rPr>
              <a:t>t</a:t>
            </a:r>
            <a:r>
              <a:rPr sz="3200" b="1" i="1" spc="-5" dirty="0">
                <a:latin typeface="Calibri"/>
                <a:cs typeface="Calibri"/>
              </a:rPr>
              <a:t>os</a:t>
            </a:r>
            <a:r>
              <a:rPr sz="3200" b="1" i="1" dirty="0">
                <a:latin typeface="Calibri"/>
                <a:cs typeface="Calibri"/>
              </a:rPr>
              <a:t>)	</a:t>
            </a:r>
            <a:r>
              <a:rPr sz="3200" b="1" i="1" spc="-20" dirty="0">
                <a:latin typeface="Calibri"/>
                <a:cs typeface="Calibri"/>
              </a:rPr>
              <a:t>t</a:t>
            </a:r>
            <a:r>
              <a:rPr sz="3200" b="1" i="1" spc="-5" dirty="0">
                <a:latin typeface="Calibri"/>
                <a:cs typeface="Calibri"/>
              </a:rPr>
              <a:t>em</a:t>
            </a:r>
            <a:endParaRPr sz="3200" dirty="0">
              <a:latin typeface="Calibri"/>
              <a:cs typeface="Calibri"/>
            </a:endParaRPr>
          </a:p>
          <a:p>
            <a:pPr marL="12700"/>
            <a:r>
              <a:rPr sz="3200" b="1" i="1" dirty="0">
                <a:latin typeface="Calibri"/>
                <a:cs typeface="Calibri"/>
              </a:rPr>
              <a:t>duas</a:t>
            </a:r>
            <a:r>
              <a:rPr sz="3200" b="1" i="1" spc="-125" dirty="0">
                <a:latin typeface="Calibri"/>
                <a:cs typeface="Calibri"/>
              </a:rPr>
              <a:t> </a:t>
            </a:r>
            <a:r>
              <a:rPr sz="3200" b="1" i="1" spc="-5" dirty="0">
                <a:latin typeface="Calibri"/>
                <a:cs typeface="Calibri"/>
              </a:rPr>
              <a:t>fases:</a:t>
            </a:r>
            <a:endParaRPr sz="3200" dirty="0">
              <a:latin typeface="Calibri"/>
              <a:cs typeface="Calibri"/>
            </a:endParaRPr>
          </a:p>
          <a:p>
            <a:pPr marL="527685" marR="5715" indent="-514984" algn="just">
              <a:spcBef>
                <a:spcPts val="765"/>
              </a:spcBef>
              <a:buAutoNum type="arabicPeriod"/>
              <a:tabLst>
                <a:tab pos="528320" algn="l"/>
              </a:tabLst>
            </a:pPr>
            <a:r>
              <a:rPr lang="pt-BR" sz="3200" b="1" spc="-5" dirty="0">
                <a:solidFill>
                  <a:srgbClr val="FFC000"/>
                </a:solidFill>
                <a:latin typeface="Calibri"/>
                <a:cs typeface="Calibri"/>
              </a:rPr>
              <a:t>Fotoquímica</a:t>
            </a:r>
            <a:r>
              <a:rPr sz="3200" b="1" spc="-5" dirty="0">
                <a:solidFill>
                  <a:srgbClr val="FFC000"/>
                </a:solidFill>
                <a:latin typeface="Calibri"/>
                <a:cs typeface="Calibri"/>
              </a:rPr>
              <a:t>: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Luz </a:t>
            </a:r>
            <a:r>
              <a:rPr sz="3200" dirty="0">
                <a:latin typeface="Calibri"/>
                <a:cs typeface="Calibri"/>
              </a:rPr>
              <a:t>é </a:t>
            </a:r>
            <a:r>
              <a:rPr sz="3200" spc="-20" dirty="0">
                <a:latin typeface="Calibri"/>
                <a:cs typeface="Calibri"/>
              </a:rPr>
              <a:t>transformada </a:t>
            </a:r>
            <a:r>
              <a:rPr sz="3200" dirty="0">
                <a:latin typeface="Calibri"/>
                <a:cs typeface="Calibri"/>
              </a:rPr>
              <a:t>em </a:t>
            </a:r>
            <a:r>
              <a:rPr sz="3200" spc="-10" dirty="0">
                <a:latin typeface="Calibri"/>
                <a:cs typeface="Calibri"/>
              </a:rPr>
              <a:t>energia  </a:t>
            </a:r>
            <a:r>
              <a:rPr sz="3200" spc="-5" dirty="0">
                <a:latin typeface="Calibri"/>
                <a:cs typeface="Calibri"/>
              </a:rPr>
              <a:t>química </a:t>
            </a:r>
            <a:r>
              <a:rPr sz="3200" dirty="0">
                <a:latin typeface="Calibri"/>
                <a:cs typeface="Calibri"/>
              </a:rPr>
              <a:t>(</a:t>
            </a:r>
            <a:r>
              <a:rPr sz="3200" b="1" dirty="0">
                <a:solidFill>
                  <a:srgbClr val="943735"/>
                </a:solidFill>
                <a:latin typeface="Calibri"/>
                <a:cs typeface="Calibri"/>
              </a:rPr>
              <a:t>NADPH e </a:t>
            </a:r>
            <a:r>
              <a:rPr sz="3200" b="1" spc="-60" dirty="0">
                <a:solidFill>
                  <a:srgbClr val="943735"/>
                </a:solidFill>
                <a:latin typeface="Calibri"/>
                <a:cs typeface="Calibri"/>
              </a:rPr>
              <a:t>ATP</a:t>
            </a:r>
            <a:r>
              <a:rPr sz="3200" spc="-60" dirty="0">
                <a:latin typeface="Calibri"/>
                <a:cs typeface="Calibri"/>
              </a:rPr>
              <a:t>) </a:t>
            </a:r>
            <a:r>
              <a:rPr sz="3200" spc="-10" dirty="0">
                <a:latin typeface="Calibri"/>
                <a:cs typeface="Calibri"/>
              </a:rPr>
              <a:t>com liberação </a:t>
            </a:r>
            <a:r>
              <a:rPr sz="3200" spc="-5" dirty="0">
                <a:latin typeface="Calibri"/>
                <a:cs typeface="Calibri"/>
              </a:rPr>
              <a:t>de  </a:t>
            </a:r>
            <a:r>
              <a:rPr sz="3200" spc="-10" dirty="0">
                <a:latin typeface="Calibri"/>
                <a:cs typeface="Calibri"/>
              </a:rPr>
              <a:t>oxigênio</a:t>
            </a:r>
            <a:endParaRPr sz="3200" dirty="0">
              <a:latin typeface="Calibri"/>
              <a:cs typeface="Calibri"/>
            </a:endParaRPr>
          </a:p>
          <a:p>
            <a:pPr marL="527685" marR="6350" indent="-514984" algn="just">
              <a:spcBef>
                <a:spcPts val="765"/>
              </a:spcBef>
              <a:buAutoNum type="arabicPeriod"/>
              <a:tabLst>
                <a:tab pos="528320" algn="l"/>
              </a:tabLst>
            </a:pPr>
            <a:r>
              <a:rPr sz="3200" b="1" spc="-5" dirty="0">
                <a:latin typeface="Calibri"/>
                <a:cs typeface="Calibri"/>
              </a:rPr>
              <a:t>Assimilação: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0" dirty="0">
                <a:latin typeface="Calibri"/>
                <a:cs typeface="Calibri"/>
              </a:rPr>
              <a:t>energia </a:t>
            </a:r>
            <a:r>
              <a:rPr sz="3200" spc="-5" dirty="0">
                <a:latin typeface="Calibri"/>
                <a:cs typeface="Calibri"/>
              </a:rPr>
              <a:t>química </a:t>
            </a:r>
            <a:r>
              <a:rPr sz="3200" dirty="0">
                <a:latin typeface="Calibri"/>
                <a:cs typeface="Calibri"/>
              </a:rPr>
              <a:t>é </a:t>
            </a:r>
            <a:r>
              <a:rPr sz="3200" spc="-10" dirty="0">
                <a:latin typeface="Calibri"/>
                <a:cs typeface="Calibri"/>
              </a:rPr>
              <a:t>utilizada </a:t>
            </a:r>
            <a:r>
              <a:rPr sz="3200" spc="-20" dirty="0">
                <a:latin typeface="Calibri"/>
                <a:cs typeface="Calibri"/>
              </a:rPr>
              <a:t>para 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5" dirty="0">
                <a:latin typeface="Calibri"/>
                <a:cs typeface="Calibri"/>
              </a:rPr>
              <a:t>síntese </a:t>
            </a:r>
            <a:r>
              <a:rPr sz="3200" spc="-5" dirty="0">
                <a:latin typeface="Calibri"/>
                <a:cs typeface="Calibri"/>
              </a:rPr>
              <a:t>do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4F81BC"/>
                </a:solidFill>
                <a:latin typeface="Calibri"/>
                <a:cs typeface="Calibri"/>
              </a:rPr>
              <a:t>carboidrato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2263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9207" y="3372611"/>
            <a:ext cx="4709160" cy="819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0855" y="3372611"/>
            <a:ext cx="838200" cy="819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70706" y="3478530"/>
            <a:ext cx="7459903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0" b="1" i="1" spc="-5" dirty="0" err="1">
                <a:solidFill>
                  <a:srgbClr val="339933"/>
                </a:solidFill>
                <a:latin typeface="Lucida Calligraphy"/>
                <a:cs typeface="Lucida Calligraphy"/>
              </a:rPr>
              <a:t>Fase</a:t>
            </a:r>
            <a:r>
              <a:rPr sz="4000" b="1" i="1" spc="-105" dirty="0">
                <a:solidFill>
                  <a:srgbClr val="339933"/>
                </a:solidFill>
                <a:latin typeface="Lucida Calligraphy"/>
                <a:cs typeface="Lucida Calligraphy"/>
              </a:rPr>
              <a:t> </a:t>
            </a:r>
            <a:r>
              <a:rPr sz="4000" b="1" i="1" dirty="0" err="1">
                <a:solidFill>
                  <a:srgbClr val="339933"/>
                </a:solidFill>
                <a:latin typeface="Lucida Calligraphy"/>
                <a:cs typeface="Lucida Calligraphy"/>
              </a:rPr>
              <a:t>Luminosa</a:t>
            </a:r>
            <a:r>
              <a:rPr lang="pt-BR" sz="4000" b="1" i="1" dirty="0">
                <a:solidFill>
                  <a:srgbClr val="339933"/>
                </a:solidFill>
                <a:latin typeface="Lucida Calligraphy"/>
                <a:cs typeface="Lucida Calligraphy"/>
              </a:rPr>
              <a:t> </a:t>
            </a:r>
          </a:p>
          <a:p>
            <a:pPr marL="12700"/>
            <a:endParaRPr lang="pt-BR" sz="4000" b="1" i="1" dirty="0">
              <a:solidFill>
                <a:srgbClr val="339933"/>
              </a:solidFill>
              <a:latin typeface="Lucida Calligraphy"/>
              <a:cs typeface="Lucida Calligraphy"/>
            </a:endParaRPr>
          </a:p>
          <a:p>
            <a:pPr marL="12700"/>
            <a:endParaRPr sz="4000" dirty="0">
              <a:latin typeface="Lucida Calligraphy"/>
              <a:cs typeface="Lucida Calligraphy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07564" y="2399322"/>
            <a:ext cx="1101686" cy="11016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75347" y="85344"/>
            <a:ext cx="3585972" cy="899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29800" y="85344"/>
            <a:ext cx="838200" cy="899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xfrm>
            <a:off x="2362200" y="689352"/>
            <a:ext cx="1051560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5318760">
              <a:lnSpc>
                <a:spcPct val="100000"/>
              </a:lnSpc>
            </a:pPr>
            <a:r>
              <a:rPr spc="-20" dirty="0"/>
              <a:t>Fotossíntese</a:t>
            </a:r>
          </a:p>
        </p:txBody>
      </p:sp>
    </p:spTree>
    <p:extLst>
      <p:ext uri="{BB962C8B-B14F-4D97-AF65-F5344CB8AC3E}">
        <p14:creationId xmlns:p14="http://schemas.microsoft.com/office/powerpoint/2010/main" val="4285067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15844" y="439673"/>
            <a:ext cx="6631940" cy="1684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b="1" u="heavy" spc="-5" dirty="0">
                <a:solidFill>
                  <a:srgbClr val="009900"/>
                </a:solidFill>
                <a:latin typeface="Arial"/>
                <a:cs typeface="Arial"/>
              </a:rPr>
              <a:t>Conceitos </a:t>
            </a:r>
            <a:r>
              <a:rPr sz="2800" b="1" u="heavy" dirty="0">
                <a:solidFill>
                  <a:srgbClr val="009900"/>
                </a:solidFill>
                <a:latin typeface="Arial"/>
                <a:cs typeface="Arial"/>
              </a:rPr>
              <a:t>importantes para </a:t>
            </a:r>
            <a:r>
              <a:rPr sz="2800" b="1" u="heavy" spc="-5" dirty="0">
                <a:solidFill>
                  <a:srgbClr val="009900"/>
                </a:solidFill>
                <a:latin typeface="Arial"/>
                <a:cs typeface="Arial"/>
              </a:rPr>
              <a:t>entender</a:t>
            </a:r>
            <a:r>
              <a:rPr sz="2800" b="1" u="heavy" spc="-3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800" b="1" u="heavy" dirty="0">
                <a:solidFill>
                  <a:srgbClr val="009900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  <a:p>
            <a:pPr marL="3175" algn="ctr"/>
            <a:r>
              <a:rPr sz="2800" b="1" u="heavy" dirty="0">
                <a:solidFill>
                  <a:srgbClr val="009900"/>
                </a:solidFill>
                <a:latin typeface="Arial"/>
                <a:cs typeface="Arial"/>
              </a:rPr>
              <a:t>fotossíntese</a:t>
            </a:r>
            <a:endParaRPr sz="2800">
              <a:latin typeface="Arial"/>
              <a:cs typeface="Arial"/>
            </a:endParaRPr>
          </a:p>
          <a:p>
            <a:pPr algn="ctr">
              <a:spcBef>
                <a:spcPts val="2155"/>
              </a:spcBef>
            </a:pPr>
            <a:r>
              <a:rPr sz="3600" b="1" u="heavy" dirty="0">
                <a:latin typeface="Arial"/>
                <a:cs typeface="Arial"/>
              </a:rPr>
              <a:t>Luz e</a:t>
            </a:r>
            <a:r>
              <a:rPr sz="3600" b="1" u="heavy" spc="-130" dirty="0">
                <a:latin typeface="Arial"/>
                <a:cs typeface="Arial"/>
              </a:rPr>
              <a:t> </a:t>
            </a:r>
            <a:r>
              <a:rPr sz="3600" b="1" u="heavy" dirty="0">
                <a:latin typeface="Arial"/>
                <a:cs typeface="Arial"/>
              </a:rPr>
              <a:t>Pigmentos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42769" y="3466339"/>
            <a:ext cx="7592695" cy="2246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3200" b="1" u="heavy" spc="-5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3200" b="1" u="heavy" spc="-5" dirty="0">
                <a:solidFill>
                  <a:srgbClr val="FF0000"/>
                </a:solidFill>
                <a:latin typeface="Arial"/>
                <a:cs typeface="Arial"/>
              </a:rPr>
              <a:t>- </a:t>
            </a:r>
            <a:r>
              <a:rPr sz="3200" b="1" u="heavy" spc="-10" dirty="0">
                <a:solidFill>
                  <a:srgbClr val="FF0000"/>
                </a:solidFill>
                <a:latin typeface="Arial"/>
                <a:cs typeface="Arial"/>
              </a:rPr>
              <a:t>Luz </a:t>
            </a:r>
            <a:r>
              <a:rPr sz="3200" b="1" u="heavy" spc="-5" dirty="0">
                <a:solidFill>
                  <a:srgbClr val="FF0000"/>
                </a:solidFill>
                <a:latin typeface="Arial"/>
                <a:cs typeface="Arial"/>
              </a:rPr>
              <a:t>é </a:t>
            </a:r>
            <a:r>
              <a:rPr sz="3200" b="1" u="heavy" spc="-15" dirty="0">
                <a:solidFill>
                  <a:srgbClr val="FF0000"/>
                </a:solidFill>
                <a:latin typeface="Arial"/>
                <a:cs typeface="Arial"/>
              </a:rPr>
              <a:t>uma </a:t>
            </a:r>
            <a:r>
              <a:rPr sz="3200" b="1" u="heavy" spc="-5" dirty="0">
                <a:solidFill>
                  <a:srgbClr val="FF0000"/>
                </a:solidFill>
                <a:latin typeface="Arial"/>
                <a:cs typeface="Arial"/>
              </a:rPr>
              <a:t>radiação</a:t>
            </a:r>
            <a:r>
              <a:rPr sz="3200" b="1" u="heavy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u="heavy" spc="-10" dirty="0">
                <a:solidFill>
                  <a:srgbClr val="FF0000"/>
                </a:solidFill>
                <a:latin typeface="Arial"/>
                <a:cs typeface="Arial"/>
              </a:rPr>
              <a:t>eletromagnética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200" dirty="0">
              <a:latin typeface="Times New Roman"/>
              <a:cs typeface="Times New Roman"/>
            </a:endParaRPr>
          </a:p>
          <a:p>
            <a:pPr>
              <a:spcBef>
                <a:spcPts val="45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286385" marR="279400" algn="ctr"/>
            <a:r>
              <a:rPr sz="2800" b="1" spc="-5" dirty="0">
                <a:latin typeface="Arial"/>
                <a:cs typeface="Arial"/>
              </a:rPr>
              <a:t>Possui </a:t>
            </a:r>
            <a:r>
              <a:rPr sz="2800" b="1" dirty="0">
                <a:latin typeface="Arial"/>
                <a:cs typeface="Arial"/>
              </a:rPr>
              <a:t>características tanto </a:t>
            </a:r>
            <a:r>
              <a:rPr sz="2800" b="1" spc="-5" dirty="0">
                <a:latin typeface="Arial"/>
                <a:cs typeface="Arial"/>
              </a:rPr>
              <a:t>de </a:t>
            </a:r>
            <a:r>
              <a:rPr sz="2800" b="1" dirty="0">
                <a:latin typeface="Arial"/>
                <a:cs typeface="Arial"/>
              </a:rPr>
              <a:t>uma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onda  </a:t>
            </a:r>
            <a:r>
              <a:rPr sz="2800" b="1" dirty="0">
                <a:latin typeface="Arial"/>
                <a:cs typeface="Arial"/>
              </a:rPr>
              <a:t>como </a:t>
            </a:r>
            <a:r>
              <a:rPr sz="2800" b="1" spc="-5" dirty="0">
                <a:latin typeface="Arial"/>
                <a:cs typeface="Arial"/>
              </a:rPr>
              <a:t>de </a:t>
            </a:r>
            <a:r>
              <a:rPr sz="2800" b="1" dirty="0">
                <a:latin typeface="Arial"/>
                <a:cs typeface="Arial"/>
              </a:rPr>
              <a:t>uma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partícula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860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6742" y="2076958"/>
            <a:ext cx="3876040" cy="2677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/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Comprimento de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onda </a:t>
            </a:r>
            <a:r>
              <a:rPr sz="2400" b="1" spc="-5" dirty="0">
                <a:latin typeface="Arial"/>
                <a:cs typeface="Arial"/>
              </a:rPr>
              <a:t>(λ)  </a:t>
            </a:r>
            <a:r>
              <a:rPr sz="2400" b="1" dirty="0">
                <a:latin typeface="Arial"/>
                <a:cs typeface="Arial"/>
              </a:rPr>
              <a:t>é a </a:t>
            </a:r>
            <a:r>
              <a:rPr sz="2400" b="1" spc="-5" dirty="0">
                <a:latin typeface="Arial"/>
                <a:cs typeface="Arial"/>
              </a:rPr>
              <a:t>distância entre cristas  de onda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sucessivas</a:t>
            </a:r>
            <a:endParaRPr sz="2400">
              <a:latin typeface="Arial"/>
              <a:cs typeface="Arial"/>
            </a:endParaRPr>
          </a:p>
          <a:p>
            <a:pPr>
              <a:spcBef>
                <a:spcPts val="5"/>
              </a:spcBef>
            </a:pPr>
            <a:endParaRPr sz="3000">
              <a:latin typeface="Times New Roman"/>
              <a:cs typeface="Times New Roman"/>
            </a:endParaRPr>
          </a:p>
          <a:p>
            <a:pPr marL="12700" marR="5080" algn="just"/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Frequencia </a:t>
            </a:r>
            <a:r>
              <a:rPr sz="2400" b="1" spc="-5" dirty="0">
                <a:latin typeface="Arial"/>
                <a:cs typeface="Arial"/>
              </a:rPr>
              <a:t>(η) é </a:t>
            </a:r>
            <a:r>
              <a:rPr sz="2400" b="1" dirty="0">
                <a:latin typeface="Arial"/>
                <a:cs typeface="Arial"/>
              </a:rPr>
              <a:t>o </a:t>
            </a:r>
            <a:r>
              <a:rPr sz="2400" b="1" spc="-5" dirty="0">
                <a:latin typeface="Arial"/>
                <a:cs typeface="Arial"/>
              </a:rPr>
              <a:t>número  de cristas de onda num  </a:t>
            </a:r>
            <a:r>
              <a:rPr sz="2400" b="1" dirty="0">
                <a:latin typeface="Arial"/>
                <a:cs typeface="Arial"/>
              </a:rPr>
              <a:t>determinado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tempo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28234" y="1196769"/>
            <a:ext cx="4675251" cy="5610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93747" y="328929"/>
            <a:ext cx="6929120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u="heavy" spc="-5" dirty="0">
                <a:latin typeface="Arial"/>
                <a:cs typeface="Arial"/>
              </a:rPr>
              <a:t>Uma </a:t>
            </a:r>
            <a:r>
              <a:rPr sz="2400" b="1" u="heavy" dirty="0">
                <a:latin typeface="Arial"/>
                <a:cs typeface="Arial"/>
              </a:rPr>
              <a:t>onda </a:t>
            </a:r>
            <a:r>
              <a:rPr sz="2400" b="1" u="heavy" spc="-5" dirty="0">
                <a:latin typeface="Arial"/>
                <a:cs typeface="Arial"/>
              </a:rPr>
              <a:t>é </a:t>
            </a:r>
            <a:r>
              <a:rPr sz="2400" b="1" u="heavy" dirty="0">
                <a:latin typeface="Arial"/>
                <a:cs typeface="Arial"/>
              </a:rPr>
              <a:t>caracterizado </a:t>
            </a:r>
            <a:r>
              <a:rPr sz="2400" b="1" u="heavy" spc="-5" dirty="0">
                <a:latin typeface="Arial"/>
                <a:cs typeface="Arial"/>
              </a:rPr>
              <a:t>por um</a:t>
            </a:r>
            <a:r>
              <a:rPr sz="2400" b="1" u="heavy" spc="-135" dirty="0">
                <a:latin typeface="Arial"/>
                <a:cs typeface="Arial"/>
              </a:rPr>
              <a:t> </a:t>
            </a:r>
            <a:r>
              <a:rPr sz="2400" b="1" u="heavy" dirty="0">
                <a:latin typeface="Arial"/>
                <a:cs typeface="Arial"/>
              </a:rPr>
              <a:t>comprimento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u="heavy" dirty="0">
                <a:latin typeface="Arial"/>
                <a:cs typeface="Arial"/>
              </a:rPr>
              <a:t>de </a:t>
            </a:r>
            <a:r>
              <a:rPr sz="2400" b="1" u="heavy" spc="-5" dirty="0">
                <a:latin typeface="Arial"/>
                <a:cs typeface="Arial"/>
              </a:rPr>
              <a:t>onda </a:t>
            </a:r>
            <a:r>
              <a:rPr sz="2400" b="1" u="heavy" dirty="0">
                <a:latin typeface="Arial"/>
                <a:cs typeface="Arial"/>
              </a:rPr>
              <a:t>e uma</a:t>
            </a:r>
            <a:r>
              <a:rPr sz="2400" b="1" u="heavy" spc="-140" dirty="0">
                <a:latin typeface="Arial"/>
                <a:cs typeface="Arial"/>
              </a:rPr>
              <a:t> </a:t>
            </a:r>
            <a:r>
              <a:rPr sz="2400" b="1" u="heavy" dirty="0">
                <a:latin typeface="Arial"/>
                <a:cs typeface="Arial"/>
              </a:rPr>
              <a:t>frequencia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2996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8065" y="370333"/>
            <a:ext cx="7840980" cy="5886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505" algn="ctr"/>
            <a:r>
              <a:rPr sz="2400" b="1" u="heavy" dirty="0">
                <a:latin typeface="Arial"/>
                <a:cs typeface="Arial"/>
              </a:rPr>
              <a:t>Luz também é uma partícula chamada</a:t>
            </a:r>
            <a:r>
              <a:rPr sz="2400" b="1" u="heavy" spc="-140" dirty="0"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latin typeface="Arial"/>
                <a:cs typeface="Arial"/>
              </a:rPr>
              <a:t>fóton</a:t>
            </a:r>
            <a:endParaRPr sz="2400">
              <a:latin typeface="Arial"/>
              <a:cs typeface="Arial"/>
            </a:endParaRPr>
          </a:p>
          <a:p>
            <a:pPr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408940" indent="-396240">
              <a:buClr>
                <a:srgbClr val="990033"/>
              </a:buClr>
              <a:buSzPct val="129166"/>
              <a:buFont typeface="Wingdings"/>
              <a:buChar char=""/>
              <a:tabLst>
                <a:tab pos="409575" algn="l"/>
              </a:tabLst>
            </a:pPr>
            <a:r>
              <a:rPr sz="2400" b="1" dirty="0">
                <a:latin typeface="Arial"/>
                <a:cs typeface="Arial"/>
              </a:rPr>
              <a:t>Cada </a:t>
            </a:r>
            <a:r>
              <a:rPr sz="2400" b="1" spc="-5" dirty="0">
                <a:latin typeface="Arial"/>
                <a:cs typeface="Arial"/>
              </a:rPr>
              <a:t>fóton </a:t>
            </a:r>
            <a:r>
              <a:rPr sz="2400" b="1" dirty="0">
                <a:latin typeface="Arial"/>
                <a:cs typeface="Arial"/>
              </a:rPr>
              <a:t>contém uma quantidade de energia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que</a:t>
            </a:r>
            <a:endParaRPr sz="2400">
              <a:latin typeface="Arial"/>
              <a:cs typeface="Arial"/>
            </a:endParaRPr>
          </a:p>
          <a:p>
            <a:pPr marL="12700"/>
            <a:r>
              <a:rPr sz="2400" b="1" spc="-5" dirty="0">
                <a:latin typeface="Arial"/>
                <a:cs typeface="Arial"/>
              </a:rPr>
              <a:t>é </a:t>
            </a:r>
            <a:r>
              <a:rPr sz="2400" b="1" dirty="0">
                <a:latin typeface="Arial"/>
                <a:cs typeface="Arial"/>
              </a:rPr>
              <a:t>chamada</a:t>
            </a:r>
            <a:r>
              <a:rPr sz="2400" b="1" spc="-125" dirty="0"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quantum</a:t>
            </a:r>
            <a:endParaRPr sz="2400">
              <a:latin typeface="Arial"/>
              <a:cs typeface="Arial"/>
            </a:endParaRPr>
          </a:p>
          <a:p>
            <a:pPr marL="408940" indent="-396240">
              <a:buClr>
                <a:srgbClr val="990033"/>
              </a:buClr>
              <a:buSzPct val="129166"/>
              <a:buFont typeface="Wingdings"/>
              <a:buChar char=""/>
              <a:tabLst>
                <a:tab pos="409575" algn="l"/>
              </a:tabLst>
            </a:pPr>
            <a:r>
              <a:rPr sz="2400" b="1" dirty="0">
                <a:latin typeface="Arial"/>
                <a:cs typeface="Arial"/>
              </a:rPr>
              <a:t>O quantum de um </a:t>
            </a:r>
            <a:r>
              <a:rPr sz="2400" b="1" spc="-5" dirty="0">
                <a:latin typeface="Arial"/>
                <a:cs typeface="Arial"/>
              </a:rPr>
              <a:t>fóton </a:t>
            </a:r>
            <a:r>
              <a:rPr sz="2400" b="1" dirty="0">
                <a:latin typeface="Arial"/>
                <a:cs typeface="Arial"/>
              </a:rPr>
              <a:t>depende da frequencia</a:t>
            </a:r>
            <a:r>
              <a:rPr sz="2400" b="1" spc="-1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da</a:t>
            </a:r>
            <a:endParaRPr sz="2400">
              <a:latin typeface="Arial"/>
              <a:cs typeface="Arial"/>
            </a:endParaRPr>
          </a:p>
          <a:p>
            <a:pPr marL="12700"/>
            <a:r>
              <a:rPr sz="2400" b="1" dirty="0">
                <a:latin typeface="Arial"/>
                <a:cs typeface="Arial"/>
              </a:rPr>
              <a:t>luz/comprimento </a:t>
            </a:r>
            <a:r>
              <a:rPr sz="2400" b="1" spc="-5" dirty="0">
                <a:latin typeface="Arial"/>
                <a:cs typeface="Arial"/>
              </a:rPr>
              <a:t>de</a:t>
            </a:r>
            <a:r>
              <a:rPr sz="2400" b="1" spc="-1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onda</a:t>
            </a:r>
            <a:endParaRPr sz="2400">
              <a:latin typeface="Arial"/>
              <a:cs typeface="Arial"/>
            </a:endParaRPr>
          </a:p>
          <a:p>
            <a:pPr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927100"/>
            <a:r>
              <a:rPr sz="2400" b="1" dirty="0">
                <a:latin typeface="Symbol"/>
                <a:cs typeface="Symbol"/>
              </a:rPr>
              <a:t></a:t>
            </a:r>
            <a:r>
              <a:rPr sz="2400" b="1" dirty="0">
                <a:latin typeface="Arial"/>
                <a:cs typeface="Arial"/>
              </a:rPr>
              <a:t>comprimento onda </a:t>
            </a:r>
            <a:r>
              <a:rPr sz="2400" b="1" dirty="0">
                <a:latin typeface="Symbol"/>
                <a:cs typeface="Symbol"/>
              </a:rPr>
              <a:t></a:t>
            </a:r>
            <a:r>
              <a:rPr sz="2400" b="1" dirty="0">
                <a:latin typeface="Arial"/>
                <a:cs typeface="Arial"/>
              </a:rPr>
              <a:t>frequencia</a:t>
            </a:r>
            <a:r>
              <a:rPr sz="2400" b="1" spc="-160" dirty="0">
                <a:latin typeface="Arial"/>
                <a:cs typeface="Arial"/>
              </a:rPr>
              <a:t> </a:t>
            </a:r>
            <a:r>
              <a:rPr sz="2400" b="1" dirty="0">
                <a:latin typeface="Symbol"/>
                <a:cs typeface="Symbol"/>
              </a:rPr>
              <a:t></a:t>
            </a:r>
            <a:r>
              <a:rPr sz="2400" b="1" dirty="0">
                <a:latin typeface="Arial"/>
                <a:cs typeface="Arial"/>
              </a:rPr>
              <a:t>energia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4481830"/>
            <a:r>
              <a:rPr sz="2400" b="1" dirty="0">
                <a:latin typeface="Arial"/>
                <a:cs typeface="Arial"/>
              </a:rPr>
              <a:t>Luz solar é como uma  </a:t>
            </a:r>
            <a:r>
              <a:rPr sz="2400" b="1" spc="-10" dirty="0">
                <a:latin typeface="Arial"/>
                <a:cs typeface="Arial"/>
              </a:rPr>
              <a:t>chuva </a:t>
            </a:r>
            <a:r>
              <a:rPr sz="2400" b="1" spc="-5" dirty="0">
                <a:latin typeface="Arial"/>
                <a:cs typeface="Arial"/>
              </a:rPr>
              <a:t>de fótons de  </a:t>
            </a:r>
            <a:r>
              <a:rPr sz="2400" b="1" dirty="0">
                <a:latin typeface="Arial"/>
                <a:cs typeface="Arial"/>
              </a:rPr>
              <a:t>frequencias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diferentes.  Pequena parte </a:t>
            </a:r>
            <a:r>
              <a:rPr sz="2400" b="1" spc="-5" dirty="0">
                <a:latin typeface="Arial"/>
                <a:cs typeface="Arial"/>
              </a:rPr>
              <a:t>da  </a:t>
            </a:r>
            <a:r>
              <a:rPr sz="2400" b="1" dirty="0">
                <a:latin typeface="Arial"/>
                <a:cs typeface="Arial"/>
              </a:rPr>
              <a:t>energia solar </a:t>
            </a:r>
            <a:r>
              <a:rPr sz="2400" b="1" spc="-5" dirty="0">
                <a:latin typeface="Arial"/>
                <a:cs typeface="Arial"/>
              </a:rPr>
              <a:t>é </a:t>
            </a:r>
            <a:r>
              <a:rPr sz="2400" b="1" dirty="0">
                <a:latin typeface="Arial"/>
                <a:cs typeface="Arial"/>
              </a:rPr>
              <a:t>usada  na fotossíntese</a:t>
            </a:r>
            <a:r>
              <a:rPr sz="2400" b="1" spc="-12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(1%).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27750" y="3889375"/>
            <a:ext cx="4292600" cy="2736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7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2892" y="370332"/>
            <a:ext cx="7706995" cy="110744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2400" spc="-5" dirty="0"/>
              <a:t>Nossos olhos </a:t>
            </a:r>
            <a:r>
              <a:rPr sz="2400" dirty="0"/>
              <a:t>são </a:t>
            </a:r>
            <a:r>
              <a:rPr sz="2400" spc="-5" dirty="0"/>
              <a:t>sensíveis </a:t>
            </a:r>
            <a:r>
              <a:rPr sz="2400" dirty="0"/>
              <a:t>a só uma gama</a:t>
            </a:r>
            <a:r>
              <a:rPr sz="2400" spc="-130" dirty="0"/>
              <a:t> </a:t>
            </a:r>
            <a:r>
              <a:rPr sz="2400" dirty="0"/>
              <a:t>pequena  </a:t>
            </a:r>
            <a:r>
              <a:rPr sz="2400" spc="-5" dirty="0"/>
              <a:t>de </a:t>
            </a:r>
            <a:r>
              <a:rPr sz="2400" dirty="0"/>
              <a:t>frequencia — </a:t>
            </a:r>
            <a:r>
              <a:rPr sz="2400" spc="-5" dirty="0"/>
              <a:t>a </a:t>
            </a:r>
            <a:r>
              <a:rPr sz="2400" dirty="0"/>
              <a:t>região </a:t>
            </a:r>
            <a:r>
              <a:rPr sz="2400" spc="-5" dirty="0"/>
              <a:t>de </a:t>
            </a:r>
            <a:r>
              <a:rPr sz="2400" dirty="0"/>
              <a:t>luz </a:t>
            </a:r>
            <a:r>
              <a:rPr sz="2400" spc="-10" dirty="0"/>
              <a:t>visível </a:t>
            </a:r>
            <a:r>
              <a:rPr sz="2400" dirty="0"/>
              <a:t>do espectro  eletromagnético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992313" y="1844675"/>
            <a:ext cx="8486775" cy="4610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2602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96840" y="1666366"/>
            <a:ext cx="136207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b="1" dirty="0">
                <a:latin typeface="Arial"/>
                <a:cs typeface="Arial"/>
              </a:rPr>
              <a:t>p</a:t>
            </a:r>
            <a:r>
              <a:rPr sz="2400" b="1" spc="-10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ss</a:t>
            </a:r>
            <a:r>
              <a:rPr sz="2400" b="1" spc="-30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em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76922" y="1666366"/>
            <a:ext cx="23133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978535" algn="l"/>
              </a:tabLst>
            </a:pPr>
            <a:r>
              <a:rPr sz="2400" b="1" dirty="0">
                <a:latin typeface="Arial"/>
                <a:cs typeface="Arial"/>
              </a:rPr>
              <a:t>uma	</a:t>
            </a:r>
            <a:r>
              <a:rPr sz="2400" b="1" spc="-5" dirty="0">
                <a:latin typeface="Arial"/>
                <a:cs typeface="Arial"/>
              </a:rPr>
              <a:t>estrutura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62727" y="2032127"/>
            <a:ext cx="229616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1283970" algn="l"/>
              </a:tabLst>
            </a:pPr>
            <a:r>
              <a:rPr sz="2400" b="1" dirty="0">
                <a:latin typeface="Arial"/>
                <a:cs typeface="Arial"/>
              </a:rPr>
              <a:t>át</a:t>
            </a:r>
            <a:r>
              <a:rPr sz="2400" b="1" spc="-10" dirty="0">
                <a:latin typeface="Arial"/>
                <a:cs typeface="Arial"/>
              </a:rPr>
              <a:t>o</a:t>
            </a:r>
            <a:r>
              <a:rPr sz="2400" b="1" spc="-5" dirty="0">
                <a:latin typeface="Arial"/>
                <a:cs typeface="Arial"/>
              </a:rPr>
              <a:t>mos</a:t>
            </a:r>
            <a:r>
              <a:rPr sz="2400" b="1" dirty="0">
                <a:latin typeface="Arial"/>
                <a:cs typeface="Arial"/>
              </a:rPr>
              <a:t>	podem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20303" y="2032127"/>
            <a:ext cx="166751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1484630" algn="l"/>
              </a:tabLst>
            </a:pPr>
            <a:r>
              <a:rPr sz="2400" b="1" spc="-20" dirty="0">
                <a:latin typeface="Arial"/>
                <a:cs typeface="Arial"/>
              </a:rPr>
              <a:t>a</a:t>
            </a:r>
            <a:r>
              <a:rPr sz="2400" b="1" spc="-5" dirty="0">
                <a:latin typeface="Arial"/>
                <a:cs typeface="Arial"/>
              </a:rPr>
              <a:t>bso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45" dirty="0">
                <a:latin typeface="Arial"/>
                <a:cs typeface="Arial"/>
              </a:rPr>
              <a:t>v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5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5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84020" y="1666366"/>
            <a:ext cx="3313429" cy="1107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/>
            <a:r>
              <a:rPr sz="2400" b="1" dirty="0">
                <a:latin typeface="Arial"/>
                <a:cs typeface="Arial"/>
              </a:rPr>
              <a:t>São </a:t>
            </a:r>
            <a:r>
              <a:rPr sz="2400" b="1" spc="-5" dirty="0">
                <a:latin typeface="Arial"/>
                <a:cs typeface="Arial"/>
              </a:rPr>
              <a:t>moléculas </a:t>
            </a:r>
            <a:r>
              <a:rPr sz="2400" b="1" spc="-15" dirty="0">
                <a:latin typeface="Arial"/>
                <a:cs typeface="Arial"/>
              </a:rPr>
              <a:t>que  </a:t>
            </a:r>
            <a:r>
              <a:rPr sz="2400" b="1" dirty="0">
                <a:latin typeface="Arial"/>
                <a:cs typeface="Arial"/>
              </a:rPr>
              <a:t>especial </a:t>
            </a:r>
            <a:r>
              <a:rPr sz="2400" b="1" spc="-5" dirty="0">
                <a:latin typeface="Arial"/>
                <a:cs typeface="Arial"/>
              </a:rPr>
              <a:t>onde alguns  </a:t>
            </a:r>
            <a:r>
              <a:rPr sz="2400" b="1" dirty="0">
                <a:latin typeface="Arial"/>
                <a:cs typeface="Arial"/>
              </a:rPr>
              <a:t>energia </a:t>
            </a:r>
            <a:r>
              <a:rPr sz="2400" b="1" spc="-5" dirty="0">
                <a:latin typeface="Arial"/>
                <a:cs typeface="Arial"/>
              </a:rPr>
              <a:t>dos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fótons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62200" y="781686"/>
            <a:ext cx="10515600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184400">
              <a:lnSpc>
                <a:spcPct val="100000"/>
              </a:lnSpc>
            </a:pPr>
            <a:r>
              <a:rPr sz="3200" u="heavy" spc="-5" dirty="0">
                <a:solidFill>
                  <a:srgbClr val="FF3300"/>
                </a:solidFill>
              </a:rPr>
              <a:t>2 -</a:t>
            </a:r>
            <a:r>
              <a:rPr sz="3200" u="heavy" spc="-95" dirty="0">
                <a:solidFill>
                  <a:srgbClr val="FF3300"/>
                </a:solidFill>
              </a:rPr>
              <a:t> </a:t>
            </a:r>
            <a:r>
              <a:rPr sz="3200" u="heavy" spc="-10" dirty="0">
                <a:solidFill>
                  <a:srgbClr val="FF3300"/>
                </a:solidFill>
              </a:rPr>
              <a:t>Pigmentos</a:t>
            </a:r>
            <a:endParaRPr sz="3200"/>
          </a:p>
        </p:txBody>
      </p:sp>
      <p:sp>
        <p:nvSpPr>
          <p:cNvPr id="8" name="object 8"/>
          <p:cNvSpPr txBox="1"/>
          <p:nvPr/>
        </p:nvSpPr>
        <p:spPr>
          <a:xfrm>
            <a:off x="2287321" y="4331207"/>
            <a:ext cx="72307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b="1" spc="-5" dirty="0">
                <a:latin typeface="Arial"/>
                <a:cs typeface="Arial"/>
              </a:rPr>
              <a:t>Como </a:t>
            </a:r>
            <a:r>
              <a:rPr sz="2400" b="1" dirty="0">
                <a:latin typeface="Arial"/>
                <a:cs typeface="Arial"/>
              </a:rPr>
              <a:t>acontece </a:t>
            </a:r>
            <a:r>
              <a:rPr sz="2400" b="1" spc="-5" dirty="0">
                <a:latin typeface="Arial"/>
                <a:cs typeface="Arial"/>
              </a:rPr>
              <a:t>a </a:t>
            </a:r>
            <a:r>
              <a:rPr sz="2400" b="1" dirty="0">
                <a:latin typeface="Arial"/>
                <a:cs typeface="Arial"/>
              </a:rPr>
              <a:t>absorção </a:t>
            </a:r>
            <a:r>
              <a:rPr sz="2400" b="1" spc="-5" dirty="0">
                <a:latin typeface="Arial"/>
                <a:cs typeface="Arial"/>
              </a:rPr>
              <a:t>de </a:t>
            </a:r>
            <a:r>
              <a:rPr sz="2400" b="1" dirty="0">
                <a:latin typeface="Arial"/>
                <a:cs typeface="Arial"/>
              </a:rPr>
              <a:t>luz por </a:t>
            </a:r>
            <a:r>
              <a:rPr sz="2400" b="1" spc="-5" dirty="0">
                <a:latin typeface="Arial"/>
                <a:cs typeface="Arial"/>
              </a:rPr>
              <a:t>um</a:t>
            </a:r>
            <a:r>
              <a:rPr sz="2400" b="1" spc="-1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átomo?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0902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4826" y="980947"/>
            <a:ext cx="2808351" cy="23035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99001" y="980947"/>
            <a:ext cx="2808351" cy="2303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8952" y="952373"/>
            <a:ext cx="2879725" cy="2306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03676" y="3414713"/>
            <a:ext cx="3024124" cy="24225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00825" y="3400426"/>
            <a:ext cx="3024124" cy="24225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38046" y="373380"/>
            <a:ext cx="235775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b="1" dirty="0">
                <a:latin typeface="Arial"/>
                <a:cs typeface="Arial"/>
              </a:rPr>
              <a:t>Elétron em sua</a:t>
            </a:r>
            <a:r>
              <a:rPr b="1" spc="-15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órbita</a:t>
            </a:r>
            <a:endParaRPr>
              <a:latin typeface="Arial"/>
              <a:cs typeface="Arial"/>
            </a:endParaRPr>
          </a:p>
          <a:p>
            <a:pPr marL="635" algn="ctr"/>
            <a:r>
              <a:rPr b="1" dirty="0">
                <a:latin typeface="Arial"/>
                <a:cs typeface="Arial"/>
              </a:rPr>
              <a:t>normal,</a:t>
            </a:r>
            <a:r>
              <a:rPr b="1" spc="-10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estável</a:t>
            </a:r>
            <a:endParaRPr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39029" y="373380"/>
            <a:ext cx="238760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b="1" dirty="0">
                <a:latin typeface="Arial"/>
                <a:cs typeface="Arial"/>
              </a:rPr>
              <a:t>Feixe de luz</a:t>
            </a:r>
            <a:r>
              <a:rPr b="1" spc="-14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incidente</a:t>
            </a:r>
            <a:endParaRPr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b="1" dirty="0">
                <a:latin typeface="Arial"/>
                <a:cs typeface="Arial"/>
              </a:rPr>
              <a:t>transfere</a:t>
            </a:r>
            <a:r>
              <a:rPr b="1" spc="-12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energia</a:t>
            </a:r>
            <a:endParaRPr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02423" y="379477"/>
            <a:ext cx="272859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5430" marR="5080" indent="-253365"/>
            <a:r>
              <a:rPr b="1" dirty="0">
                <a:latin typeface="Arial"/>
                <a:cs typeface="Arial"/>
              </a:rPr>
              <a:t>Elétron muda </a:t>
            </a:r>
            <a:r>
              <a:rPr b="1" spc="-5" dirty="0">
                <a:latin typeface="Arial"/>
                <a:cs typeface="Arial"/>
              </a:rPr>
              <a:t>de</a:t>
            </a:r>
            <a:r>
              <a:rPr b="1" spc="-13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camada  energética -</a:t>
            </a:r>
            <a:r>
              <a:rPr b="1" spc="-10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instável</a:t>
            </a:r>
            <a:endParaRPr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47891" y="5992368"/>
            <a:ext cx="240982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dirty="0">
                <a:latin typeface="Arial"/>
                <a:cs typeface="Arial"/>
              </a:rPr>
              <a:t>Elétron </a:t>
            </a:r>
            <a:r>
              <a:rPr b="1" spc="-5" dirty="0">
                <a:latin typeface="Arial"/>
                <a:cs typeface="Arial"/>
              </a:rPr>
              <a:t>volta </a:t>
            </a:r>
            <a:r>
              <a:rPr b="1" dirty="0">
                <a:latin typeface="Arial"/>
                <a:cs typeface="Arial"/>
              </a:rPr>
              <a:t>para</a:t>
            </a:r>
            <a:r>
              <a:rPr b="1" spc="-13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sua</a:t>
            </a:r>
            <a:endParaRPr>
              <a:latin typeface="Arial"/>
              <a:cs typeface="Arial"/>
            </a:endParaRPr>
          </a:p>
          <a:p>
            <a:pPr marL="24765"/>
            <a:r>
              <a:rPr b="1" dirty="0">
                <a:latin typeface="Arial"/>
                <a:cs typeface="Arial"/>
              </a:rPr>
              <a:t>órbita normal,</a:t>
            </a:r>
            <a:r>
              <a:rPr b="1" spc="-11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estável</a:t>
            </a:r>
            <a:endParaRPr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97555" y="5992368"/>
            <a:ext cx="236664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dirty="0">
                <a:latin typeface="Arial"/>
                <a:cs typeface="Arial"/>
              </a:rPr>
              <a:t>Elétron libera</a:t>
            </a:r>
            <a:r>
              <a:rPr b="1" spc="-9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energia</a:t>
            </a:r>
            <a:endParaRPr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02740" y="5433365"/>
            <a:ext cx="1647825" cy="1108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>
                <a:solidFill>
                  <a:srgbClr val="008000"/>
                </a:solidFill>
                <a:latin typeface="Arial"/>
                <a:cs typeface="Arial"/>
              </a:rPr>
              <a:t>•</a:t>
            </a:r>
            <a:r>
              <a:rPr b="1" spc="-5" dirty="0">
                <a:solidFill>
                  <a:srgbClr val="008000"/>
                </a:solidFill>
                <a:latin typeface="Arial"/>
                <a:cs typeface="Arial"/>
              </a:rPr>
              <a:t>Calor</a:t>
            </a:r>
            <a:endParaRPr>
              <a:latin typeface="Arial"/>
              <a:cs typeface="Arial"/>
            </a:endParaRPr>
          </a:p>
          <a:p>
            <a:pPr marL="12700"/>
            <a:r>
              <a:rPr spc="-15" dirty="0">
                <a:solidFill>
                  <a:srgbClr val="008000"/>
                </a:solidFill>
                <a:latin typeface="Arial"/>
                <a:cs typeface="Arial"/>
              </a:rPr>
              <a:t>•</a:t>
            </a:r>
            <a:r>
              <a:rPr b="1" dirty="0">
                <a:solidFill>
                  <a:srgbClr val="008000"/>
                </a:solidFill>
                <a:latin typeface="Arial"/>
                <a:cs typeface="Arial"/>
              </a:rPr>
              <a:t>F</a:t>
            </a:r>
            <a:r>
              <a:rPr b="1" spc="5" dirty="0">
                <a:solidFill>
                  <a:srgbClr val="008000"/>
                </a:solidFill>
                <a:latin typeface="Arial"/>
                <a:cs typeface="Arial"/>
              </a:rPr>
              <a:t>l</a:t>
            </a:r>
            <a:r>
              <a:rPr b="1" dirty="0">
                <a:solidFill>
                  <a:srgbClr val="008000"/>
                </a:solidFill>
                <a:latin typeface="Arial"/>
                <a:cs typeface="Arial"/>
              </a:rPr>
              <a:t>u</a:t>
            </a:r>
            <a:r>
              <a:rPr b="1" spc="5" dirty="0">
                <a:solidFill>
                  <a:srgbClr val="008000"/>
                </a:solidFill>
                <a:latin typeface="Arial"/>
                <a:cs typeface="Arial"/>
              </a:rPr>
              <a:t>o</a:t>
            </a:r>
            <a:r>
              <a:rPr b="1" spc="-5" dirty="0">
                <a:solidFill>
                  <a:srgbClr val="008000"/>
                </a:solidFill>
                <a:latin typeface="Arial"/>
                <a:cs typeface="Arial"/>
              </a:rPr>
              <a:t>re</a:t>
            </a:r>
            <a:r>
              <a:rPr b="1" dirty="0">
                <a:solidFill>
                  <a:srgbClr val="008000"/>
                </a:solidFill>
                <a:latin typeface="Arial"/>
                <a:cs typeface="Arial"/>
              </a:rPr>
              <a:t>scê</a:t>
            </a:r>
            <a:r>
              <a:rPr b="1" spc="-5" dirty="0">
                <a:solidFill>
                  <a:srgbClr val="008000"/>
                </a:solidFill>
                <a:latin typeface="Arial"/>
                <a:cs typeface="Arial"/>
              </a:rPr>
              <a:t>n</a:t>
            </a:r>
            <a:r>
              <a:rPr b="1" dirty="0">
                <a:solidFill>
                  <a:srgbClr val="008000"/>
                </a:solidFill>
                <a:latin typeface="Arial"/>
                <a:cs typeface="Arial"/>
              </a:rPr>
              <a:t>c</a:t>
            </a:r>
            <a:r>
              <a:rPr b="1" spc="-5" dirty="0">
                <a:solidFill>
                  <a:srgbClr val="008000"/>
                </a:solidFill>
                <a:latin typeface="Arial"/>
                <a:cs typeface="Arial"/>
              </a:rPr>
              <a:t>ia</a:t>
            </a:r>
            <a:endParaRPr>
              <a:latin typeface="Arial"/>
              <a:cs typeface="Arial"/>
            </a:endParaRPr>
          </a:p>
          <a:p>
            <a:pPr marL="12700"/>
            <a:r>
              <a:rPr spc="-10" dirty="0">
                <a:solidFill>
                  <a:srgbClr val="008000"/>
                </a:solidFill>
                <a:latin typeface="Arial"/>
                <a:cs typeface="Arial"/>
              </a:rPr>
              <a:t>•</a:t>
            </a:r>
            <a:r>
              <a:rPr b="1" spc="-10" dirty="0">
                <a:solidFill>
                  <a:srgbClr val="008000"/>
                </a:solidFill>
                <a:latin typeface="Arial"/>
                <a:cs typeface="Arial"/>
              </a:rPr>
              <a:t>Transferência</a:t>
            </a:r>
            <a:endParaRPr>
              <a:latin typeface="Arial"/>
              <a:cs typeface="Arial"/>
            </a:endParaRPr>
          </a:p>
          <a:p>
            <a:pPr marL="12700"/>
            <a:r>
              <a:rPr dirty="0">
                <a:solidFill>
                  <a:srgbClr val="008000"/>
                </a:solidFill>
                <a:latin typeface="Arial"/>
                <a:cs typeface="Arial"/>
              </a:rPr>
              <a:t>•</a:t>
            </a:r>
            <a:r>
              <a:rPr b="1" dirty="0">
                <a:solidFill>
                  <a:srgbClr val="008000"/>
                </a:solidFill>
                <a:latin typeface="Arial"/>
                <a:cs typeface="Arial"/>
              </a:rPr>
              <a:t>Fotoquímica</a:t>
            </a:r>
            <a:endParaRPr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44851" y="5991226"/>
            <a:ext cx="503555" cy="246379"/>
          </a:xfrm>
          <a:custGeom>
            <a:avLst/>
            <a:gdLst/>
            <a:ahLst/>
            <a:cxnLst/>
            <a:rect l="l" t="t" r="r" b="b"/>
            <a:pathLst>
              <a:path w="503555" h="246379">
                <a:moveTo>
                  <a:pt x="122936" y="0"/>
                </a:moveTo>
                <a:lnTo>
                  <a:pt x="0" y="123024"/>
                </a:lnTo>
                <a:lnTo>
                  <a:pt x="122936" y="246062"/>
                </a:lnTo>
                <a:lnTo>
                  <a:pt x="122936" y="184543"/>
                </a:lnTo>
                <a:lnTo>
                  <a:pt x="503300" y="184543"/>
                </a:lnTo>
                <a:lnTo>
                  <a:pt x="503300" y="61518"/>
                </a:lnTo>
                <a:lnTo>
                  <a:pt x="122936" y="61518"/>
                </a:lnTo>
                <a:lnTo>
                  <a:pt x="12293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44851" y="5991226"/>
            <a:ext cx="503555" cy="246379"/>
          </a:xfrm>
          <a:custGeom>
            <a:avLst/>
            <a:gdLst/>
            <a:ahLst/>
            <a:cxnLst/>
            <a:rect l="l" t="t" r="r" b="b"/>
            <a:pathLst>
              <a:path w="503555" h="246379">
                <a:moveTo>
                  <a:pt x="503300" y="184543"/>
                </a:moveTo>
                <a:lnTo>
                  <a:pt x="122936" y="184543"/>
                </a:lnTo>
                <a:lnTo>
                  <a:pt x="122936" y="246062"/>
                </a:lnTo>
                <a:lnTo>
                  <a:pt x="0" y="123024"/>
                </a:lnTo>
                <a:lnTo>
                  <a:pt x="122936" y="0"/>
                </a:lnTo>
                <a:lnTo>
                  <a:pt x="122936" y="61518"/>
                </a:lnTo>
                <a:lnTo>
                  <a:pt x="503300" y="61518"/>
                </a:lnTo>
                <a:lnTo>
                  <a:pt x="503300" y="18454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AE81AF95-EA85-4248-919D-E347BF3A5E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055" y="2393531"/>
            <a:ext cx="1550936" cy="275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21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5772" y="132521"/>
            <a:ext cx="11370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4000" dirty="0"/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pt-BR" sz="4000" dirty="0"/>
              <a:t>Fotossíntese: síntese utilizando a luz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pt-BR" sz="4000" dirty="0"/>
              <a:t>E no início....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pt-BR" sz="40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2800" dirty="0"/>
              <a:t>Na atmosfera da Terra primitiva </a:t>
            </a:r>
            <a:r>
              <a:rPr lang="pt-BR" sz="2800" b="1" dirty="0"/>
              <a:t>não havia oxigênio </a:t>
            </a:r>
            <a:r>
              <a:rPr lang="pt-BR" sz="2800" dirty="0"/>
              <a:t>(O</a:t>
            </a:r>
            <a:r>
              <a:rPr lang="pt-BR" sz="2800" baseline="-25000" dirty="0"/>
              <a:t>2</a:t>
            </a:r>
            <a:r>
              <a:rPr lang="pt-BR" sz="2800" dirty="0"/>
              <a:t>) e </a:t>
            </a:r>
            <a:r>
              <a:rPr lang="pt-BR" sz="2800" b="1" dirty="0"/>
              <a:t>nitrogênio</a:t>
            </a:r>
            <a:r>
              <a:rPr lang="pt-BR" sz="2800" dirty="0"/>
              <a:t> (N2), sendo o ar composto de gases como </a:t>
            </a:r>
            <a:r>
              <a:rPr lang="pt-BR" sz="2800" b="1" dirty="0"/>
              <a:t>metano</a:t>
            </a:r>
            <a:r>
              <a:rPr lang="pt-BR" sz="2800" dirty="0"/>
              <a:t> (CH</a:t>
            </a:r>
            <a:r>
              <a:rPr lang="pt-BR" sz="2800" baseline="-25000" dirty="0"/>
              <a:t>4</a:t>
            </a:r>
            <a:r>
              <a:rPr lang="pt-BR" sz="2800" dirty="0"/>
              <a:t>),</a:t>
            </a:r>
            <a:r>
              <a:rPr lang="pt-BR" sz="2800" b="1" dirty="0"/>
              <a:t>amônia</a:t>
            </a:r>
            <a:r>
              <a:rPr lang="pt-BR" sz="2800" dirty="0"/>
              <a:t> (NH</a:t>
            </a:r>
            <a:r>
              <a:rPr lang="pt-BR" sz="2800" baseline="-25000" dirty="0"/>
              <a:t>3</a:t>
            </a:r>
            <a:r>
              <a:rPr lang="pt-BR" sz="2800" dirty="0"/>
              <a:t>), </a:t>
            </a:r>
            <a:r>
              <a:rPr lang="pt-BR" sz="2800" b="1" dirty="0"/>
              <a:t>hidrogênio</a:t>
            </a:r>
            <a:r>
              <a:rPr lang="pt-BR" sz="2800" dirty="0"/>
              <a:t> (H</a:t>
            </a:r>
            <a:r>
              <a:rPr lang="pt-BR" sz="2800" baseline="-25000" dirty="0"/>
              <a:t>2</a:t>
            </a:r>
            <a:r>
              <a:rPr lang="pt-BR" sz="2800" dirty="0"/>
              <a:t>) e </a:t>
            </a:r>
            <a:r>
              <a:rPr lang="pt-BR" sz="2800" b="1" dirty="0"/>
              <a:t>vapores de água</a:t>
            </a:r>
            <a:r>
              <a:rPr lang="pt-BR" sz="2800" dirty="0"/>
              <a:t> (H</a:t>
            </a:r>
            <a:r>
              <a:rPr lang="pt-BR" sz="2800" baseline="-25000" dirty="0"/>
              <a:t>2</a:t>
            </a:r>
            <a:r>
              <a:rPr lang="pt-BR" sz="2800" dirty="0"/>
              <a:t>O).  Não havendo oxigênio, não havia uma camada protetora de ozônio (O</a:t>
            </a:r>
            <a:r>
              <a:rPr lang="pt-BR" sz="2800" baseline="-25000" dirty="0"/>
              <a:t>3</a:t>
            </a:r>
            <a:r>
              <a:rPr lang="pt-BR" sz="2800" dirty="0"/>
              <a:t>).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4281126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0050" y="1700277"/>
            <a:ext cx="8890000" cy="4608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21127" y="297179"/>
            <a:ext cx="7385684" cy="110744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2400" spc="-5" dirty="0"/>
              <a:t>Na </a:t>
            </a:r>
            <a:r>
              <a:rPr sz="2400" dirty="0"/>
              <a:t>natureza existem </a:t>
            </a:r>
            <a:r>
              <a:rPr sz="2400" spc="-5" dirty="0"/>
              <a:t>diferentes </a:t>
            </a:r>
            <a:r>
              <a:rPr sz="2400" dirty="0"/>
              <a:t>tipos </a:t>
            </a:r>
            <a:r>
              <a:rPr sz="2400" spc="-5" dirty="0"/>
              <a:t>de</a:t>
            </a:r>
            <a:r>
              <a:rPr sz="2400" spc="-80" dirty="0"/>
              <a:t> </a:t>
            </a:r>
            <a:r>
              <a:rPr sz="2400" spc="-5" dirty="0"/>
              <a:t>pigmentos  </a:t>
            </a:r>
            <a:r>
              <a:rPr sz="2400" dirty="0"/>
              <a:t>capazes de </a:t>
            </a:r>
            <a:r>
              <a:rPr sz="2400" spc="-5" dirty="0"/>
              <a:t>absorver </a:t>
            </a:r>
            <a:r>
              <a:rPr sz="2400" dirty="0"/>
              <a:t>energia luminosa em  </a:t>
            </a:r>
            <a:r>
              <a:rPr sz="2400" spc="-5" dirty="0"/>
              <a:t>diferentes </a:t>
            </a:r>
            <a:r>
              <a:rPr sz="2400" dirty="0"/>
              <a:t>comprimentos </a:t>
            </a:r>
            <a:r>
              <a:rPr sz="2400" spc="-5" dirty="0"/>
              <a:t>de</a:t>
            </a:r>
            <a:r>
              <a:rPr sz="2400" spc="-105" dirty="0"/>
              <a:t> </a:t>
            </a:r>
            <a:r>
              <a:rPr sz="2400" dirty="0"/>
              <a:t>onda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29936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6451" y="260351"/>
            <a:ext cx="4746625" cy="6264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06406" y="1107594"/>
            <a:ext cx="4097020" cy="3323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530" marR="118110" indent="113030" algn="just"/>
            <a:r>
              <a:rPr sz="2000" b="1" spc="-10" dirty="0">
                <a:solidFill>
                  <a:srgbClr val="008000"/>
                </a:solidFill>
                <a:latin typeface="Arial"/>
                <a:cs typeface="Arial"/>
              </a:rPr>
              <a:t>A </a:t>
            </a:r>
            <a:r>
              <a:rPr sz="2000" b="1" u="heavy" spc="-5" dirty="0">
                <a:solidFill>
                  <a:srgbClr val="008000"/>
                </a:solidFill>
                <a:latin typeface="Arial"/>
                <a:cs typeface="Arial"/>
              </a:rPr>
              <a:t>clorofila </a:t>
            </a:r>
            <a:r>
              <a:rPr sz="2000" b="1" spc="-5" dirty="0">
                <a:solidFill>
                  <a:srgbClr val="008000"/>
                </a:solidFill>
                <a:latin typeface="Arial"/>
                <a:cs typeface="Arial"/>
              </a:rPr>
              <a:t>é o mais importante  pigmento </a:t>
            </a:r>
            <a:r>
              <a:rPr sz="2000" b="1" spc="-10" dirty="0">
                <a:solidFill>
                  <a:srgbClr val="008000"/>
                </a:solidFill>
                <a:latin typeface="Arial"/>
                <a:cs typeface="Arial"/>
              </a:rPr>
              <a:t>para </a:t>
            </a:r>
            <a:r>
              <a:rPr sz="2000" b="1" spc="-5" dirty="0">
                <a:solidFill>
                  <a:srgbClr val="008000"/>
                </a:solidFill>
                <a:latin typeface="Arial"/>
                <a:cs typeface="Arial"/>
              </a:rPr>
              <a:t>absorção de luz  </a:t>
            </a:r>
            <a:r>
              <a:rPr sz="2000" b="1" spc="-10" dirty="0">
                <a:solidFill>
                  <a:srgbClr val="008000"/>
                </a:solidFill>
                <a:latin typeface="Arial"/>
                <a:cs typeface="Arial"/>
              </a:rPr>
              <a:t>para </a:t>
            </a:r>
            <a:r>
              <a:rPr sz="2000" b="1" spc="-5" dirty="0">
                <a:solidFill>
                  <a:srgbClr val="008000"/>
                </a:solidFill>
                <a:latin typeface="Arial"/>
                <a:cs typeface="Arial"/>
              </a:rPr>
              <a:t>a fotossíntese nos</a:t>
            </a:r>
            <a:r>
              <a:rPr sz="2000" b="1" spc="1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8000"/>
                </a:solidFill>
                <a:latin typeface="Arial"/>
                <a:cs typeface="Arial"/>
              </a:rPr>
              <a:t>vegetais</a:t>
            </a:r>
            <a:endParaRPr sz="2000" dirty="0">
              <a:latin typeface="Arial"/>
              <a:cs typeface="Arial"/>
            </a:endParaRPr>
          </a:p>
          <a:p>
            <a:pPr marL="12700" marR="392430" indent="176530"/>
            <a:endParaRPr lang="pt-BR" sz="1600" dirty="0">
              <a:latin typeface="Times New Roman"/>
              <a:cs typeface="Times New Roman"/>
            </a:endParaRPr>
          </a:p>
          <a:p>
            <a:pPr marL="12700" marR="392430" indent="176530"/>
            <a:r>
              <a:rPr sz="2000" b="1" spc="-20" dirty="0" err="1">
                <a:latin typeface="Arial"/>
                <a:cs typeface="Arial"/>
              </a:rPr>
              <a:t>Vegetais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superiores tem dois  tipos a e b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(2:1)</a:t>
            </a:r>
            <a:endParaRPr sz="2000" dirty="0">
              <a:latin typeface="Arial"/>
              <a:cs typeface="Arial"/>
            </a:endParaRPr>
          </a:p>
          <a:p>
            <a:pPr marL="12700" marR="5080" indent="176530">
              <a:spcBef>
                <a:spcPts val="1200"/>
              </a:spcBef>
            </a:pPr>
            <a:r>
              <a:rPr lang="pt-BR" sz="2000" b="1" spc="-5" dirty="0">
                <a:latin typeface="Arial"/>
                <a:cs typeface="Arial"/>
              </a:rPr>
              <a:t>Cor </a:t>
            </a:r>
            <a:r>
              <a:rPr sz="2000" b="1" spc="-5" dirty="0" err="1">
                <a:latin typeface="Arial"/>
                <a:cs typeface="Arial"/>
              </a:rPr>
              <a:t>verde</a:t>
            </a:r>
            <a:r>
              <a:rPr sz="2000" b="1" spc="5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(</a:t>
            </a:r>
            <a:r>
              <a:rPr sz="2000" b="1" spc="-5" dirty="0" err="1">
                <a:latin typeface="Arial"/>
                <a:cs typeface="Arial"/>
              </a:rPr>
              <a:t>absorve</a:t>
            </a:r>
            <a:endParaRPr sz="2000" dirty="0">
              <a:latin typeface="Arial"/>
              <a:cs typeface="Arial"/>
            </a:endParaRPr>
          </a:p>
          <a:p>
            <a:pPr marL="12700"/>
            <a:r>
              <a:rPr sz="2000" b="1" spc="-5" dirty="0" err="1">
                <a:latin typeface="Arial"/>
                <a:cs typeface="Arial"/>
              </a:rPr>
              <a:t>vermelho</a:t>
            </a:r>
            <a:r>
              <a:rPr sz="2000" b="1" spc="-5" dirty="0">
                <a:latin typeface="Arial"/>
                <a:cs typeface="Arial"/>
              </a:rPr>
              <a:t> e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spc="-5" dirty="0" err="1">
                <a:latin typeface="Arial"/>
                <a:cs typeface="Arial"/>
              </a:rPr>
              <a:t>azul</a:t>
            </a:r>
            <a:r>
              <a:rPr sz="2000" b="1" spc="-5" dirty="0"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  <a:p>
            <a:pPr marL="12700" marR="146050" indent="176530">
              <a:spcBef>
                <a:spcPts val="1200"/>
              </a:spcBef>
            </a:pPr>
            <a:r>
              <a:rPr sz="2000" b="1" spc="-5" dirty="0" err="1">
                <a:latin typeface="Arial"/>
                <a:cs typeface="Arial"/>
              </a:rPr>
              <a:t>Clorofila</a:t>
            </a:r>
            <a:r>
              <a:rPr sz="2000" b="1" spc="-5" dirty="0">
                <a:latin typeface="Arial"/>
                <a:cs typeface="Arial"/>
              </a:rPr>
              <a:t> a (650nm) e b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(450nm)  </a:t>
            </a:r>
            <a:r>
              <a:rPr sz="2000" b="1" spc="-5" dirty="0">
                <a:latin typeface="Arial"/>
                <a:cs typeface="Arial"/>
              </a:rPr>
              <a:t>e os outros tipos de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luz?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4" name="Imagem 5">
            <a:extLst>
              <a:ext uri="{FF2B5EF4-FFF2-40B4-BE49-F238E27FC236}">
                <a16:creationId xmlns:a16="http://schemas.microsoft.com/office/drawing/2014/main" id="{0D050D2E-2F88-3244-9912-838D1AC83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245" y="1673514"/>
            <a:ext cx="1966296" cy="485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55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8065" y="297179"/>
            <a:ext cx="8346440" cy="110744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</a:rPr>
              <a:t>Pigmentos </a:t>
            </a:r>
            <a:r>
              <a:rPr sz="2400" spc="-5" dirty="0">
                <a:solidFill>
                  <a:srgbClr val="FF0000"/>
                </a:solidFill>
              </a:rPr>
              <a:t>acessórios </a:t>
            </a:r>
            <a:r>
              <a:rPr sz="2400" spc="-5" dirty="0"/>
              <a:t>– </a:t>
            </a:r>
            <a:r>
              <a:rPr sz="2400" spc="5" dirty="0"/>
              <a:t>são </a:t>
            </a:r>
            <a:r>
              <a:rPr sz="2400" spc="-5" dirty="0"/>
              <a:t>outros </a:t>
            </a:r>
            <a:r>
              <a:rPr sz="2400" dirty="0"/>
              <a:t>pigmentos </a:t>
            </a:r>
            <a:r>
              <a:rPr sz="2400" spc="-10" dirty="0"/>
              <a:t>que  </a:t>
            </a:r>
            <a:r>
              <a:rPr sz="2400" spc="-5" dirty="0"/>
              <a:t>absorvem </a:t>
            </a:r>
            <a:r>
              <a:rPr sz="2400" dirty="0"/>
              <a:t>diferentes </a:t>
            </a:r>
            <a:r>
              <a:rPr sz="2400" spc="-5" dirty="0"/>
              <a:t>tipos de </a:t>
            </a:r>
            <a:r>
              <a:rPr sz="2400" dirty="0"/>
              <a:t>luz </a:t>
            </a:r>
            <a:r>
              <a:rPr sz="2400" spc="-5" dirty="0"/>
              <a:t>nos vegetais </a:t>
            </a:r>
            <a:r>
              <a:rPr sz="2400" dirty="0"/>
              <a:t>– </a:t>
            </a:r>
            <a:r>
              <a:rPr sz="2400" spc="-5" dirty="0"/>
              <a:t>ampliam  </a:t>
            </a:r>
            <a:r>
              <a:rPr sz="2400" dirty="0"/>
              <a:t>o espectro </a:t>
            </a:r>
            <a:r>
              <a:rPr sz="2400" spc="-5" dirty="0"/>
              <a:t>de </a:t>
            </a:r>
            <a:r>
              <a:rPr sz="2400" dirty="0"/>
              <a:t>absorção </a:t>
            </a:r>
            <a:r>
              <a:rPr sz="2400" spc="-5" dirty="0"/>
              <a:t>de</a:t>
            </a:r>
            <a:r>
              <a:rPr sz="2400" spc="-160" dirty="0"/>
              <a:t> </a:t>
            </a:r>
            <a:r>
              <a:rPr sz="2400" dirty="0"/>
              <a:t>luz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2208213" y="1533525"/>
            <a:ext cx="7907401" cy="4991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39179" y="5719065"/>
            <a:ext cx="262826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b="1" dirty="0">
                <a:latin typeface="Arial"/>
                <a:cs typeface="Arial"/>
              </a:rPr>
              <a:t>Ficoeritrobilina –</a:t>
            </a:r>
            <a:r>
              <a:rPr sz="1600" b="1" spc="-10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vermelho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91786" y="4404069"/>
            <a:ext cx="3112135" cy="338455"/>
          </a:xfrm>
          <a:custGeom>
            <a:avLst/>
            <a:gdLst/>
            <a:ahLst/>
            <a:cxnLst/>
            <a:rect l="l" t="t" r="r" b="b"/>
            <a:pathLst>
              <a:path w="3112135" h="338454">
                <a:moveTo>
                  <a:pt x="0" y="337985"/>
                </a:moveTo>
                <a:lnTo>
                  <a:pt x="3111627" y="337985"/>
                </a:lnTo>
                <a:lnTo>
                  <a:pt x="3111627" y="0"/>
                </a:lnTo>
                <a:lnTo>
                  <a:pt x="0" y="0"/>
                </a:lnTo>
                <a:lnTo>
                  <a:pt x="0" y="337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71670" y="4446779"/>
            <a:ext cx="28086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b="1" dirty="0">
                <a:latin typeface="Arial"/>
                <a:cs typeface="Arial"/>
              </a:rPr>
              <a:t>Xantofila ou luteina-</a:t>
            </a:r>
            <a:r>
              <a:rPr sz="1600" b="1" spc="-114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amarelo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50055" y="2794470"/>
            <a:ext cx="2753995" cy="338455"/>
          </a:xfrm>
          <a:custGeom>
            <a:avLst/>
            <a:gdLst/>
            <a:ahLst/>
            <a:cxnLst/>
            <a:rect l="l" t="t" r="r" b="b"/>
            <a:pathLst>
              <a:path w="2753995" h="338455">
                <a:moveTo>
                  <a:pt x="0" y="337985"/>
                </a:moveTo>
                <a:lnTo>
                  <a:pt x="2753614" y="337985"/>
                </a:lnTo>
                <a:lnTo>
                  <a:pt x="2753614" y="0"/>
                </a:lnTo>
                <a:lnTo>
                  <a:pt x="0" y="0"/>
                </a:lnTo>
                <a:lnTo>
                  <a:pt x="0" y="337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29936" y="2836291"/>
            <a:ext cx="225933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b="1" dirty="0">
                <a:latin typeface="Symbol"/>
                <a:cs typeface="Symbol"/>
              </a:rPr>
              <a:t></a:t>
            </a:r>
            <a:r>
              <a:rPr sz="1600" b="1" dirty="0">
                <a:latin typeface="Arial"/>
                <a:cs typeface="Arial"/>
              </a:rPr>
              <a:t>-caroteno -</a:t>
            </a:r>
            <a:r>
              <a:rPr sz="1600" b="1" spc="-10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alaranjado</a:t>
            </a:r>
            <a:endParaRPr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2004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2268" y="216153"/>
            <a:ext cx="4925695" cy="37592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/>
              <a:t>Relação </a:t>
            </a:r>
            <a:r>
              <a:rPr sz="2400" spc="-5" dirty="0"/>
              <a:t>pigmento e </a:t>
            </a:r>
            <a:r>
              <a:rPr sz="2400" dirty="0"/>
              <a:t>luz</a:t>
            </a:r>
            <a:r>
              <a:rPr sz="2400" spc="-114" dirty="0"/>
              <a:t> </a:t>
            </a:r>
            <a:r>
              <a:rPr sz="2400" spc="-5" dirty="0"/>
              <a:t>absorvida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2495550" y="769976"/>
            <a:ext cx="7296150" cy="5168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07867" y="5904561"/>
            <a:ext cx="5113147" cy="5295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4130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6245" y="1948688"/>
            <a:ext cx="6945630" cy="244729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065" marR="5080" indent="-635" algn="ctr">
              <a:lnSpc>
                <a:spcPct val="100000"/>
              </a:lnSpc>
            </a:pPr>
            <a:r>
              <a:rPr sz="4000" spc="5" dirty="0"/>
              <a:t>Como ocorre a absorção e  transferência de energia</a:t>
            </a:r>
            <a:r>
              <a:rPr sz="4000" spc="-229" dirty="0"/>
              <a:t> </a:t>
            </a:r>
            <a:r>
              <a:rPr sz="4000" spc="5" dirty="0"/>
              <a:t>nos  </a:t>
            </a:r>
            <a:r>
              <a:rPr sz="4000" spc="5" dirty="0" err="1"/>
              <a:t>organismos</a:t>
            </a:r>
            <a:r>
              <a:rPr sz="4000" spc="5" dirty="0"/>
              <a:t>  </a:t>
            </a:r>
            <a:r>
              <a:rPr sz="4000" dirty="0" err="1"/>
              <a:t>fotossintetiza</a:t>
            </a:r>
            <a:r>
              <a:rPr lang="pt-BR" sz="4000" dirty="0" err="1"/>
              <a:t>ntes</a:t>
            </a:r>
            <a:r>
              <a:rPr sz="4000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01355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0167" y="584072"/>
            <a:ext cx="7971155" cy="130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5" dirty="0">
                <a:solidFill>
                  <a:srgbClr val="008000"/>
                </a:solidFill>
                <a:latin typeface="Arial"/>
                <a:cs typeface="Arial"/>
              </a:rPr>
              <a:t>Como </a:t>
            </a:r>
            <a:r>
              <a:rPr sz="2800" b="1" dirty="0">
                <a:solidFill>
                  <a:srgbClr val="008000"/>
                </a:solidFill>
                <a:latin typeface="Arial"/>
                <a:cs typeface="Arial"/>
              </a:rPr>
              <a:t>ocorre essa </a:t>
            </a:r>
            <a:r>
              <a:rPr sz="2800" b="1" spc="5" dirty="0">
                <a:solidFill>
                  <a:srgbClr val="008000"/>
                </a:solidFill>
                <a:latin typeface="Arial"/>
                <a:cs typeface="Arial"/>
              </a:rPr>
              <a:t>reação </a:t>
            </a:r>
            <a:r>
              <a:rPr sz="2800" b="1" spc="-5" dirty="0">
                <a:solidFill>
                  <a:srgbClr val="008000"/>
                </a:solidFill>
                <a:latin typeface="Arial"/>
                <a:cs typeface="Arial"/>
              </a:rPr>
              <a:t>no</a:t>
            </a:r>
            <a:r>
              <a:rPr sz="2800" b="1" spc="-12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8000"/>
                </a:solidFill>
                <a:latin typeface="Arial"/>
                <a:cs typeface="Arial"/>
              </a:rPr>
              <a:t>cloroplasto?</a:t>
            </a:r>
            <a:endParaRPr sz="2800">
              <a:latin typeface="Arial"/>
              <a:cs typeface="Arial"/>
            </a:endParaRPr>
          </a:p>
          <a:p>
            <a:pPr>
              <a:spcBef>
                <a:spcPts val="30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tabLst>
                <a:tab pos="4878070" algn="l"/>
              </a:tabLst>
            </a:pPr>
            <a:r>
              <a:rPr sz="2800" b="1" dirty="0">
                <a:solidFill>
                  <a:srgbClr val="008000"/>
                </a:solidFill>
                <a:latin typeface="Arial"/>
                <a:cs typeface="Arial"/>
              </a:rPr>
              <a:t>Quais</a:t>
            </a:r>
            <a:r>
              <a:rPr sz="2800" b="1" spc="-1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8000"/>
                </a:solidFill>
                <a:latin typeface="Arial"/>
                <a:cs typeface="Arial"/>
              </a:rPr>
              <a:t>moléculas/estruturas	</a:t>
            </a:r>
            <a:r>
              <a:rPr sz="2800" b="1" spc="5" dirty="0">
                <a:solidFill>
                  <a:srgbClr val="008000"/>
                </a:solidFill>
                <a:latin typeface="Arial"/>
                <a:cs typeface="Arial"/>
              </a:rPr>
              <a:t>estão</a:t>
            </a:r>
            <a:r>
              <a:rPr sz="2800" b="1" spc="-12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8000"/>
                </a:solidFill>
                <a:latin typeface="Arial"/>
                <a:cs typeface="Arial"/>
              </a:rPr>
              <a:t>envolvidas?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75051" y="2282826"/>
            <a:ext cx="4968875" cy="3495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8487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0167" y="584072"/>
            <a:ext cx="7971155" cy="130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5" dirty="0">
                <a:solidFill>
                  <a:srgbClr val="008000"/>
                </a:solidFill>
                <a:latin typeface="Arial"/>
                <a:cs typeface="Arial"/>
              </a:rPr>
              <a:t>Como </a:t>
            </a:r>
            <a:r>
              <a:rPr sz="2800" b="1" dirty="0">
                <a:solidFill>
                  <a:srgbClr val="008000"/>
                </a:solidFill>
                <a:latin typeface="Arial"/>
                <a:cs typeface="Arial"/>
              </a:rPr>
              <a:t>ocorre essa </a:t>
            </a:r>
            <a:r>
              <a:rPr sz="2800" b="1" spc="5" dirty="0">
                <a:solidFill>
                  <a:srgbClr val="008000"/>
                </a:solidFill>
                <a:latin typeface="Arial"/>
                <a:cs typeface="Arial"/>
              </a:rPr>
              <a:t>reação </a:t>
            </a:r>
            <a:r>
              <a:rPr sz="2800" b="1" spc="-5" dirty="0">
                <a:solidFill>
                  <a:srgbClr val="008000"/>
                </a:solidFill>
                <a:latin typeface="Arial"/>
                <a:cs typeface="Arial"/>
              </a:rPr>
              <a:t>no</a:t>
            </a:r>
            <a:r>
              <a:rPr sz="2800" b="1" spc="-12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8000"/>
                </a:solidFill>
                <a:latin typeface="Arial"/>
                <a:cs typeface="Arial"/>
              </a:rPr>
              <a:t>cloroplasto?</a:t>
            </a:r>
            <a:endParaRPr sz="2800">
              <a:latin typeface="Arial"/>
              <a:cs typeface="Arial"/>
            </a:endParaRPr>
          </a:p>
          <a:p>
            <a:pPr>
              <a:spcBef>
                <a:spcPts val="30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tabLst>
                <a:tab pos="4878070" algn="l"/>
              </a:tabLst>
            </a:pPr>
            <a:r>
              <a:rPr sz="2800" b="1" dirty="0">
                <a:solidFill>
                  <a:srgbClr val="008000"/>
                </a:solidFill>
                <a:latin typeface="Arial"/>
                <a:cs typeface="Arial"/>
              </a:rPr>
              <a:t>Quais</a:t>
            </a:r>
            <a:r>
              <a:rPr sz="2800" b="1" spc="-1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8000"/>
                </a:solidFill>
                <a:latin typeface="Arial"/>
                <a:cs typeface="Arial"/>
              </a:rPr>
              <a:t>moléculas/estruturas	</a:t>
            </a:r>
            <a:r>
              <a:rPr sz="2800" b="1" spc="5" dirty="0">
                <a:solidFill>
                  <a:srgbClr val="008000"/>
                </a:solidFill>
                <a:latin typeface="Arial"/>
                <a:cs typeface="Arial"/>
              </a:rPr>
              <a:t>estão</a:t>
            </a:r>
            <a:r>
              <a:rPr sz="2800" b="1" spc="-12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8000"/>
                </a:solidFill>
                <a:latin typeface="Arial"/>
                <a:cs typeface="Arial"/>
              </a:rPr>
              <a:t>envolvidas?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75051" y="2282826"/>
            <a:ext cx="4968875" cy="3495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672"/>
            <a:ext cx="12192001" cy="708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96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7" y="0"/>
            <a:ext cx="10666315" cy="6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423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689352"/>
            <a:ext cx="1051560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5467350">
              <a:lnSpc>
                <a:spcPct val="100000"/>
              </a:lnSpc>
            </a:pPr>
            <a:r>
              <a:rPr spc="-20" dirty="0"/>
              <a:t>Fotossíntese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32305" y="1145286"/>
            <a:ext cx="8530590" cy="4247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b="1" spc="-15" dirty="0">
                <a:latin typeface="Calibri"/>
                <a:cs typeface="Calibri"/>
              </a:rPr>
              <a:t>Etapas</a:t>
            </a:r>
            <a:endParaRPr sz="3200" dirty="0">
              <a:latin typeface="Calibri"/>
              <a:cs typeface="Calibri"/>
            </a:endParaRPr>
          </a:p>
          <a:p>
            <a:pPr marL="12700">
              <a:spcBef>
                <a:spcPts val="770"/>
              </a:spcBef>
              <a:tabLst>
                <a:tab pos="423545" algn="l"/>
                <a:tab pos="2609215" algn="l"/>
                <a:tab pos="3528695" algn="l"/>
                <a:tab pos="4770755" algn="l"/>
                <a:tab pos="5525770" algn="l"/>
                <a:tab pos="7851140" algn="l"/>
              </a:tabLst>
            </a:pPr>
            <a:r>
              <a:rPr sz="3200" b="1" i="1" dirty="0">
                <a:latin typeface="Calibri"/>
                <a:cs typeface="Calibri"/>
              </a:rPr>
              <a:t>A	</a:t>
            </a:r>
            <a:r>
              <a:rPr sz="3200" b="1" i="1" spc="-35" dirty="0">
                <a:latin typeface="Calibri"/>
                <a:cs typeface="Calibri"/>
              </a:rPr>
              <a:t>f</a:t>
            </a:r>
            <a:r>
              <a:rPr sz="3200" b="1" i="1" spc="-5" dirty="0">
                <a:latin typeface="Calibri"/>
                <a:cs typeface="Calibri"/>
              </a:rPr>
              <a:t>o</a:t>
            </a:r>
            <a:r>
              <a:rPr sz="3200" b="1" i="1" spc="-30" dirty="0">
                <a:latin typeface="Calibri"/>
                <a:cs typeface="Calibri"/>
              </a:rPr>
              <a:t>t</a:t>
            </a:r>
            <a:r>
              <a:rPr sz="3200" b="1" i="1" spc="-5" dirty="0">
                <a:latin typeface="Calibri"/>
                <a:cs typeface="Calibri"/>
              </a:rPr>
              <a:t>oss</a:t>
            </a:r>
            <a:r>
              <a:rPr sz="3200" b="1" i="1" spc="-10" dirty="0">
                <a:latin typeface="Calibri"/>
                <a:cs typeface="Calibri"/>
              </a:rPr>
              <a:t>í</a:t>
            </a:r>
            <a:r>
              <a:rPr sz="3200" b="1" i="1" spc="-25" dirty="0">
                <a:latin typeface="Calibri"/>
                <a:cs typeface="Calibri"/>
              </a:rPr>
              <a:t>n</a:t>
            </a:r>
            <a:r>
              <a:rPr sz="3200" b="1" i="1" spc="-20" dirty="0">
                <a:latin typeface="Calibri"/>
                <a:cs typeface="Calibri"/>
              </a:rPr>
              <a:t>t</a:t>
            </a:r>
            <a:r>
              <a:rPr sz="3200" b="1" i="1" spc="-5" dirty="0">
                <a:latin typeface="Calibri"/>
                <a:cs typeface="Calibri"/>
              </a:rPr>
              <a:t>es</a:t>
            </a:r>
            <a:r>
              <a:rPr sz="3200" b="1" i="1" dirty="0">
                <a:latin typeface="Calibri"/>
                <a:cs typeface="Calibri"/>
              </a:rPr>
              <a:t>e	(</a:t>
            </a:r>
            <a:r>
              <a:rPr sz="3200" b="1" i="1" spc="-20" dirty="0">
                <a:latin typeface="Calibri"/>
                <a:cs typeface="Calibri"/>
              </a:rPr>
              <a:t>q</a:t>
            </a:r>
            <a:r>
              <a:rPr sz="3200" b="1" i="1" spc="-5" dirty="0">
                <a:latin typeface="Calibri"/>
                <a:cs typeface="Calibri"/>
              </a:rPr>
              <a:t>u</a:t>
            </a:r>
            <a:r>
              <a:rPr sz="3200" b="1" i="1" dirty="0">
                <a:latin typeface="Calibri"/>
                <a:cs typeface="Calibri"/>
              </a:rPr>
              <a:t>e	</a:t>
            </a:r>
            <a:r>
              <a:rPr sz="3200" b="1" i="1" spc="-15" dirty="0">
                <a:latin typeface="Calibri"/>
                <a:cs typeface="Calibri"/>
              </a:rPr>
              <a:t>o</a:t>
            </a:r>
            <a:r>
              <a:rPr sz="3200" b="1" i="1" spc="-25" dirty="0">
                <a:latin typeface="Calibri"/>
                <a:cs typeface="Calibri"/>
              </a:rPr>
              <a:t>c</a:t>
            </a:r>
            <a:r>
              <a:rPr sz="3200" b="1" i="1" spc="-5" dirty="0">
                <a:latin typeface="Calibri"/>
                <a:cs typeface="Calibri"/>
              </a:rPr>
              <a:t>or</a:t>
            </a:r>
            <a:r>
              <a:rPr sz="3200" b="1" i="1" spc="-10" dirty="0">
                <a:latin typeface="Calibri"/>
                <a:cs typeface="Calibri"/>
              </a:rPr>
              <a:t>r</a:t>
            </a:r>
            <a:r>
              <a:rPr sz="3200" b="1" i="1" dirty="0">
                <a:latin typeface="Calibri"/>
                <a:cs typeface="Calibri"/>
              </a:rPr>
              <a:t>e	nos	c</a:t>
            </a:r>
            <a:r>
              <a:rPr sz="3200" b="1" i="1" spc="-10" dirty="0">
                <a:latin typeface="Calibri"/>
                <a:cs typeface="Calibri"/>
              </a:rPr>
              <a:t>l</a:t>
            </a:r>
            <a:r>
              <a:rPr sz="3200" b="1" i="1" spc="-5" dirty="0">
                <a:latin typeface="Calibri"/>
                <a:cs typeface="Calibri"/>
              </a:rPr>
              <a:t>oropla</a:t>
            </a:r>
            <a:r>
              <a:rPr sz="3200" b="1" i="1" spc="-40" dirty="0">
                <a:latin typeface="Calibri"/>
                <a:cs typeface="Calibri"/>
              </a:rPr>
              <a:t>s</a:t>
            </a:r>
            <a:r>
              <a:rPr sz="3200" b="1" i="1" spc="-45" dirty="0">
                <a:latin typeface="Calibri"/>
                <a:cs typeface="Calibri"/>
              </a:rPr>
              <a:t>t</a:t>
            </a:r>
            <a:r>
              <a:rPr sz="3200" b="1" i="1" spc="-5" dirty="0">
                <a:latin typeface="Calibri"/>
                <a:cs typeface="Calibri"/>
              </a:rPr>
              <a:t>os</a:t>
            </a:r>
            <a:r>
              <a:rPr sz="3200" b="1" i="1" dirty="0">
                <a:latin typeface="Calibri"/>
                <a:cs typeface="Calibri"/>
              </a:rPr>
              <a:t>)	</a:t>
            </a:r>
            <a:r>
              <a:rPr sz="3200" b="1" i="1" spc="-20" dirty="0">
                <a:latin typeface="Calibri"/>
                <a:cs typeface="Calibri"/>
              </a:rPr>
              <a:t>t</a:t>
            </a:r>
            <a:r>
              <a:rPr sz="3200" b="1" i="1" spc="-5" dirty="0">
                <a:latin typeface="Calibri"/>
                <a:cs typeface="Calibri"/>
              </a:rPr>
              <a:t>em</a:t>
            </a:r>
            <a:endParaRPr sz="3200" dirty="0">
              <a:latin typeface="Calibri"/>
              <a:cs typeface="Calibri"/>
            </a:endParaRPr>
          </a:p>
          <a:p>
            <a:pPr marL="12700"/>
            <a:r>
              <a:rPr sz="3200" b="1" i="1" dirty="0">
                <a:latin typeface="Calibri"/>
                <a:cs typeface="Calibri"/>
              </a:rPr>
              <a:t>duas</a:t>
            </a:r>
            <a:r>
              <a:rPr sz="3200" b="1" i="1" spc="-125" dirty="0">
                <a:latin typeface="Calibri"/>
                <a:cs typeface="Calibri"/>
              </a:rPr>
              <a:t> </a:t>
            </a:r>
            <a:r>
              <a:rPr sz="3200" b="1" i="1" spc="-5" dirty="0">
                <a:latin typeface="Calibri"/>
                <a:cs typeface="Calibri"/>
              </a:rPr>
              <a:t>fases:</a:t>
            </a:r>
            <a:endParaRPr sz="3200" dirty="0">
              <a:latin typeface="Calibri"/>
              <a:cs typeface="Calibri"/>
            </a:endParaRPr>
          </a:p>
          <a:p>
            <a:pPr marL="527685" marR="5715" indent="-514984" algn="just">
              <a:spcBef>
                <a:spcPts val="765"/>
              </a:spcBef>
              <a:buAutoNum type="arabicPeriod"/>
              <a:tabLst>
                <a:tab pos="528320" algn="l"/>
              </a:tabLst>
            </a:pPr>
            <a:r>
              <a:rPr lang="pt-BR" sz="3200" b="1" spc="-5" dirty="0">
                <a:solidFill>
                  <a:srgbClr val="FFC000"/>
                </a:solidFill>
                <a:latin typeface="Calibri"/>
                <a:cs typeface="Calibri"/>
              </a:rPr>
              <a:t>Fotoquímica</a:t>
            </a:r>
            <a:r>
              <a:rPr sz="3200" b="1" spc="-5" dirty="0">
                <a:solidFill>
                  <a:srgbClr val="FFC000"/>
                </a:solidFill>
                <a:latin typeface="Calibri"/>
                <a:cs typeface="Calibri"/>
              </a:rPr>
              <a:t>: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Luz </a:t>
            </a:r>
            <a:r>
              <a:rPr sz="3200" dirty="0">
                <a:latin typeface="Calibri"/>
                <a:cs typeface="Calibri"/>
              </a:rPr>
              <a:t>é </a:t>
            </a:r>
            <a:r>
              <a:rPr sz="3200" spc="-20" dirty="0">
                <a:latin typeface="Calibri"/>
                <a:cs typeface="Calibri"/>
              </a:rPr>
              <a:t>transformada </a:t>
            </a:r>
            <a:r>
              <a:rPr sz="3200" dirty="0">
                <a:latin typeface="Calibri"/>
                <a:cs typeface="Calibri"/>
              </a:rPr>
              <a:t>em </a:t>
            </a:r>
            <a:r>
              <a:rPr sz="3200" spc="-10" dirty="0">
                <a:latin typeface="Calibri"/>
                <a:cs typeface="Calibri"/>
              </a:rPr>
              <a:t>energia  </a:t>
            </a:r>
            <a:r>
              <a:rPr sz="3200" spc="-5" dirty="0">
                <a:latin typeface="Calibri"/>
                <a:cs typeface="Calibri"/>
              </a:rPr>
              <a:t>química </a:t>
            </a:r>
            <a:r>
              <a:rPr sz="3200" dirty="0">
                <a:latin typeface="Calibri"/>
                <a:cs typeface="Calibri"/>
              </a:rPr>
              <a:t>(</a:t>
            </a:r>
            <a:r>
              <a:rPr sz="3200" b="1" dirty="0">
                <a:solidFill>
                  <a:srgbClr val="943735"/>
                </a:solidFill>
                <a:latin typeface="Calibri"/>
                <a:cs typeface="Calibri"/>
              </a:rPr>
              <a:t>NADPH e </a:t>
            </a:r>
            <a:r>
              <a:rPr sz="3200" b="1" spc="-60" dirty="0">
                <a:solidFill>
                  <a:srgbClr val="943735"/>
                </a:solidFill>
                <a:latin typeface="Calibri"/>
                <a:cs typeface="Calibri"/>
              </a:rPr>
              <a:t>ATP</a:t>
            </a:r>
            <a:r>
              <a:rPr sz="3200" spc="-60" dirty="0">
                <a:latin typeface="Calibri"/>
                <a:cs typeface="Calibri"/>
              </a:rPr>
              <a:t>) </a:t>
            </a:r>
            <a:r>
              <a:rPr sz="3200" spc="-10" dirty="0">
                <a:latin typeface="Calibri"/>
                <a:cs typeface="Calibri"/>
              </a:rPr>
              <a:t>com liberação </a:t>
            </a:r>
            <a:r>
              <a:rPr sz="3200" spc="-5" dirty="0">
                <a:latin typeface="Calibri"/>
                <a:cs typeface="Calibri"/>
              </a:rPr>
              <a:t>de  </a:t>
            </a:r>
            <a:r>
              <a:rPr sz="3200" spc="-10" dirty="0">
                <a:latin typeface="Calibri"/>
                <a:cs typeface="Calibri"/>
              </a:rPr>
              <a:t>oxigênio</a:t>
            </a:r>
            <a:endParaRPr sz="3200" dirty="0">
              <a:latin typeface="Calibri"/>
              <a:cs typeface="Calibri"/>
            </a:endParaRPr>
          </a:p>
          <a:p>
            <a:pPr marL="527685" marR="6350" indent="-514984" algn="just">
              <a:spcBef>
                <a:spcPts val="765"/>
              </a:spcBef>
              <a:buAutoNum type="arabicPeriod"/>
              <a:tabLst>
                <a:tab pos="528320" algn="l"/>
              </a:tabLst>
            </a:pPr>
            <a:r>
              <a:rPr sz="3200" b="1" spc="-5" dirty="0">
                <a:latin typeface="Calibri"/>
                <a:cs typeface="Calibri"/>
              </a:rPr>
              <a:t>Assimilação: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0" dirty="0">
                <a:latin typeface="Calibri"/>
                <a:cs typeface="Calibri"/>
              </a:rPr>
              <a:t>energia </a:t>
            </a:r>
            <a:r>
              <a:rPr sz="3200" spc="-5" dirty="0">
                <a:latin typeface="Calibri"/>
                <a:cs typeface="Calibri"/>
              </a:rPr>
              <a:t>química </a:t>
            </a:r>
            <a:r>
              <a:rPr sz="3200" dirty="0">
                <a:latin typeface="Calibri"/>
                <a:cs typeface="Calibri"/>
              </a:rPr>
              <a:t>é </a:t>
            </a:r>
            <a:r>
              <a:rPr sz="3200" spc="-10" dirty="0">
                <a:latin typeface="Calibri"/>
                <a:cs typeface="Calibri"/>
              </a:rPr>
              <a:t>utilizada </a:t>
            </a:r>
            <a:r>
              <a:rPr sz="3200" spc="-20" dirty="0">
                <a:latin typeface="Calibri"/>
                <a:cs typeface="Calibri"/>
              </a:rPr>
              <a:t>para 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5" dirty="0">
                <a:latin typeface="Calibri"/>
                <a:cs typeface="Calibri"/>
              </a:rPr>
              <a:t>síntese </a:t>
            </a:r>
            <a:r>
              <a:rPr sz="3200" spc="-5" dirty="0">
                <a:latin typeface="Calibri"/>
                <a:cs typeface="Calibri"/>
              </a:rPr>
              <a:t>do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4F81BC"/>
                </a:solidFill>
                <a:latin typeface="Calibri"/>
                <a:cs typeface="Calibri"/>
              </a:rPr>
              <a:t>carboidrato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5629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1526" y="1403351"/>
            <a:ext cx="6734809" cy="82867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spc="-5" dirty="0">
                <a:solidFill>
                  <a:srgbClr val="00AD00"/>
                </a:solidFill>
              </a:rPr>
              <a:t>Histofisiologia</a:t>
            </a:r>
            <a:r>
              <a:rPr sz="5400" spc="-25" dirty="0">
                <a:solidFill>
                  <a:srgbClr val="00AD00"/>
                </a:solidFill>
              </a:rPr>
              <a:t> </a:t>
            </a:r>
            <a:r>
              <a:rPr sz="5400" spc="-45" dirty="0">
                <a:solidFill>
                  <a:srgbClr val="00AD00"/>
                </a:solidFill>
              </a:rPr>
              <a:t>Vegetal</a:t>
            </a:r>
            <a:endParaRPr sz="5400"/>
          </a:p>
        </p:txBody>
      </p:sp>
      <p:sp>
        <p:nvSpPr>
          <p:cNvPr id="5" name="object 5"/>
          <p:cNvSpPr/>
          <p:nvPr/>
        </p:nvSpPr>
        <p:spPr>
          <a:xfrm>
            <a:off x="8598407" y="3105911"/>
            <a:ext cx="573024" cy="819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72555" y="4244340"/>
            <a:ext cx="573024" cy="819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98180" y="4823460"/>
            <a:ext cx="505968" cy="728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24001" y="118758"/>
            <a:ext cx="1763649" cy="9042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CaixaDeTexto 14"/>
          <p:cNvSpPr txBox="1"/>
          <p:nvPr/>
        </p:nvSpPr>
        <p:spPr>
          <a:xfrm>
            <a:off x="2521329" y="2871907"/>
            <a:ext cx="7315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dirty="0"/>
              <a:t>FOTOSSÍNTESE</a:t>
            </a:r>
          </a:p>
          <a:p>
            <a:pPr algn="ctr"/>
            <a:r>
              <a:rPr lang="pt-BR" sz="6000" dirty="0"/>
              <a:t>FASE QUÍMICA OU DE ASSIMILAÇÃO</a:t>
            </a:r>
          </a:p>
        </p:txBody>
      </p:sp>
    </p:spTree>
    <p:extLst>
      <p:ext uri="{BB962C8B-B14F-4D97-AF65-F5344CB8AC3E}">
        <p14:creationId xmlns:p14="http://schemas.microsoft.com/office/powerpoint/2010/main" val="421038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38537" y="0"/>
            <a:ext cx="1137036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4000" dirty="0"/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pt-BR" sz="4000" dirty="0"/>
              <a:t>Fotossíntese: síntese utilizando a luz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pt-BR" sz="4000" dirty="0"/>
              <a:t>E no início....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pt-BR" sz="40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2400" dirty="0"/>
              <a:t>Ainda num ambiente sem oxigênio, os primeiros organismos teriam surgido na forma de seres </a:t>
            </a:r>
            <a:r>
              <a:rPr lang="pt-BR" sz="2400" b="1" dirty="0"/>
              <a:t>unicelulares</a:t>
            </a:r>
            <a:r>
              <a:rPr lang="pt-BR" sz="2400" dirty="0"/>
              <a:t> </a:t>
            </a:r>
            <a:r>
              <a:rPr lang="pt-BR" sz="2400" b="1" dirty="0"/>
              <a:t>heterótrofos</a:t>
            </a:r>
            <a:r>
              <a:rPr lang="pt-BR" sz="2400" dirty="0"/>
              <a:t>, nutrindo-se de matéria orgânica simples e produzindo gás carbônico (CO</a:t>
            </a:r>
            <a:r>
              <a:rPr lang="pt-BR" sz="2400" baseline="-25000" dirty="0"/>
              <a:t>2</a:t>
            </a:r>
            <a:r>
              <a:rPr lang="pt-BR" sz="2400" dirty="0"/>
              <a:t>) e álcool (C</a:t>
            </a:r>
            <a:r>
              <a:rPr lang="pt-BR" sz="2400" baseline="-25000" dirty="0"/>
              <a:t>2</a:t>
            </a:r>
            <a:r>
              <a:rPr lang="pt-BR" sz="2400" dirty="0"/>
              <a:t>H</a:t>
            </a:r>
            <a:r>
              <a:rPr lang="pt-BR" sz="2400" baseline="-25000" dirty="0"/>
              <a:t>5</a:t>
            </a:r>
            <a:r>
              <a:rPr lang="pt-BR" sz="2400" dirty="0"/>
              <a:t>OH), ou seja, os primeiros organismos vivos eram </a:t>
            </a:r>
            <a:r>
              <a:rPr lang="pt-BR" sz="2400" b="1" dirty="0"/>
              <a:t>fermentadores</a:t>
            </a:r>
            <a:r>
              <a:rPr lang="pt-BR" sz="2400" dirty="0"/>
              <a:t>. 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2400" dirty="0"/>
              <a:t>Nesse cenário primitivo dominados pelos organismos fermentadores, a atmosfera foi ficando rica em CO</a:t>
            </a:r>
            <a:r>
              <a:rPr lang="pt-BR" sz="2400" baseline="-25000" dirty="0"/>
              <a:t>2</a:t>
            </a:r>
            <a:r>
              <a:rPr lang="pt-BR" sz="2400" dirty="0"/>
              <a:t>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2400" dirty="0"/>
              <a:t>Esse ambiente teria favorecido um outro tipo de organismo: organismos utilizadores de CO</a:t>
            </a:r>
            <a:r>
              <a:rPr lang="pt-BR" sz="2400" baseline="-25000" dirty="0"/>
              <a:t>2</a:t>
            </a:r>
            <a:r>
              <a:rPr lang="pt-BR" sz="2400" dirty="0"/>
              <a:t> mais a energia radiante do sol para a produção das próprias moléculas nutritivas: tinha chegado a vez dos seres </a:t>
            </a:r>
            <a:r>
              <a:rPr lang="pt-BR" sz="2400" b="1" dirty="0"/>
              <a:t>unicelulares</a:t>
            </a:r>
            <a:r>
              <a:rPr lang="pt-BR" sz="2400" dirty="0"/>
              <a:t> </a:t>
            </a:r>
            <a:r>
              <a:rPr lang="pt-BR" sz="2400" b="1" dirty="0"/>
              <a:t>autótrofos</a:t>
            </a:r>
            <a:r>
              <a:rPr lang="pt-BR" sz="2400" dirty="0"/>
              <a:t>, os primeiros organismos </a:t>
            </a:r>
            <a:r>
              <a:rPr lang="pt-BR" sz="2400" b="1" dirty="0"/>
              <a:t>fotossintetizantes</a:t>
            </a:r>
            <a:r>
              <a:rPr lang="pt-BR" sz="2400" dirty="0"/>
              <a:t>.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27527004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11628" y="476631"/>
            <a:ext cx="6372733" cy="4248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70304" y="4996816"/>
            <a:ext cx="8341995" cy="1382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</a:pPr>
            <a:r>
              <a:rPr sz="2000" dirty="0">
                <a:latin typeface="Arial"/>
                <a:cs typeface="Arial"/>
              </a:rPr>
              <a:t>Durante a </a:t>
            </a:r>
            <a:r>
              <a:rPr sz="2000" spc="-5" dirty="0">
                <a:latin typeface="Arial"/>
                <a:cs typeface="Arial"/>
              </a:rPr>
              <a:t>fotossíntese, </a:t>
            </a:r>
            <a:r>
              <a:rPr sz="2000" spc="-10" dirty="0">
                <a:latin typeface="Arial"/>
                <a:cs typeface="Arial"/>
              </a:rPr>
              <a:t>os </a:t>
            </a:r>
            <a:r>
              <a:rPr sz="2000" spc="-5" dirty="0">
                <a:latin typeface="Arial"/>
                <a:cs typeface="Arial"/>
              </a:rPr>
              <a:t>organismos fotossintetizantes fixam </a:t>
            </a:r>
            <a:r>
              <a:rPr sz="2000" dirty="0">
                <a:latin typeface="Arial"/>
                <a:cs typeface="Arial"/>
              </a:rPr>
              <a:t>a energia  luminosa </a:t>
            </a:r>
            <a:r>
              <a:rPr sz="2000" spc="-10" dirty="0">
                <a:latin typeface="Arial"/>
                <a:cs typeface="Arial"/>
              </a:rPr>
              <a:t>do </a:t>
            </a:r>
            <a:r>
              <a:rPr sz="2000" dirty="0">
                <a:latin typeface="Arial"/>
                <a:cs typeface="Arial"/>
              </a:rPr>
              <a:t>sol e a </a:t>
            </a:r>
            <a:r>
              <a:rPr sz="2000" spc="-5" dirty="0">
                <a:latin typeface="Arial"/>
                <a:cs typeface="Arial"/>
              </a:rPr>
              <a:t>transformam em </a:t>
            </a:r>
            <a:r>
              <a:rPr sz="2000" dirty="0">
                <a:latin typeface="Arial"/>
                <a:cs typeface="Arial"/>
              </a:rPr>
              <a:t>energia </a:t>
            </a:r>
            <a:r>
              <a:rPr sz="2000" spc="-5" dirty="0">
                <a:latin typeface="Arial"/>
                <a:cs typeface="Arial"/>
              </a:rPr>
              <a:t>química, armazenando-a  </a:t>
            </a:r>
            <a:r>
              <a:rPr sz="2000" dirty="0">
                <a:latin typeface="Arial"/>
                <a:cs typeface="Arial"/>
              </a:rPr>
              <a:t>em moléculas de carboidratos (também produzidas durante o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processo).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3767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6438" y="170941"/>
            <a:ext cx="8341995" cy="64761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50000"/>
              </a:lnSpc>
              <a:buFont typeface="Wingdings"/>
              <a:buChar char="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Esses </a:t>
            </a:r>
            <a:r>
              <a:rPr sz="2000" spc="-5" dirty="0">
                <a:latin typeface="Arial"/>
                <a:cs typeface="Arial"/>
              </a:rPr>
              <a:t>carboidratos </a:t>
            </a:r>
            <a:r>
              <a:rPr sz="2000" dirty="0">
                <a:latin typeface="Arial"/>
                <a:cs typeface="Arial"/>
              </a:rPr>
              <a:t>são utilizados </a:t>
            </a:r>
            <a:r>
              <a:rPr sz="2000" spc="-5" dirty="0">
                <a:latin typeface="Arial"/>
                <a:cs typeface="Arial"/>
              </a:rPr>
              <a:t>pelo próprio organismo </a:t>
            </a:r>
            <a:r>
              <a:rPr sz="2000" dirty="0">
                <a:latin typeface="Arial"/>
                <a:cs typeface="Arial"/>
              </a:rPr>
              <a:t>que os  produziu, </a:t>
            </a:r>
            <a:r>
              <a:rPr sz="2000" spc="-5" dirty="0">
                <a:latin typeface="Arial"/>
                <a:cs typeface="Arial"/>
              </a:rPr>
              <a:t>parte para </a:t>
            </a:r>
            <a:r>
              <a:rPr sz="2000" dirty="0">
                <a:latin typeface="Arial"/>
                <a:cs typeface="Arial"/>
              </a:rPr>
              <a:t>a realização da respiração </a:t>
            </a:r>
            <a:r>
              <a:rPr sz="2000" spc="-15" dirty="0">
                <a:latin typeface="Arial"/>
                <a:cs typeface="Arial"/>
              </a:rPr>
              <a:t>celular, </a:t>
            </a:r>
            <a:r>
              <a:rPr sz="2000" spc="-5" dirty="0">
                <a:latin typeface="Arial"/>
                <a:cs typeface="Arial"/>
              </a:rPr>
              <a:t>que </a:t>
            </a:r>
            <a:r>
              <a:rPr sz="2000" dirty="0">
                <a:latin typeface="Arial"/>
                <a:cs typeface="Arial"/>
              </a:rPr>
              <a:t>libera  energia </a:t>
            </a:r>
            <a:r>
              <a:rPr sz="2000" spc="-5" dirty="0">
                <a:latin typeface="Arial"/>
                <a:cs typeface="Arial"/>
              </a:rPr>
              <a:t>para </a:t>
            </a:r>
            <a:r>
              <a:rPr sz="2000" dirty="0">
                <a:latin typeface="Arial"/>
                <a:cs typeface="Arial"/>
              </a:rPr>
              <a:t>seus </a:t>
            </a:r>
            <a:r>
              <a:rPr sz="2000" spc="-5" dirty="0">
                <a:latin typeface="Arial"/>
                <a:cs typeface="Arial"/>
              </a:rPr>
              <a:t>processos </a:t>
            </a:r>
            <a:r>
              <a:rPr sz="2000" dirty="0">
                <a:latin typeface="Arial"/>
                <a:cs typeface="Arial"/>
              </a:rPr>
              <a:t>vitais, e </a:t>
            </a:r>
            <a:r>
              <a:rPr sz="2000" spc="-5" dirty="0">
                <a:latin typeface="Arial"/>
                <a:cs typeface="Arial"/>
              </a:rPr>
              <a:t>parte para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fabricação </a:t>
            </a:r>
            <a:r>
              <a:rPr sz="2000" dirty="0">
                <a:latin typeface="Arial"/>
                <a:cs typeface="Arial"/>
              </a:rPr>
              <a:t>de  diversas </a:t>
            </a:r>
            <a:r>
              <a:rPr sz="2000" spc="-5" dirty="0">
                <a:latin typeface="Arial"/>
                <a:cs typeface="Arial"/>
              </a:rPr>
              <a:t>substâncias orgânicas importantes, </a:t>
            </a:r>
            <a:r>
              <a:rPr sz="2000" dirty="0">
                <a:latin typeface="Arial"/>
                <a:cs typeface="Arial"/>
              </a:rPr>
              <a:t>como aminoácidos,  lipídios, celulose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etc.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Wingdings"/>
              <a:buChar char=""/>
            </a:pPr>
            <a:endParaRPr sz="20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50000"/>
              </a:lnSpc>
              <a:spcBef>
                <a:spcPts val="1300"/>
              </a:spcBef>
              <a:buFont typeface="Wingdings"/>
              <a:buChar char="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Para </a:t>
            </a:r>
            <a:r>
              <a:rPr sz="2000" spc="-5" dirty="0">
                <a:latin typeface="Arial"/>
                <a:cs typeface="Arial"/>
              </a:rPr>
              <a:t>entender </a:t>
            </a:r>
            <a:r>
              <a:rPr sz="2000" dirty="0">
                <a:latin typeface="Arial"/>
                <a:cs typeface="Arial"/>
              </a:rPr>
              <a:t>as </a:t>
            </a:r>
            <a:r>
              <a:rPr sz="2000" spc="-5" dirty="0">
                <a:latin typeface="Arial"/>
                <a:cs typeface="Arial"/>
              </a:rPr>
              <a:t>reações químicas </a:t>
            </a:r>
            <a:r>
              <a:rPr sz="2000" dirty="0">
                <a:latin typeface="Arial"/>
                <a:cs typeface="Arial"/>
              </a:rPr>
              <a:t>da </a:t>
            </a:r>
            <a:r>
              <a:rPr sz="2000" spc="-5" dirty="0">
                <a:latin typeface="Arial"/>
                <a:cs typeface="Arial"/>
              </a:rPr>
              <a:t>fotossíntese, </a:t>
            </a:r>
            <a:r>
              <a:rPr sz="2000" dirty="0">
                <a:latin typeface="Arial"/>
                <a:cs typeface="Arial"/>
              </a:rPr>
              <a:t>é </a:t>
            </a:r>
            <a:r>
              <a:rPr sz="2000" spc="-5" dirty="0">
                <a:latin typeface="Arial"/>
                <a:cs typeface="Arial"/>
              </a:rPr>
              <a:t>preciso,  </a:t>
            </a:r>
            <a:r>
              <a:rPr sz="2000" dirty="0">
                <a:latin typeface="Arial"/>
                <a:cs typeface="Arial"/>
              </a:rPr>
              <a:t>primeiro, conhecer suas etapas, </a:t>
            </a:r>
            <a:r>
              <a:rPr sz="2000" spc="-5" dirty="0">
                <a:latin typeface="Arial"/>
                <a:cs typeface="Arial"/>
              </a:rPr>
              <a:t>que </a:t>
            </a:r>
            <a:r>
              <a:rPr sz="2000" dirty="0">
                <a:latin typeface="Arial"/>
                <a:cs typeface="Arial"/>
              </a:rPr>
              <a:t>são </a:t>
            </a:r>
            <a:r>
              <a:rPr sz="2000" spc="-5" dirty="0">
                <a:latin typeface="Arial"/>
                <a:cs typeface="Arial"/>
              </a:rPr>
              <a:t>conhecidas </a:t>
            </a:r>
            <a:r>
              <a:rPr sz="2000" dirty="0">
                <a:latin typeface="Arial"/>
                <a:cs typeface="Arial"/>
              </a:rPr>
              <a:t>como reação  </a:t>
            </a:r>
            <a:r>
              <a:rPr sz="2000" spc="-5" dirty="0">
                <a:latin typeface="Arial"/>
                <a:cs typeface="Arial"/>
              </a:rPr>
              <a:t>fotoquímica (ou fase clara) </a:t>
            </a:r>
            <a:r>
              <a:rPr sz="2000" dirty="0">
                <a:latin typeface="Arial"/>
                <a:cs typeface="Arial"/>
              </a:rPr>
              <a:t>e </a:t>
            </a:r>
            <a:r>
              <a:rPr sz="2000" spc="-5" dirty="0">
                <a:latin typeface="Arial"/>
                <a:cs typeface="Arial"/>
              </a:rPr>
              <a:t>reações </a:t>
            </a:r>
            <a:r>
              <a:rPr sz="2000" dirty="0">
                <a:latin typeface="Arial"/>
                <a:cs typeface="Arial"/>
              </a:rPr>
              <a:t>de carboxilação </a:t>
            </a:r>
            <a:r>
              <a:rPr sz="2000" spc="-5" dirty="0">
                <a:latin typeface="Arial"/>
                <a:cs typeface="Arial"/>
              </a:rPr>
              <a:t>(antigamente  </a:t>
            </a:r>
            <a:r>
              <a:rPr sz="2000" dirty="0">
                <a:latin typeface="Arial"/>
                <a:cs typeface="Arial"/>
              </a:rPr>
              <a:t>conhecida como fase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escura).</a:t>
            </a:r>
            <a:endParaRPr sz="2000">
              <a:latin typeface="Arial"/>
              <a:cs typeface="Arial"/>
            </a:endParaRPr>
          </a:p>
          <a:p>
            <a:pPr marL="355600" marR="5080" indent="-342900" algn="just">
              <a:lnSpc>
                <a:spcPct val="150000"/>
              </a:lnSpc>
              <a:buFont typeface="Wingdings"/>
              <a:buChar char="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A primeira </a:t>
            </a:r>
            <a:r>
              <a:rPr sz="2000" spc="-5" dirty="0">
                <a:latin typeface="Arial"/>
                <a:cs typeface="Arial"/>
              </a:rPr>
              <a:t>etapa difere </a:t>
            </a:r>
            <a:r>
              <a:rPr sz="2000" spc="-10" dirty="0">
                <a:latin typeface="Arial"/>
                <a:cs typeface="Arial"/>
              </a:rPr>
              <a:t>da </a:t>
            </a:r>
            <a:r>
              <a:rPr sz="2000" dirty="0">
                <a:latin typeface="Arial"/>
                <a:cs typeface="Arial"/>
              </a:rPr>
              <a:t>segunda, </a:t>
            </a:r>
            <a:r>
              <a:rPr sz="2000" spc="-5" dirty="0">
                <a:latin typeface="Arial"/>
                <a:cs typeface="Arial"/>
              </a:rPr>
              <a:t>por ser </a:t>
            </a:r>
            <a:r>
              <a:rPr sz="2000" dirty="0">
                <a:latin typeface="Arial"/>
                <a:cs typeface="Arial"/>
              </a:rPr>
              <a:t>indispensável a presença  da </a:t>
            </a:r>
            <a:r>
              <a:rPr sz="2000" spc="-5" dirty="0">
                <a:latin typeface="Arial"/>
                <a:cs typeface="Arial"/>
              </a:rPr>
              <a:t>luz solar </a:t>
            </a:r>
            <a:r>
              <a:rPr sz="2000" dirty="0">
                <a:latin typeface="Arial"/>
                <a:cs typeface="Arial"/>
              </a:rPr>
              <a:t>nas reações. Contudo, não se </a:t>
            </a:r>
            <a:r>
              <a:rPr sz="2000" spc="-5" dirty="0">
                <a:latin typeface="Arial"/>
                <a:cs typeface="Arial"/>
              </a:rPr>
              <a:t>pode </a:t>
            </a:r>
            <a:r>
              <a:rPr sz="2000" dirty="0">
                <a:latin typeface="Arial"/>
                <a:cs typeface="Arial"/>
              </a:rPr>
              <a:t>esquecer </a:t>
            </a:r>
            <a:r>
              <a:rPr sz="2000" spc="-5" dirty="0">
                <a:latin typeface="Arial"/>
                <a:cs typeface="Arial"/>
              </a:rPr>
              <a:t>que </a:t>
            </a:r>
            <a:r>
              <a:rPr sz="2000" dirty="0">
                <a:latin typeface="Arial"/>
                <a:cs typeface="Arial"/>
              </a:rPr>
              <a:t>a  </a:t>
            </a:r>
            <a:r>
              <a:rPr sz="2000" spc="46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fase</a:t>
            </a:r>
            <a:endParaRPr sz="2000">
              <a:latin typeface="Arial"/>
              <a:cs typeface="Arial"/>
            </a:endParaRPr>
          </a:p>
          <a:p>
            <a:pPr marL="355600" marR="5080">
              <a:lnSpc>
                <a:spcPct val="150000"/>
              </a:lnSpc>
            </a:pPr>
            <a:r>
              <a:rPr sz="2000" dirty="0">
                <a:latin typeface="Arial"/>
                <a:cs typeface="Arial"/>
              </a:rPr>
              <a:t>"escura" depende </a:t>
            </a:r>
            <a:r>
              <a:rPr sz="2000" spc="-5" dirty="0">
                <a:latin typeface="Arial"/>
                <a:cs typeface="Arial"/>
              </a:rPr>
              <a:t>indiretamente </a:t>
            </a:r>
            <a:r>
              <a:rPr sz="2000" dirty="0">
                <a:latin typeface="Arial"/>
                <a:cs typeface="Arial"/>
              </a:rPr>
              <a:t>da luz, uma vez </a:t>
            </a:r>
            <a:r>
              <a:rPr sz="2000" spc="-5" dirty="0">
                <a:latin typeface="Arial"/>
                <a:cs typeface="Arial"/>
              </a:rPr>
              <a:t>que, </a:t>
            </a:r>
            <a:r>
              <a:rPr sz="2000" dirty="0">
                <a:latin typeface="Arial"/>
                <a:cs typeface="Arial"/>
              </a:rPr>
              <a:t>sem a primeira  etapa, a segunda não se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realiza.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15224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7925" y="1695493"/>
            <a:ext cx="8345677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6040755">
              <a:lnSpc>
                <a:spcPct val="100000"/>
              </a:lnSpc>
              <a:tabLst>
                <a:tab pos="6684009" algn="l"/>
                <a:tab pos="6999605" algn="l"/>
                <a:tab pos="7313930" algn="l"/>
              </a:tabLst>
            </a:pPr>
            <a:r>
              <a:rPr sz="1800" spc="-15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P	e	a	oxidação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81201" y="1676197"/>
            <a:ext cx="5875655" cy="707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Font typeface="Wingdings"/>
              <a:buChar char=""/>
              <a:tabLst>
                <a:tab pos="354965" algn="l"/>
                <a:tab pos="355600" algn="l"/>
                <a:tab pos="855344" algn="l"/>
                <a:tab pos="1507490" algn="l"/>
                <a:tab pos="2301875" algn="l"/>
                <a:tab pos="2616835" algn="l"/>
                <a:tab pos="3115310" algn="l"/>
                <a:tab pos="4275455" algn="l"/>
                <a:tab pos="4589780" algn="l"/>
                <a:tab pos="5581650" algn="l"/>
              </a:tabLst>
            </a:pP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	f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se	clara,	a	l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z	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omove	a	s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nte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	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>
              <a:spcBef>
                <a:spcPts val="1200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fotoquímica da água que resulta em</a:t>
            </a:r>
            <a:r>
              <a:rPr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oxigênio.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58786" y="2590852"/>
            <a:ext cx="14300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360045" algn="l"/>
              </a:tabLst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	NADP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pc="22" baseline="-21367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68131" y="2590852"/>
            <a:ext cx="135509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641985" algn="l"/>
                <a:tab pos="988060" algn="l"/>
              </a:tabLst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	é	um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1200" y="2438451"/>
            <a:ext cx="5201920" cy="7797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buFont typeface="Wingdings"/>
              <a:buChar char=""/>
              <a:tabLst>
                <a:tab pos="421005" algn="l"/>
                <a:tab pos="421640" algn="l"/>
                <a:tab pos="1600835" algn="l"/>
                <a:tab pos="2524125" algn="l"/>
                <a:tab pos="2870200" algn="l"/>
                <a:tab pos="3993515" algn="l"/>
                <a:tab pos="4481195" algn="l"/>
              </a:tabLst>
            </a:pPr>
            <a:r>
              <a:rPr spc="-22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bém	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re	a	re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ç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ã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	de	NADP  nucleotídeo reduzido de</a:t>
            </a:r>
            <a:r>
              <a:rPr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piridina.</a:t>
            </a:r>
          </a:p>
        </p:txBody>
      </p:sp>
    </p:spTree>
    <p:extLst>
      <p:ext uri="{BB962C8B-B14F-4D97-AF65-F5344CB8AC3E}">
        <p14:creationId xmlns:p14="http://schemas.microsoft.com/office/powerpoint/2010/main" val="26115626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7401" y="1219201"/>
            <a:ext cx="8341995" cy="3669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50000"/>
              </a:lnSpc>
              <a:buFont typeface="Wingdings"/>
              <a:buChar char=""/>
              <a:tabLst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As reações </a:t>
            </a:r>
            <a:r>
              <a:rPr sz="2000" dirty="0">
                <a:latin typeface="Arial"/>
                <a:cs typeface="Arial"/>
              </a:rPr>
              <a:t>de </a:t>
            </a:r>
            <a:r>
              <a:rPr sz="2000" spc="-5" dirty="0">
                <a:latin typeface="Arial"/>
                <a:cs typeface="Arial"/>
              </a:rPr>
              <a:t>carboxilação, por </a:t>
            </a:r>
            <a:r>
              <a:rPr sz="2000" dirty="0">
                <a:latin typeface="Arial"/>
                <a:cs typeface="Arial"/>
              </a:rPr>
              <a:t>sua vez, </a:t>
            </a:r>
            <a:r>
              <a:rPr sz="2000" spc="-5" dirty="0">
                <a:latin typeface="Arial"/>
                <a:cs typeface="Arial"/>
              </a:rPr>
              <a:t>necessitam </a:t>
            </a:r>
            <a:r>
              <a:rPr sz="2000" spc="-10" dirty="0">
                <a:latin typeface="Arial"/>
                <a:cs typeface="Arial"/>
              </a:rPr>
              <a:t>do </a:t>
            </a:r>
            <a:r>
              <a:rPr sz="2000" spc="-50" dirty="0">
                <a:latin typeface="Arial"/>
                <a:cs typeface="Arial"/>
              </a:rPr>
              <a:t>ATP </a:t>
            </a:r>
            <a:r>
              <a:rPr sz="2000" dirty="0">
                <a:latin typeface="Arial"/>
                <a:cs typeface="Arial"/>
              </a:rPr>
              <a:t>e do  </a:t>
            </a:r>
            <a:r>
              <a:rPr sz="2000" spc="5" dirty="0">
                <a:latin typeface="Arial"/>
                <a:cs typeface="Arial"/>
              </a:rPr>
              <a:t>NADPH</a:t>
            </a:r>
            <a:r>
              <a:rPr sz="1950" spc="7" baseline="-21367" dirty="0">
                <a:latin typeface="Arial"/>
                <a:cs typeface="Arial"/>
              </a:rPr>
              <a:t>2 </a:t>
            </a:r>
            <a:r>
              <a:rPr sz="2000" spc="-5" dirty="0">
                <a:latin typeface="Arial"/>
                <a:cs typeface="Arial"/>
              </a:rPr>
              <a:t>produzidos </a:t>
            </a:r>
            <a:r>
              <a:rPr sz="2000" dirty="0">
                <a:latin typeface="Arial"/>
                <a:cs typeface="Arial"/>
              </a:rPr>
              <a:t>na </a:t>
            </a:r>
            <a:r>
              <a:rPr sz="2000" spc="-5" dirty="0">
                <a:latin typeface="Arial"/>
                <a:cs typeface="Arial"/>
              </a:rPr>
              <a:t>fase fotoquímica, </a:t>
            </a:r>
            <a:r>
              <a:rPr sz="2000" dirty="0">
                <a:latin typeface="Arial"/>
                <a:cs typeface="Arial"/>
              </a:rPr>
              <a:t>e, </a:t>
            </a:r>
            <a:r>
              <a:rPr sz="2000" spc="-10" dirty="0">
                <a:latin typeface="Arial"/>
                <a:cs typeface="Arial"/>
              </a:rPr>
              <a:t>essas reações ocorrem </a:t>
            </a:r>
            <a:r>
              <a:rPr sz="2000" spc="-15" dirty="0">
                <a:latin typeface="Arial"/>
                <a:cs typeface="Arial"/>
              </a:rPr>
              <a:t>no  </a:t>
            </a:r>
            <a:r>
              <a:rPr sz="2000" dirty="0">
                <a:latin typeface="Arial"/>
                <a:cs typeface="Arial"/>
              </a:rPr>
              <a:t>estroma (parte solúvel dos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cloroplastos).</a:t>
            </a:r>
          </a:p>
          <a:p>
            <a:pPr marL="355600" marR="5080" indent="-342900" algn="just">
              <a:lnSpc>
                <a:spcPct val="150000"/>
              </a:lnSpc>
              <a:buFont typeface="Wingdings"/>
              <a:buChar char="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Nessa </a:t>
            </a:r>
            <a:r>
              <a:rPr sz="2000" spc="-5" dirty="0">
                <a:latin typeface="Arial"/>
                <a:cs typeface="Arial"/>
              </a:rPr>
              <a:t>fase </a:t>
            </a:r>
            <a:r>
              <a:rPr sz="2000" dirty="0">
                <a:latin typeface="Arial"/>
                <a:cs typeface="Arial"/>
              </a:rPr>
              <a:t>o dióxido de </a:t>
            </a:r>
            <a:r>
              <a:rPr sz="2000" spc="-5" dirty="0">
                <a:latin typeface="Arial"/>
                <a:cs typeface="Arial"/>
              </a:rPr>
              <a:t>carbono </a:t>
            </a:r>
            <a:r>
              <a:rPr sz="2000" dirty="0">
                <a:latin typeface="Arial"/>
                <a:cs typeface="Arial"/>
              </a:rPr>
              <a:t>e a </a:t>
            </a:r>
            <a:r>
              <a:rPr sz="2000" spc="-5" dirty="0">
                <a:latin typeface="Arial"/>
                <a:cs typeface="Arial"/>
              </a:rPr>
              <a:t>água </a:t>
            </a:r>
            <a:r>
              <a:rPr sz="2000" dirty="0">
                <a:latin typeface="Arial"/>
                <a:cs typeface="Arial"/>
              </a:rPr>
              <a:t>são combinados com  moléculas </a:t>
            </a:r>
            <a:r>
              <a:rPr sz="2000" spc="-10" dirty="0">
                <a:latin typeface="Arial"/>
                <a:cs typeface="Arial"/>
              </a:rPr>
              <a:t>de </a:t>
            </a:r>
            <a:r>
              <a:rPr sz="2000" dirty="0">
                <a:latin typeface="Arial"/>
                <a:cs typeface="Arial"/>
              </a:rPr>
              <a:t>ribulose </a:t>
            </a:r>
            <a:r>
              <a:rPr sz="2000" spc="-5" dirty="0">
                <a:latin typeface="Arial"/>
                <a:cs typeface="Arial"/>
              </a:rPr>
              <a:t>1,5 </a:t>
            </a:r>
            <a:r>
              <a:rPr sz="2000" dirty="0">
                <a:latin typeface="Arial"/>
                <a:cs typeface="Arial"/>
              </a:rPr>
              <a:t>bifosfato. </a:t>
            </a:r>
            <a:r>
              <a:rPr sz="2000" spc="-75" dirty="0">
                <a:latin typeface="Arial"/>
                <a:cs typeface="Arial"/>
              </a:rPr>
              <a:t>Tal </a:t>
            </a:r>
            <a:r>
              <a:rPr sz="2000" dirty="0">
                <a:latin typeface="Arial"/>
                <a:cs typeface="Arial"/>
              </a:rPr>
              <a:t>reação origina </a:t>
            </a:r>
            <a:r>
              <a:rPr sz="2000" spc="-5" dirty="0">
                <a:latin typeface="Arial"/>
                <a:cs typeface="Arial"/>
              </a:rPr>
              <a:t>duas </a:t>
            </a:r>
            <a:r>
              <a:rPr sz="2000" dirty="0">
                <a:latin typeface="Arial"/>
                <a:cs typeface="Arial"/>
              </a:rPr>
              <a:t>moléculas  de fosfoglicerato que, são reduzidas e transformadas em</a:t>
            </a:r>
            <a:r>
              <a:rPr sz="2000" spc="-1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carboidratos.</a:t>
            </a:r>
          </a:p>
          <a:p>
            <a:pPr marL="411480" indent="-398780">
              <a:spcBef>
                <a:spcPts val="1200"/>
              </a:spcBef>
              <a:buFont typeface="Wingdings"/>
              <a:buChar char=""/>
              <a:tabLst>
                <a:tab pos="411480" algn="l"/>
                <a:tab pos="412115" algn="l"/>
                <a:tab pos="2256155" algn="l"/>
                <a:tab pos="3275329" algn="l"/>
                <a:tab pos="3690620" algn="l"/>
                <a:tab pos="4711700" algn="l"/>
                <a:tab pos="5802630" algn="l"/>
                <a:tab pos="6075680" algn="l"/>
                <a:tab pos="7648575" algn="l"/>
              </a:tabLst>
            </a:pPr>
            <a:r>
              <a:rPr sz="2000" dirty="0">
                <a:latin typeface="Arial"/>
                <a:cs typeface="Arial"/>
              </a:rPr>
              <a:t>A </a:t>
            </a:r>
            <a:r>
              <a:rPr sz="2000" spc="-1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reg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10" dirty="0">
                <a:latin typeface="Arial"/>
                <a:cs typeface="Arial"/>
              </a:rPr>
              <a:t>aç</a:t>
            </a:r>
            <a:r>
              <a:rPr sz="2000" dirty="0">
                <a:latin typeface="Arial"/>
                <a:cs typeface="Arial"/>
              </a:rPr>
              <a:t>ão	quí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spc="-1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ca	da	ribul</a:t>
            </a:r>
            <a:r>
              <a:rPr sz="2000" spc="-10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se	s</a:t>
            </a:r>
            <a:r>
              <a:rPr sz="2000" spc="-10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ste</a:t>
            </a:r>
            <a:r>
              <a:rPr sz="2000" spc="-1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ta	a	</a:t>
            </a:r>
            <a:r>
              <a:rPr sz="2000" spc="-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ont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nuida</a:t>
            </a:r>
            <a:r>
              <a:rPr sz="2000" spc="-1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e	de</a:t>
            </a:r>
            <a:r>
              <a:rPr sz="2000" spc="-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se</a:t>
            </a:r>
          </a:p>
          <a:p>
            <a:pPr marL="355600">
              <a:spcBef>
                <a:spcPts val="1200"/>
              </a:spcBef>
            </a:pPr>
            <a:r>
              <a:rPr sz="2000" dirty="0">
                <a:latin typeface="Arial"/>
                <a:cs typeface="Arial"/>
              </a:rPr>
              <a:t>ciclo, chamado Ciclo de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Calvin.</a:t>
            </a:r>
          </a:p>
        </p:txBody>
      </p:sp>
    </p:spTree>
    <p:extLst>
      <p:ext uri="{BB962C8B-B14F-4D97-AF65-F5344CB8AC3E}">
        <p14:creationId xmlns:p14="http://schemas.microsoft.com/office/powerpoint/2010/main" val="33129799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74016" y="-62231"/>
            <a:ext cx="3585972" cy="899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29800" y="85344"/>
            <a:ext cx="838200" cy="899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xfrm>
            <a:off x="1676400" y="645949"/>
            <a:ext cx="1051560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5318760">
              <a:lnSpc>
                <a:spcPct val="100000"/>
              </a:lnSpc>
            </a:pPr>
            <a:r>
              <a:rPr spc="-20" dirty="0"/>
              <a:t>Fotossíntese</a:t>
            </a:r>
          </a:p>
        </p:txBody>
      </p:sp>
      <p:sp>
        <p:nvSpPr>
          <p:cNvPr id="5" name="object 5"/>
          <p:cNvSpPr/>
          <p:nvPr/>
        </p:nvSpPr>
        <p:spPr>
          <a:xfrm>
            <a:off x="10290175" y="0"/>
            <a:ext cx="377786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07078" y="2850897"/>
            <a:ext cx="257238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0" b="1" i="1" kern="0" spc="-5" dirty="0">
                <a:solidFill>
                  <a:sysClr val="windowText" lastClr="000000"/>
                </a:solidFill>
                <a:latin typeface="Harlow Solid Italic"/>
                <a:cs typeface="Harlow Solid Italic"/>
              </a:rPr>
              <a:t>Assimilação</a:t>
            </a:r>
            <a:endParaRPr sz="4000" kern="0">
              <a:solidFill>
                <a:sysClr val="windowText" lastClr="000000"/>
              </a:solidFill>
              <a:latin typeface="Harlow Solid Italic"/>
              <a:cs typeface="Harlow Solid Ital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95600" y="2693454"/>
            <a:ext cx="1101686" cy="1101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5215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5943" y="2338323"/>
            <a:ext cx="190500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56888" y="6455665"/>
            <a:ext cx="3759708" cy="402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71367" y="3521837"/>
            <a:ext cx="3730625" cy="2944495"/>
          </a:xfrm>
          <a:custGeom>
            <a:avLst/>
            <a:gdLst/>
            <a:ahLst/>
            <a:cxnLst/>
            <a:rect l="l" t="t" r="r" b="b"/>
            <a:pathLst>
              <a:path w="3730625" h="2944495">
                <a:moveTo>
                  <a:pt x="3477132" y="0"/>
                </a:moveTo>
                <a:lnTo>
                  <a:pt x="252983" y="0"/>
                </a:lnTo>
                <a:lnTo>
                  <a:pt x="207514" y="4076"/>
                </a:lnTo>
                <a:lnTo>
                  <a:pt x="164717" y="15829"/>
                </a:lnTo>
                <a:lnTo>
                  <a:pt x="125306" y="34543"/>
                </a:lnTo>
                <a:lnTo>
                  <a:pt x="89997" y="59504"/>
                </a:lnTo>
                <a:lnTo>
                  <a:pt x="59504" y="89997"/>
                </a:lnTo>
                <a:lnTo>
                  <a:pt x="34543" y="125306"/>
                </a:lnTo>
                <a:lnTo>
                  <a:pt x="15829" y="164717"/>
                </a:lnTo>
                <a:lnTo>
                  <a:pt x="4076" y="207514"/>
                </a:lnTo>
                <a:lnTo>
                  <a:pt x="0" y="252983"/>
                </a:lnTo>
                <a:lnTo>
                  <a:pt x="0" y="2690977"/>
                </a:lnTo>
                <a:lnTo>
                  <a:pt x="4076" y="2736454"/>
                </a:lnTo>
                <a:lnTo>
                  <a:pt x="15829" y="2779257"/>
                </a:lnTo>
                <a:lnTo>
                  <a:pt x="34543" y="2818672"/>
                </a:lnTo>
                <a:lnTo>
                  <a:pt x="59504" y="2853985"/>
                </a:lnTo>
                <a:lnTo>
                  <a:pt x="89997" y="2884479"/>
                </a:lnTo>
                <a:lnTo>
                  <a:pt x="125306" y="2909442"/>
                </a:lnTo>
                <a:lnTo>
                  <a:pt x="164717" y="2928157"/>
                </a:lnTo>
                <a:lnTo>
                  <a:pt x="207514" y="2939910"/>
                </a:lnTo>
                <a:lnTo>
                  <a:pt x="252983" y="2943987"/>
                </a:lnTo>
                <a:lnTo>
                  <a:pt x="3477132" y="2943987"/>
                </a:lnTo>
                <a:lnTo>
                  <a:pt x="3522602" y="2939910"/>
                </a:lnTo>
                <a:lnTo>
                  <a:pt x="3565399" y="2928157"/>
                </a:lnTo>
                <a:lnTo>
                  <a:pt x="3604810" y="2909442"/>
                </a:lnTo>
                <a:lnTo>
                  <a:pt x="3640119" y="2884479"/>
                </a:lnTo>
                <a:lnTo>
                  <a:pt x="3670612" y="2853985"/>
                </a:lnTo>
                <a:lnTo>
                  <a:pt x="3695573" y="2818672"/>
                </a:lnTo>
                <a:lnTo>
                  <a:pt x="3714287" y="2779257"/>
                </a:lnTo>
                <a:lnTo>
                  <a:pt x="3726040" y="2736454"/>
                </a:lnTo>
                <a:lnTo>
                  <a:pt x="3730117" y="2690977"/>
                </a:lnTo>
                <a:lnTo>
                  <a:pt x="3730117" y="252983"/>
                </a:lnTo>
                <a:lnTo>
                  <a:pt x="3726040" y="207514"/>
                </a:lnTo>
                <a:lnTo>
                  <a:pt x="3714287" y="164717"/>
                </a:lnTo>
                <a:lnTo>
                  <a:pt x="3695573" y="125306"/>
                </a:lnTo>
                <a:lnTo>
                  <a:pt x="3670612" y="89997"/>
                </a:lnTo>
                <a:lnTo>
                  <a:pt x="3640119" y="59504"/>
                </a:lnTo>
                <a:lnTo>
                  <a:pt x="3604810" y="34543"/>
                </a:lnTo>
                <a:lnTo>
                  <a:pt x="3565399" y="15829"/>
                </a:lnTo>
                <a:lnTo>
                  <a:pt x="3522602" y="4076"/>
                </a:lnTo>
                <a:lnTo>
                  <a:pt x="3477132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71367" y="3521837"/>
            <a:ext cx="3730117" cy="29439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28333" y="5222748"/>
            <a:ext cx="242315" cy="11826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54240" y="5771389"/>
            <a:ext cx="85344" cy="853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71004" y="5258053"/>
            <a:ext cx="144145" cy="1071880"/>
          </a:xfrm>
          <a:custGeom>
            <a:avLst/>
            <a:gdLst/>
            <a:ahLst/>
            <a:cxnLst/>
            <a:rect l="l" t="t" r="r" b="b"/>
            <a:pathLst>
              <a:path w="144145" h="1071879">
                <a:moveTo>
                  <a:pt x="0" y="0"/>
                </a:moveTo>
                <a:lnTo>
                  <a:pt x="28021" y="936"/>
                </a:lnTo>
                <a:lnTo>
                  <a:pt x="50911" y="3492"/>
                </a:lnTo>
                <a:lnTo>
                  <a:pt x="66347" y="7286"/>
                </a:lnTo>
                <a:lnTo>
                  <a:pt x="72009" y="11938"/>
                </a:lnTo>
                <a:lnTo>
                  <a:pt x="72009" y="523671"/>
                </a:lnTo>
                <a:lnTo>
                  <a:pt x="77670" y="528343"/>
                </a:lnTo>
                <a:lnTo>
                  <a:pt x="93106" y="532158"/>
                </a:lnTo>
                <a:lnTo>
                  <a:pt x="115996" y="534730"/>
                </a:lnTo>
                <a:lnTo>
                  <a:pt x="144018" y="535673"/>
                </a:lnTo>
                <a:lnTo>
                  <a:pt x="115996" y="536616"/>
                </a:lnTo>
                <a:lnTo>
                  <a:pt x="93106" y="539188"/>
                </a:lnTo>
                <a:lnTo>
                  <a:pt x="77670" y="543002"/>
                </a:lnTo>
                <a:lnTo>
                  <a:pt x="72009" y="547674"/>
                </a:lnTo>
                <a:lnTo>
                  <a:pt x="72009" y="1059408"/>
                </a:lnTo>
                <a:lnTo>
                  <a:pt x="66347" y="1064080"/>
                </a:lnTo>
                <a:lnTo>
                  <a:pt x="50911" y="1067895"/>
                </a:lnTo>
                <a:lnTo>
                  <a:pt x="28021" y="1070467"/>
                </a:lnTo>
                <a:lnTo>
                  <a:pt x="0" y="107141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85278" y="5555184"/>
            <a:ext cx="118491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400" b="1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Fase</a:t>
            </a:r>
            <a:r>
              <a:rPr sz="1400" b="1" kern="0" spc="-9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400" b="1" kern="0" spc="-5" dirty="0">
                <a:solidFill>
                  <a:sysClr val="windowText" lastClr="000000"/>
                </a:solidFill>
                <a:latin typeface="Calibri"/>
                <a:cs typeface="Calibri"/>
              </a:rPr>
              <a:t>Enzimática</a:t>
            </a:r>
            <a:endParaRPr sz="14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635" algn="ctr"/>
            <a:r>
              <a:rPr sz="1400" b="1" kern="0" spc="-5" dirty="0">
                <a:solidFill>
                  <a:sysClr val="windowText" lastClr="000000"/>
                </a:solidFill>
                <a:latin typeface="Calibri"/>
                <a:cs typeface="Calibri"/>
              </a:rPr>
              <a:t>(Estroma)</a:t>
            </a:r>
            <a:endParaRPr sz="14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54200" y="909955"/>
            <a:ext cx="8082280" cy="2849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200" b="1" kern="0" spc="-5" dirty="0">
                <a:solidFill>
                  <a:srgbClr val="375F92"/>
                </a:solidFill>
                <a:latin typeface="Calibri"/>
                <a:cs typeface="Calibri"/>
              </a:rPr>
              <a:t>Assimilação - </a:t>
            </a:r>
            <a:r>
              <a:rPr sz="2200" b="1" kern="0" spc="-20" dirty="0">
                <a:solidFill>
                  <a:srgbClr val="375F92"/>
                </a:solidFill>
                <a:latin typeface="Calibri"/>
                <a:cs typeface="Calibri"/>
              </a:rPr>
              <a:t>Etapa </a:t>
            </a:r>
            <a:r>
              <a:rPr sz="2200" b="1" kern="0" spc="-10" dirty="0">
                <a:solidFill>
                  <a:srgbClr val="375F92"/>
                </a:solidFill>
                <a:latin typeface="Calibri"/>
                <a:cs typeface="Calibri"/>
              </a:rPr>
              <a:t>Enzimática </a:t>
            </a:r>
            <a:r>
              <a:rPr sz="2200" b="1" kern="0" spc="-5" dirty="0">
                <a:solidFill>
                  <a:srgbClr val="375F92"/>
                </a:solidFill>
                <a:latin typeface="Calibri"/>
                <a:cs typeface="Calibri"/>
              </a:rPr>
              <a:t>– </a:t>
            </a:r>
            <a:r>
              <a:rPr sz="2200" b="1" kern="0" spc="-15" dirty="0">
                <a:solidFill>
                  <a:srgbClr val="375F92"/>
                </a:solidFill>
                <a:latin typeface="Calibri"/>
                <a:cs typeface="Calibri"/>
              </a:rPr>
              <a:t>“Fase</a:t>
            </a:r>
            <a:r>
              <a:rPr sz="2200" b="1" kern="0" spc="1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200" b="1" kern="0" spc="-10" dirty="0">
                <a:solidFill>
                  <a:srgbClr val="375F92"/>
                </a:solidFill>
                <a:latin typeface="Calibri"/>
                <a:cs typeface="Calibri"/>
              </a:rPr>
              <a:t>Escura”</a:t>
            </a:r>
            <a:endParaRPr sz="22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683260" indent="-256540">
              <a:buFont typeface="Arial"/>
              <a:buChar char="•"/>
              <a:tabLst>
                <a:tab pos="682625" algn="l"/>
                <a:tab pos="683260" algn="l"/>
              </a:tabLst>
            </a:pPr>
            <a:r>
              <a:rPr sz="2200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Produção </a:t>
            </a:r>
            <a:r>
              <a:rPr sz="2200" kern="0" spc="-5" dirty="0">
                <a:solidFill>
                  <a:sysClr val="windowText" lastClr="000000"/>
                </a:solidFill>
                <a:latin typeface="Calibri"/>
                <a:cs typeface="Calibri"/>
              </a:rPr>
              <a:t>de </a:t>
            </a:r>
            <a:r>
              <a:rPr sz="2200" kern="0" spc="-10" dirty="0">
                <a:solidFill>
                  <a:srgbClr val="FF0000"/>
                </a:solidFill>
                <a:latin typeface="Calibri"/>
                <a:cs typeface="Calibri"/>
              </a:rPr>
              <a:t>açúcares </a:t>
            </a:r>
            <a:r>
              <a:rPr sz="2200" kern="0" spc="-5" dirty="0">
                <a:solidFill>
                  <a:sysClr val="windowText" lastClr="000000"/>
                </a:solidFill>
                <a:latin typeface="Calibri"/>
                <a:cs typeface="Calibri"/>
              </a:rPr>
              <a:t>a partir de</a:t>
            </a:r>
            <a:r>
              <a:rPr sz="2200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2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CO</a:t>
            </a:r>
            <a:r>
              <a:rPr sz="2175" kern="0" spc="-15" baseline="-21072" dirty="0">
                <a:solidFill>
                  <a:sysClr val="windowText" lastClr="000000"/>
                </a:solidFill>
                <a:latin typeface="Calibri"/>
                <a:cs typeface="Calibri"/>
              </a:rPr>
              <a:t>2</a:t>
            </a:r>
            <a:endParaRPr sz="2175" kern="0" baseline="-21072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683260" indent="-256540">
              <a:buFont typeface="Arial"/>
              <a:buChar char="•"/>
              <a:tabLst>
                <a:tab pos="682625" algn="l"/>
                <a:tab pos="683260" algn="l"/>
              </a:tabLst>
            </a:pPr>
            <a:r>
              <a:rPr sz="2200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Estroma </a:t>
            </a:r>
            <a:r>
              <a:rPr sz="2200" kern="0" spc="-5" dirty="0">
                <a:solidFill>
                  <a:sysClr val="windowText" lastClr="000000"/>
                </a:solidFill>
                <a:latin typeface="Calibri"/>
                <a:cs typeface="Calibri"/>
              </a:rPr>
              <a:t>do</a:t>
            </a:r>
            <a:r>
              <a:rPr sz="2200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 Cloroplasto</a:t>
            </a:r>
            <a:endParaRPr sz="22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808355" indent="-381635">
              <a:buFont typeface="Arial"/>
              <a:buChar char="•"/>
              <a:tabLst>
                <a:tab pos="808355" algn="l"/>
                <a:tab pos="808990" algn="l"/>
              </a:tabLst>
            </a:pPr>
            <a:r>
              <a:rPr sz="2200"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Fase </a:t>
            </a:r>
            <a:r>
              <a:rPr sz="22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escura: </a:t>
            </a:r>
            <a:r>
              <a:rPr sz="2200" b="1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Conceito</a:t>
            </a:r>
            <a:r>
              <a:rPr sz="2200" b="1" kern="0" spc="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200" b="1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errôneo!</a:t>
            </a:r>
            <a:endParaRPr sz="22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047750" marR="5080" indent="124460"/>
            <a:r>
              <a:rPr sz="2200" kern="0" spc="-5" dirty="0">
                <a:solidFill>
                  <a:sysClr val="windowText" lastClr="000000"/>
                </a:solidFill>
                <a:latin typeface="Calibri"/>
                <a:cs typeface="Calibri"/>
              </a:rPr>
              <a:t>A </a:t>
            </a:r>
            <a:r>
              <a:rPr sz="2200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fase </a:t>
            </a:r>
            <a:r>
              <a:rPr sz="22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enzimática </a:t>
            </a:r>
            <a:r>
              <a:rPr sz="2200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ocorre </a:t>
            </a:r>
            <a:r>
              <a:rPr sz="22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também </a:t>
            </a:r>
            <a:r>
              <a:rPr sz="2200" kern="0" spc="-5" dirty="0">
                <a:solidFill>
                  <a:sysClr val="windowText" lastClr="000000"/>
                </a:solidFill>
                <a:latin typeface="Calibri"/>
                <a:cs typeface="Calibri"/>
              </a:rPr>
              <a:t>na </a:t>
            </a:r>
            <a:r>
              <a:rPr sz="22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presença </a:t>
            </a:r>
            <a:r>
              <a:rPr sz="2200" kern="0" spc="-5" dirty="0">
                <a:solidFill>
                  <a:sysClr val="windowText" lastClr="000000"/>
                </a:solidFill>
                <a:latin typeface="Calibri"/>
                <a:cs typeface="Calibri"/>
              </a:rPr>
              <a:t>de luz e </a:t>
            </a:r>
            <a:r>
              <a:rPr sz="22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utiliza  </a:t>
            </a:r>
            <a:r>
              <a:rPr sz="2200" kern="0" spc="-60" dirty="0">
                <a:solidFill>
                  <a:sysClr val="windowText" lastClr="000000"/>
                </a:solidFill>
                <a:latin typeface="Calibri"/>
                <a:cs typeface="Calibri"/>
              </a:rPr>
              <a:t>ATP </a:t>
            </a:r>
            <a:r>
              <a:rPr sz="2200" kern="0" spc="-5" dirty="0">
                <a:solidFill>
                  <a:sysClr val="windowText" lastClr="000000"/>
                </a:solidFill>
                <a:latin typeface="Calibri"/>
                <a:cs typeface="Calibri"/>
              </a:rPr>
              <a:t>e NADPH </a:t>
            </a:r>
            <a:r>
              <a:rPr sz="22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produzidos nos tilacóides </a:t>
            </a:r>
            <a:r>
              <a:rPr sz="2200"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durante </a:t>
            </a:r>
            <a:r>
              <a:rPr sz="2200" kern="0" spc="-5" dirty="0">
                <a:solidFill>
                  <a:sysClr val="windowText" lastClr="000000"/>
                </a:solidFill>
                <a:latin typeface="Calibri"/>
                <a:cs typeface="Calibri"/>
              </a:rPr>
              <a:t>as </a:t>
            </a:r>
            <a:r>
              <a:rPr sz="2200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reações  </a:t>
            </a:r>
            <a:r>
              <a:rPr sz="2200" kern="0" spc="-5" dirty="0">
                <a:solidFill>
                  <a:sysClr val="windowText" lastClr="000000"/>
                </a:solidFill>
                <a:latin typeface="Calibri"/>
                <a:cs typeface="Calibri"/>
              </a:rPr>
              <a:t>luminosas.</a:t>
            </a:r>
            <a:endParaRPr sz="22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R="1971675" algn="ctr">
              <a:spcBef>
                <a:spcPts val="1595"/>
              </a:spcBef>
            </a:pPr>
            <a:r>
              <a:rPr b="1" kern="0" spc="-5" dirty="0">
                <a:solidFill>
                  <a:srgbClr val="FFC000"/>
                </a:solidFill>
                <a:latin typeface="Calibri"/>
                <a:cs typeface="Calibri"/>
              </a:rPr>
              <a:t>Luz</a:t>
            </a:r>
            <a:endParaRPr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75347" y="85344"/>
            <a:ext cx="3585972" cy="899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829800" y="85344"/>
            <a:ext cx="838200" cy="8991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362200" y="689352"/>
            <a:ext cx="1051560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5467350">
              <a:lnSpc>
                <a:spcPct val="100000"/>
              </a:lnSpc>
            </a:pPr>
            <a:r>
              <a:rPr spc="-20" dirty="0"/>
              <a:t>Fotossíntese</a:t>
            </a:r>
          </a:p>
        </p:txBody>
      </p:sp>
      <p:sp>
        <p:nvSpPr>
          <p:cNvPr id="14" name="object 14"/>
          <p:cNvSpPr/>
          <p:nvPr/>
        </p:nvSpPr>
        <p:spPr>
          <a:xfrm>
            <a:off x="10290175" y="0"/>
            <a:ext cx="377786" cy="685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6493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889408"/>
            <a:ext cx="10515600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5467350">
              <a:lnSpc>
                <a:spcPct val="100000"/>
              </a:lnSpc>
            </a:pPr>
            <a:r>
              <a:rPr spc="-20" dirty="0"/>
              <a:t>Fotossíntese</a:t>
            </a:r>
          </a:p>
        </p:txBody>
      </p:sp>
      <p:sp>
        <p:nvSpPr>
          <p:cNvPr id="3" name="object 3"/>
          <p:cNvSpPr/>
          <p:nvPr/>
        </p:nvSpPr>
        <p:spPr>
          <a:xfrm>
            <a:off x="10290175" y="0"/>
            <a:ext cx="377786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77721" y="711962"/>
            <a:ext cx="351599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b="1" i="1" kern="0" dirty="0">
                <a:solidFill>
                  <a:srgbClr val="339933"/>
                </a:solidFill>
                <a:latin typeface="Calibri"/>
                <a:cs typeface="Calibri"/>
              </a:rPr>
              <a:t>Ciclo do</a:t>
            </a:r>
            <a:r>
              <a:rPr sz="2000" b="1" i="1" kern="0" spc="-50" dirty="0">
                <a:solidFill>
                  <a:srgbClr val="339933"/>
                </a:solidFill>
                <a:latin typeface="Calibri"/>
                <a:cs typeface="Calibri"/>
              </a:rPr>
              <a:t> </a:t>
            </a:r>
            <a:r>
              <a:rPr sz="2000" b="1" i="1" kern="0" spc="-5" dirty="0">
                <a:solidFill>
                  <a:srgbClr val="339933"/>
                </a:solidFill>
                <a:latin typeface="Calibri"/>
                <a:cs typeface="Calibri"/>
              </a:rPr>
              <a:t>Calvin–Benson</a:t>
            </a:r>
            <a:endParaRPr sz="20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40985" y="1494763"/>
            <a:ext cx="890546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000000"/>
                </a:solidFill>
                <a:latin typeface="Verdana" panose="020B0604030504040204" pitchFamily="34" charset="0"/>
              </a:rPr>
              <a:t>Ciclo de Calvin (ou ciclo do carbono)</a:t>
            </a:r>
            <a:endParaRPr lang="pt-BR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pt-BR" dirty="0">
                <a:solidFill>
                  <a:srgbClr val="000000"/>
                </a:solidFill>
                <a:latin typeface="Verdana" panose="020B0604030504040204" pitchFamily="34" charset="0"/>
              </a:rPr>
              <a:t>Também conhecido como ciclo do carbono, o ciclo de Calvin é a designação dada a uma cadeia cíclica de reações químicas que ocorrem no estroma dos cloroplastos, na qual se forma </a:t>
            </a:r>
            <a:r>
              <a:rPr lang="pt-BR" dirty="0" err="1">
                <a:solidFill>
                  <a:srgbClr val="000000"/>
                </a:solidFill>
                <a:latin typeface="Verdana" panose="020B0604030504040204" pitchFamily="34" charset="0"/>
              </a:rPr>
              <a:t>glícidos</a:t>
            </a:r>
            <a:r>
              <a:rPr lang="pt-BR" dirty="0">
                <a:solidFill>
                  <a:srgbClr val="000000"/>
                </a:solidFill>
                <a:latin typeface="Verdana" panose="020B0604030504040204" pitchFamily="34" charset="0"/>
              </a:rPr>
              <a:t> após a fixação e redução do dióxido de carbono.</a:t>
            </a:r>
          </a:p>
          <a:p>
            <a:pPr algn="just"/>
            <a:endParaRPr lang="pt-B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pt-BR" dirty="0">
                <a:solidFill>
                  <a:srgbClr val="000000"/>
                </a:solidFill>
                <a:latin typeface="Verdana" panose="020B0604030504040204" pitchFamily="34" charset="0"/>
              </a:rPr>
              <a:t>Esta cadeia de reações foi pela primeira vez observada por Calvin e seus colaboradores quando efetuavam experiências para identificar o trajeto seguido pelo dióxido de carbono absorvido pelas plantas. Para isso, efetuaram, entre 1946 e 1953, uma série de investigações em que estudaram o crescimento da </a:t>
            </a:r>
            <a:r>
              <a:rPr lang="pt-BR" dirty="0" err="1">
                <a:solidFill>
                  <a:srgbClr val="000000"/>
                </a:solidFill>
                <a:latin typeface="Verdana" panose="020B0604030504040204" pitchFamily="34" charset="0"/>
              </a:rPr>
              <a:t>Chlorella</a:t>
            </a:r>
            <a:r>
              <a:rPr lang="pt-BR" dirty="0">
                <a:solidFill>
                  <a:srgbClr val="000000"/>
                </a:solidFill>
                <a:latin typeface="Verdana" panose="020B0604030504040204" pitchFamily="34" charset="0"/>
              </a:rPr>
              <a:t>, uma alga verde, num meio com dióxido de carbono radioativo. Nesses estudos verificaram que o carbono radioativo surgia integrado em moléculas de glicose 30 segundos depois de se ter iniciado a fotossíntese. Interrompendo o processo a intervalos definidos, identificaram os compostos intermédios, bem como a sua relação com as fontes de energia química gerada durante a fase dependente da luz.</a:t>
            </a:r>
            <a:endParaRPr lang="pt-BR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7669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677721" y="711962"/>
            <a:ext cx="351599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b="1" i="1" kern="0" dirty="0">
                <a:solidFill>
                  <a:srgbClr val="339933"/>
                </a:solidFill>
                <a:latin typeface="Calibri"/>
                <a:cs typeface="Calibri"/>
              </a:rPr>
              <a:t>Ciclo do</a:t>
            </a:r>
            <a:r>
              <a:rPr sz="2000" b="1" i="1" kern="0" spc="-50" dirty="0">
                <a:solidFill>
                  <a:srgbClr val="339933"/>
                </a:solidFill>
                <a:latin typeface="Calibri"/>
                <a:cs typeface="Calibri"/>
              </a:rPr>
              <a:t> </a:t>
            </a:r>
            <a:r>
              <a:rPr sz="2000" b="1" i="1" kern="0" spc="-5" dirty="0">
                <a:solidFill>
                  <a:srgbClr val="339933"/>
                </a:solidFill>
                <a:latin typeface="Calibri"/>
                <a:cs typeface="Calibri"/>
              </a:rPr>
              <a:t>Calvin–Benson</a:t>
            </a:r>
            <a:endParaRPr sz="20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122504" y="302149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/>
          </a:p>
        </p:txBody>
      </p:sp>
      <p:pic>
        <p:nvPicPr>
          <p:cNvPr id="6" name="Picture 6" descr="http://www.netxplica.com/figuras_netxplica/exanac/ciclo.calvin.completo.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761" y="1253840"/>
            <a:ext cx="6962775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4093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8500" y="188683"/>
            <a:ext cx="5715000" cy="6408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50556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889408"/>
            <a:ext cx="10515600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5467350">
              <a:lnSpc>
                <a:spcPct val="100000"/>
              </a:lnSpc>
            </a:pPr>
            <a:r>
              <a:rPr spc="-20" dirty="0"/>
              <a:t>Fotossíntese</a:t>
            </a:r>
          </a:p>
        </p:txBody>
      </p:sp>
      <p:sp>
        <p:nvSpPr>
          <p:cNvPr id="3" name="object 3"/>
          <p:cNvSpPr/>
          <p:nvPr/>
        </p:nvSpPr>
        <p:spPr>
          <a:xfrm>
            <a:off x="10290175" y="0"/>
            <a:ext cx="377786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77721" y="711962"/>
            <a:ext cx="351599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b="1" i="1" kern="0" dirty="0">
                <a:solidFill>
                  <a:srgbClr val="339933"/>
                </a:solidFill>
                <a:latin typeface="Calibri"/>
                <a:cs typeface="Calibri"/>
              </a:rPr>
              <a:t>Ciclo do</a:t>
            </a:r>
            <a:r>
              <a:rPr sz="2000" b="1" i="1" kern="0" spc="-50" dirty="0">
                <a:solidFill>
                  <a:srgbClr val="339933"/>
                </a:solidFill>
                <a:latin typeface="Calibri"/>
                <a:cs typeface="Calibri"/>
              </a:rPr>
              <a:t> </a:t>
            </a:r>
            <a:r>
              <a:rPr sz="2000" b="1" i="1" kern="0" spc="-5" dirty="0">
                <a:solidFill>
                  <a:srgbClr val="339933"/>
                </a:solidFill>
                <a:latin typeface="Calibri"/>
                <a:cs typeface="Calibri"/>
              </a:rPr>
              <a:t>Calvin–Benson</a:t>
            </a:r>
            <a:endParaRPr sz="20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936702" y="1343853"/>
            <a:ext cx="875968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Este ciclo ocorre nas plantas e pode ser descrito detalhadamente da seguinte forma: após a redução do NADP</a:t>
            </a:r>
            <a:r>
              <a:rPr lang="pt-BR" sz="2000" baseline="30000" dirty="0"/>
              <a:t>+</a:t>
            </a:r>
            <a:r>
              <a:rPr lang="pt-BR" sz="2000" dirty="0"/>
              <a:t> a NADPH durante o processo de </a:t>
            </a:r>
            <a:r>
              <a:rPr lang="pt-BR" sz="2000" dirty="0" err="1"/>
              <a:t>fotofosforilação</a:t>
            </a:r>
            <a:r>
              <a:rPr lang="pt-BR" sz="2000" dirty="0"/>
              <a:t> acíclica e de fosforilação do </a:t>
            </a:r>
            <a:r>
              <a:rPr lang="pt-BR" sz="2000" dirty="0" err="1"/>
              <a:t>ADP+Pi</a:t>
            </a:r>
            <a:r>
              <a:rPr lang="pt-BR" sz="2000" dirty="0"/>
              <a:t> em ATP no processo de </a:t>
            </a:r>
            <a:r>
              <a:rPr lang="pt-BR" sz="2000" dirty="0" err="1"/>
              <a:t>fotofosforilação</a:t>
            </a:r>
            <a:r>
              <a:rPr lang="pt-BR" sz="2000" dirty="0"/>
              <a:t> acíclica ou cíclica, que ocorre durante a fase clara da </a:t>
            </a:r>
            <a:r>
              <a:rPr lang="pt-BR" sz="2000" u="sng" dirty="0">
                <a:hlinkClick r:id="rId3"/>
              </a:rPr>
              <a:t>fotossíntese</a:t>
            </a:r>
            <a:r>
              <a:rPr lang="pt-BR" sz="2000" dirty="0"/>
              <a:t>, é que o dióxido de carbono se combina com a pentose ribulose-1,5-difosfato, dando origem à um composto de seis carbonos, intermédio e instável.</a:t>
            </a:r>
          </a:p>
          <a:p>
            <a:r>
              <a:rPr lang="pt-BR" sz="2000" dirty="0"/>
              <a:t>Em consequência de sua instabilidade, este composto prontamente origina duas moléculas de </a:t>
            </a:r>
            <a:r>
              <a:rPr lang="pt-BR" sz="2000" dirty="0" err="1"/>
              <a:t>fosfoglicerato</a:t>
            </a:r>
            <a:r>
              <a:rPr lang="pt-BR" sz="2000" dirty="0"/>
              <a:t>, também conhecido como ácido fosfoglicérico (PGA), formado por três carbonos. O ATP, por sua vez, </a:t>
            </a:r>
            <a:r>
              <a:rPr lang="pt-BR" sz="2000" dirty="0" err="1"/>
              <a:t>fosforila</a:t>
            </a:r>
            <a:r>
              <a:rPr lang="pt-BR" sz="2000" dirty="0"/>
              <a:t> essas duas moléculas, sendo posteriormente reduzidas pelo NADPH, que faz parte da fase luminosa da fotossíntese. Essas reações originam o </a:t>
            </a:r>
            <a:r>
              <a:rPr lang="pt-BR" sz="2000" u="sng" dirty="0">
                <a:hlinkClick r:id="rId4"/>
              </a:rPr>
              <a:t>aldeído</a:t>
            </a:r>
            <a:r>
              <a:rPr lang="pt-BR" sz="2000" dirty="0"/>
              <a:t> fosfoglicérico (PGAL). De cada seis moléculas de PGAL formadas, 5 são usadas na regeneração da </a:t>
            </a:r>
            <a:r>
              <a:rPr lang="pt-BR" sz="2000" dirty="0" err="1"/>
              <a:t>ribulose</a:t>
            </a:r>
            <a:r>
              <a:rPr lang="pt-BR" sz="2000" dirty="0"/>
              <a:t>, e a molécula restante, utilizada na formação de compostos orgânicos, como glicídios, por exemplo. Sendo assim, é necessário que esse ciclo ocorra seis vezes para originar uma molécula de glicose.</a:t>
            </a:r>
          </a:p>
        </p:txBody>
      </p:sp>
    </p:spTree>
    <p:extLst>
      <p:ext uri="{BB962C8B-B14F-4D97-AF65-F5344CB8AC3E}">
        <p14:creationId xmlns:p14="http://schemas.microsoft.com/office/powerpoint/2010/main" val="4241456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51789" y="437322"/>
            <a:ext cx="1137036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4000" dirty="0"/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pt-BR" sz="4000" dirty="0"/>
              <a:t>Fotossíntese: síntese utilizando a luz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pt-BR" sz="4000" dirty="0"/>
              <a:t>E no início....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pt-BR" sz="40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2800" dirty="0"/>
              <a:t>Organismos fotossintetizantes aproveitavam a energia luminosa do sol e a partir de moléculas simples compostas de carbono e oxigênio (CO</a:t>
            </a:r>
            <a:r>
              <a:rPr lang="pt-BR" sz="2800" baseline="-25000" dirty="0"/>
              <a:t>2</a:t>
            </a:r>
            <a:r>
              <a:rPr lang="pt-BR" sz="2800" dirty="0"/>
              <a:t>) sintetizaram moléculas mais complexas, com o consumo de energia química.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2800" dirty="0"/>
              <a:t>Sobrava como subproduto da fotossíntese, o gás oxigênio(O</a:t>
            </a:r>
            <a:r>
              <a:rPr lang="pt-BR" sz="2800" baseline="-25000" dirty="0"/>
              <a:t>2)</a:t>
            </a:r>
            <a:r>
              <a:rPr lang="pt-BR" sz="2800" dirty="0"/>
              <a:t>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2800" dirty="0"/>
              <a:t>O surgimento de organismos fotossintetizantes enriqueceu o teor de oxigênio da atmosfera terrestre.</a:t>
            </a:r>
            <a:endParaRPr lang="pt-BR" sz="5400" b="1" dirty="0"/>
          </a:p>
        </p:txBody>
      </p:sp>
    </p:spTree>
    <p:extLst>
      <p:ext uri="{BB962C8B-B14F-4D97-AF65-F5344CB8AC3E}">
        <p14:creationId xmlns:p14="http://schemas.microsoft.com/office/powerpoint/2010/main" val="40411987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0322" y="524948"/>
            <a:ext cx="1051560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5467350">
              <a:lnSpc>
                <a:spcPct val="100000"/>
              </a:lnSpc>
            </a:pPr>
            <a:r>
              <a:rPr spc="-20" dirty="0"/>
              <a:t>Fotossíntese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45812" y="1879854"/>
            <a:ext cx="228790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b="1" kern="0" spc="-85" dirty="0">
                <a:solidFill>
                  <a:sysClr val="windowText" lastClr="000000"/>
                </a:solidFill>
                <a:latin typeface="Calibri"/>
                <a:cs typeface="Calibri"/>
              </a:rPr>
              <a:t>ATP </a:t>
            </a:r>
            <a:r>
              <a:rPr sz="320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+</a:t>
            </a:r>
            <a:r>
              <a:rPr sz="3200" b="1" kern="0" spc="-2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320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NADPH</a:t>
            </a:r>
            <a:endParaRPr sz="32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90175" y="0"/>
            <a:ext cx="377786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16352" y="3781044"/>
            <a:ext cx="2592324" cy="6202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02708" y="3781044"/>
            <a:ext cx="592836" cy="6202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89577" y="3781044"/>
            <a:ext cx="1970531" cy="6202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54140" y="3781044"/>
            <a:ext cx="2743200" cy="6202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8691372" y="3781044"/>
            <a:ext cx="592835" cy="6202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40761" y="3880358"/>
            <a:ext cx="590042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000" b="1" kern="0" spc="-10" dirty="0">
                <a:solidFill>
                  <a:srgbClr val="FF0000"/>
                </a:solidFill>
                <a:latin typeface="Calibri"/>
                <a:cs typeface="Calibri"/>
              </a:rPr>
              <a:t>Gliceraldeído </a:t>
            </a:r>
            <a:r>
              <a:rPr sz="3000" b="1" kern="0" dirty="0">
                <a:solidFill>
                  <a:srgbClr val="FF0000"/>
                </a:solidFill>
                <a:latin typeface="Calibri"/>
                <a:cs typeface="Calibri"/>
              </a:rPr>
              <a:t>3 </a:t>
            </a:r>
            <a:r>
              <a:rPr sz="3000" b="1" kern="0" spc="-30" dirty="0">
                <a:solidFill>
                  <a:srgbClr val="FF0000"/>
                </a:solidFill>
                <a:latin typeface="Calibri"/>
                <a:cs typeface="Calibri"/>
              </a:rPr>
              <a:t>fosfato </a:t>
            </a:r>
            <a:r>
              <a:rPr sz="300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+ ADP +</a:t>
            </a:r>
            <a:r>
              <a:rPr sz="3000" b="1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300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NADP</a:t>
            </a:r>
            <a:endParaRPr sz="30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67477" y="2495676"/>
            <a:ext cx="983614" cy="13525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89040" y="2790698"/>
            <a:ext cx="13919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kern="0" spc="-5" dirty="0">
                <a:solidFill>
                  <a:sysClr val="windowText" lastClr="000000"/>
                </a:solidFill>
                <a:latin typeface="Calibri"/>
                <a:cs typeface="Calibri"/>
              </a:rPr>
              <a:t>Ciclo </a:t>
            </a:r>
            <a:r>
              <a:rPr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de</a:t>
            </a:r>
            <a:r>
              <a:rPr b="1" kern="0" spc="-9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b="1" kern="0" spc="-5" dirty="0">
                <a:solidFill>
                  <a:sysClr val="windowText" lastClr="000000"/>
                </a:solidFill>
                <a:latin typeface="Calibri"/>
                <a:cs typeface="Calibri"/>
              </a:rPr>
              <a:t>Calvin</a:t>
            </a:r>
            <a:endParaRPr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049370" y="2341706"/>
            <a:ext cx="1273175" cy="862965"/>
          </a:xfrm>
          <a:custGeom>
            <a:avLst/>
            <a:gdLst/>
            <a:ahLst/>
            <a:cxnLst/>
            <a:rect l="l" t="t" r="r" b="b"/>
            <a:pathLst>
              <a:path w="1273175" h="862964">
                <a:moveTo>
                  <a:pt x="815854" y="781224"/>
                </a:moveTo>
                <a:lnTo>
                  <a:pt x="486054" y="781224"/>
                </a:lnTo>
                <a:lnTo>
                  <a:pt x="507527" y="805916"/>
                </a:lnTo>
                <a:lnTo>
                  <a:pt x="533060" y="826738"/>
                </a:lnTo>
                <a:lnTo>
                  <a:pt x="562046" y="843250"/>
                </a:lnTo>
                <a:lnTo>
                  <a:pt x="593877" y="855011"/>
                </a:lnTo>
                <a:lnTo>
                  <a:pt x="639108" y="862591"/>
                </a:lnTo>
                <a:lnTo>
                  <a:pt x="683566" y="860567"/>
                </a:lnTo>
                <a:lnTo>
                  <a:pt x="725762" y="849676"/>
                </a:lnTo>
                <a:lnTo>
                  <a:pt x="764208" y="830657"/>
                </a:lnTo>
                <a:lnTo>
                  <a:pt x="797416" y="804246"/>
                </a:lnTo>
                <a:lnTo>
                  <a:pt x="815854" y="781224"/>
                </a:lnTo>
                <a:close/>
              </a:path>
              <a:path w="1273175" h="862964">
                <a:moveTo>
                  <a:pt x="318696" y="75775"/>
                </a:moveTo>
                <a:lnTo>
                  <a:pt x="240991" y="87843"/>
                </a:lnTo>
                <a:lnTo>
                  <a:pt x="201481" y="106725"/>
                </a:lnTo>
                <a:lnTo>
                  <a:pt x="168016" y="132791"/>
                </a:lnTo>
                <a:lnTo>
                  <a:pt x="141620" y="164797"/>
                </a:lnTo>
                <a:lnTo>
                  <a:pt x="123317" y="201500"/>
                </a:lnTo>
                <a:lnTo>
                  <a:pt x="114131" y="241656"/>
                </a:lnTo>
                <a:lnTo>
                  <a:pt x="115087" y="284019"/>
                </a:lnTo>
                <a:lnTo>
                  <a:pt x="113944" y="286686"/>
                </a:lnTo>
                <a:lnTo>
                  <a:pt x="57763" y="304895"/>
                </a:lnTo>
                <a:lnTo>
                  <a:pt x="16535" y="344725"/>
                </a:lnTo>
                <a:lnTo>
                  <a:pt x="0" y="389360"/>
                </a:lnTo>
                <a:lnTo>
                  <a:pt x="3121" y="434816"/>
                </a:lnTo>
                <a:lnTo>
                  <a:pt x="24411" y="475867"/>
                </a:lnTo>
                <a:lnTo>
                  <a:pt x="62382" y="507285"/>
                </a:lnTo>
                <a:lnTo>
                  <a:pt x="45547" y="527907"/>
                </a:lnTo>
                <a:lnTo>
                  <a:pt x="34093" y="551100"/>
                </a:lnTo>
                <a:lnTo>
                  <a:pt x="28307" y="576008"/>
                </a:lnTo>
                <a:lnTo>
                  <a:pt x="28473" y="601773"/>
                </a:lnTo>
                <a:lnTo>
                  <a:pt x="44402" y="646416"/>
                </a:lnTo>
                <a:lnTo>
                  <a:pt x="76559" y="680783"/>
                </a:lnTo>
                <a:lnTo>
                  <a:pt x="120360" y="701553"/>
                </a:lnTo>
                <a:lnTo>
                  <a:pt x="171221" y="705405"/>
                </a:lnTo>
                <a:lnTo>
                  <a:pt x="171983" y="706675"/>
                </a:lnTo>
                <a:lnTo>
                  <a:pt x="172872" y="707945"/>
                </a:lnTo>
                <a:lnTo>
                  <a:pt x="173634" y="709215"/>
                </a:lnTo>
                <a:lnTo>
                  <a:pt x="201237" y="743386"/>
                </a:lnTo>
                <a:lnTo>
                  <a:pt x="234630" y="770937"/>
                </a:lnTo>
                <a:lnTo>
                  <a:pt x="272553" y="791583"/>
                </a:lnTo>
                <a:lnTo>
                  <a:pt x="313747" y="805037"/>
                </a:lnTo>
                <a:lnTo>
                  <a:pt x="356953" y="811014"/>
                </a:lnTo>
                <a:lnTo>
                  <a:pt x="400913" y="809228"/>
                </a:lnTo>
                <a:lnTo>
                  <a:pt x="444366" y="799393"/>
                </a:lnTo>
                <a:lnTo>
                  <a:pt x="486054" y="781224"/>
                </a:lnTo>
                <a:lnTo>
                  <a:pt x="815854" y="781224"/>
                </a:lnTo>
                <a:lnTo>
                  <a:pt x="823897" y="771182"/>
                </a:lnTo>
                <a:lnTo>
                  <a:pt x="842162" y="732202"/>
                </a:lnTo>
                <a:lnTo>
                  <a:pt x="1021819" y="732202"/>
                </a:lnTo>
                <a:lnTo>
                  <a:pt x="1052220" y="710930"/>
                </a:lnTo>
                <a:lnTo>
                  <a:pt x="1079168" y="679342"/>
                </a:lnTo>
                <a:lnTo>
                  <a:pt x="1096689" y="641955"/>
                </a:lnTo>
                <a:lnTo>
                  <a:pt x="1103147" y="600249"/>
                </a:lnTo>
                <a:lnTo>
                  <a:pt x="1128271" y="595360"/>
                </a:lnTo>
                <a:lnTo>
                  <a:pt x="1175281" y="577103"/>
                </a:lnTo>
                <a:lnTo>
                  <a:pt x="1234387" y="528883"/>
                </a:lnTo>
                <a:lnTo>
                  <a:pt x="1259955" y="487365"/>
                </a:lnTo>
                <a:lnTo>
                  <a:pt x="1272978" y="441833"/>
                </a:lnTo>
                <a:lnTo>
                  <a:pt x="1273111" y="394744"/>
                </a:lnTo>
                <a:lnTo>
                  <a:pt x="1260008" y="348559"/>
                </a:lnTo>
                <a:lnTo>
                  <a:pt x="1233322" y="305736"/>
                </a:lnTo>
                <a:lnTo>
                  <a:pt x="1236243" y="299513"/>
                </a:lnTo>
                <a:lnTo>
                  <a:pt x="1238656" y="293163"/>
                </a:lnTo>
                <a:lnTo>
                  <a:pt x="1240561" y="286686"/>
                </a:lnTo>
                <a:lnTo>
                  <a:pt x="1245895" y="240417"/>
                </a:lnTo>
                <a:lnTo>
                  <a:pt x="1235684" y="196526"/>
                </a:lnTo>
                <a:lnTo>
                  <a:pt x="1211758" y="157939"/>
                </a:lnTo>
                <a:lnTo>
                  <a:pt x="1175944" y="127581"/>
                </a:lnTo>
                <a:lnTo>
                  <a:pt x="1130071" y="108378"/>
                </a:lnTo>
                <a:lnTo>
                  <a:pt x="1127872" y="100885"/>
                </a:lnTo>
                <a:lnTo>
                  <a:pt x="413029" y="100885"/>
                </a:lnTo>
                <a:lnTo>
                  <a:pt x="383141" y="87641"/>
                </a:lnTo>
                <a:lnTo>
                  <a:pt x="351466" y="79232"/>
                </a:lnTo>
                <a:lnTo>
                  <a:pt x="318696" y="75775"/>
                </a:lnTo>
                <a:close/>
              </a:path>
              <a:path w="1273175" h="862964">
                <a:moveTo>
                  <a:pt x="1021819" y="732202"/>
                </a:moveTo>
                <a:lnTo>
                  <a:pt x="842162" y="732202"/>
                </a:lnTo>
                <a:lnTo>
                  <a:pt x="862949" y="742380"/>
                </a:lnTo>
                <a:lnTo>
                  <a:pt x="884914" y="749807"/>
                </a:lnTo>
                <a:lnTo>
                  <a:pt x="907760" y="754401"/>
                </a:lnTo>
                <a:lnTo>
                  <a:pt x="931189" y="756078"/>
                </a:lnTo>
                <a:lnTo>
                  <a:pt x="976594" y="750779"/>
                </a:lnTo>
                <a:lnTo>
                  <a:pt x="1017483" y="735236"/>
                </a:lnTo>
                <a:lnTo>
                  <a:pt x="1021819" y="732202"/>
                </a:lnTo>
                <a:close/>
              </a:path>
              <a:path w="1273175" h="862964">
                <a:moveTo>
                  <a:pt x="529478" y="25347"/>
                </a:moveTo>
                <a:lnTo>
                  <a:pt x="483428" y="38354"/>
                </a:lnTo>
                <a:lnTo>
                  <a:pt x="443443" y="63865"/>
                </a:lnTo>
                <a:lnTo>
                  <a:pt x="413029" y="100885"/>
                </a:lnTo>
                <a:lnTo>
                  <a:pt x="1127872" y="100885"/>
                </a:lnTo>
                <a:lnTo>
                  <a:pt x="1123620" y="86403"/>
                </a:lnTo>
                <a:lnTo>
                  <a:pt x="1113228" y="65928"/>
                </a:lnTo>
                <a:lnTo>
                  <a:pt x="1112963" y="65579"/>
                </a:lnTo>
                <a:lnTo>
                  <a:pt x="662330" y="65579"/>
                </a:lnTo>
                <a:lnTo>
                  <a:pt x="653954" y="58459"/>
                </a:lnTo>
                <a:lnTo>
                  <a:pt x="645042" y="51958"/>
                </a:lnTo>
                <a:lnTo>
                  <a:pt x="635631" y="46077"/>
                </a:lnTo>
                <a:lnTo>
                  <a:pt x="625754" y="40814"/>
                </a:lnTo>
                <a:lnTo>
                  <a:pt x="578089" y="25835"/>
                </a:lnTo>
                <a:lnTo>
                  <a:pt x="529478" y="25347"/>
                </a:lnTo>
                <a:close/>
              </a:path>
              <a:path w="1273175" h="862964">
                <a:moveTo>
                  <a:pt x="785578" y="0"/>
                </a:moveTo>
                <a:lnTo>
                  <a:pt x="736673" y="5953"/>
                </a:lnTo>
                <a:lnTo>
                  <a:pt x="693745" y="28384"/>
                </a:lnTo>
                <a:lnTo>
                  <a:pt x="662330" y="65579"/>
                </a:lnTo>
                <a:lnTo>
                  <a:pt x="1112963" y="65579"/>
                </a:lnTo>
                <a:lnTo>
                  <a:pt x="1099192" y="47406"/>
                </a:lnTo>
                <a:lnTo>
                  <a:pt x="1098247" y="46529"/>
                </a:lnTo>
                <a:lnTo>
                  <a:pt x="879881" y="46529"/>
                </a:lnTo>
                <a:lnTo>
                  <a:pt x="870303" y="36206"/>
                </a:lnTo>
                <a:lnTo>
                  <a:pt x="859545" y="27003"/>
                </a:lnTo>
                <a:lnTo>
                  <a:pt x="847717" y="18990"/>
                </a:lnTo>
                <a:lnTo>
                  <a:pt x="834923" y="12239"/>
                </a:lnTo>
                <a:lnTo>
                  <a:pt x="785578" y="0"/>
                </a:lnTo>
                <a:close/>
              </a:path>
              <a:path w="1273175" h="862964">
                <a:moveTo>
                  <a:pt x="999357" y="315"/>
                </a:moveTo>
                <a:lnTo>
                  <a:pt x="955661" y="3619"/>
                </a:lnTo>
                <a:lnTo>
                  <a:pt x="914732" y="19109"/>
                </a:lnTo>
                <a:lnTo>
                  <a:pt x="879881" y="46529"/>
                </a:lnTo>
                <a:lnTo>
                  <a:pt x="1098247" y="46529"/>
                </a:lnTo>
                <a:lnTo>
                  <a:pt x="1081811" y="31289"/>
                </a:lnTo>
                <a:lnTo>
                  <a:pt x="1042510" y="9453"/>
                </a:lnTo>
                <a:lnTo>
                  <a:pt x="999357" y="315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662295" y="3072764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60">
                <a:moveTo>
                  <a:pt x="24002" y="0"/>
                </a:moveTo>
                <a:lnTo>
                  <a:pt x="14680" y="1873"/>
                </a:lnTo>
                <a:lnTo>
                  <a:pt x="7048" y="6985"/>
                </a:lnTo>
                <a:lnTo>
                  <a:pt x="1893" y="14573"/>
                </a:lnTo>
                <a:lnTo>
                  <a:pt x="0" y="23875"/>
                </a:lnTo>
                <a:lnTo>
                  <a:pt x="1893" y="33198"/>
                </a:lnTo>
                <a:lnTo>
                  <a:pt x="7048" y="40830"/>
                </a:lnTo>
                <a:lnTo>
                  <a:pt x="14680" y="45985"/>
                </a:lnTo>
                <a:lnTo>
                  <a:pt x="24002" y="47879"/>
                </a:lnTo>
                <a:lnTo>
                  <a:pt x="33325" y="45985"/>
                </a:lnTo>
                <a:lnTo>
                  <a:pt x="40957" y="40830"/>
                </a:lnTo>
                <a:lnTo>
                  <a:pt x="46112" y="33198"/>
                </a:lnTo>
                <a:lnTo>
                  <a:pt x="48005" y="23875"/>
                </a:lnTo>
                <a:lnTo>
                  <a:pt x="46112" y="14573"/>
                </a:lnTo>
                <a:lnTo>
                  <a:pt x="40957" y="6985"/>
                </a:lnTo>
                <a:lnTo>
                  <a:pt x="33325" y="1873"/>
                </a:lnTo>
                <a:lnTo>
                  <a:pt x="24002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511547" y="3007361"/>
            <a:ext cx="95885" cy="95885"/>
          </a:xfrm>
          <a:custGeom>
            <a:avLst/>
            <a:gdLst/>
            <a:ahLst/>
            <a:cxnLst/>
            <a:rect l="l" t="t" r="r" b="b"/>
            <a:pathLst>
              <a:path w="95885" h="95885">
                <a:moveTo>
                  <a:pt x="47878" y="0"/>
                </a:moveTo>
                <a:lnTo>
                  <a:pt x="29253" y="3766"/>
                </a:lnTo>
                <a:lnTo>
                  <a:pt x="14033" y="14033"/>
                </a:lnTo>
                <a:lnTo>
                  <a:pt x="3766" y="29253"/>
                </a:lnTo>
                <a:lnTo>
                  <a:pt x="0" y="47878"/>
                </a:lnTo>
                <a:lnTo>
                  <a:pt x="3766" y="66504"/>
                </a:lnTo>
                <a:lnTo>
                  <a:pt x="14033" y="81724"/>
                </a:lnTo>
                <a:lnTo>
                  <a:pt x="29253" y="91991"/>
                </a:lnTo>
                <a:lnTo>
                  <a:pt x="47878" y="95757"/>
                </a:lnTo>
                <a:lnTo>
                  <a:pt x="66577" y="91991"/>
                </a:lnTo>
                <a:lnTo>
                  <a:pt x="81835" y="81724"/>
                </a:lnTo>
                <a:lnTo>
                  <a:pt x="92116" y="66504"/>
                </a:lnTo>
                <a:lnTo>
                  <a:pt x="95884" y="47878"/>
                </a:lnTo>
                <a:lnTo>
                  <a:pt x="92116" y="29253"/>
                </a:lnTo>
                <a:lnTo>
                  <a:pt x="81835" y="14033"/>
                </a:lnTo>
                <a:lnTo>
                  <a:pt x="66577" y="3766"/>
                </a:lnTo>
                <a:lnTo>
                  <a:pt x="47878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315204" y="2926970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144145" h="144144">
                <a:moveTo>
                  <a:pt x="71882" y="0"/>
                </a:moveTo>
                <a:lnTo>
                  <a:pt x="43880" y="5661"/>
                </a:lnTo>
                <a:lnTo>
                  <a:pt x="21034" y="21097"/>
                </a:lnTo>
                <a:lnTo>
                  <a:pt x="5641" y="43987"/>
                </a:lnTo>
                <a:lnTo>
                  <a:pt x="0" y="72008"/>
                </a:lnTo>
                <a:lnTo>
                  <a:pt x="5641" y="99956"/>
                </a:lnTo>
                <a:lnTo>
                  <a:pt x="21034" y="122808"/>
                </a:lnTo>
                <a:lnTo>
                  <a:pt x="43880" y="138231"/>
                </a:lnTo>
                <a:lnTo>
                  <a:pt x="71882" y="143890"/>
                </a:lnTo>
                <a:lnTo>
                  <a:pt x="99829" y="138231"/>
                </a:lnTo>
                <a:lnTo>
                  <a:pt x="122682" y="122808"/>
                </a:lnTo>
                <a:lnTo>
                  <a:pt x="138104" y="99956"/>
                </a:lnTo>
                <a:lnTo>
                  <a:pt x="143763" y="72008"/>
                </a:lnTo>
                <a:lnTo>
                  <a:pt x="138104" y="43987"/>
                </a:lnTo>
                <a:lnTo>
                  <a:pt x="122682" y="21097"/>
                </a:lnTo>
                <a:lnTo>
                  <a:pt x="99829" y="5661"/>
                </a:lnTo>
                <a:lnTo>
                  <a:pt x="71882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53508" y="2598421"/>
            <a:ext cx="3759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C</a:t>
            </a:r>
            <a:r>
              <a:rPr b="1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O</a:t>
            </a:r>
            <a:r>
              <a:rPr sz="120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2</a:t>
            </a:r>
            <a:endParaRPr sz="12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67516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90175" y="0"/>
            <a:ext cx="377786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225425" y="0"/>
            <a:ext cx="10515600" cy="115416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5467350">
              <a:lnSpc>
                <a:spcPts val="5205"/>
              </a:lnSpc>
            </a:pPr>
            <a:r>
              <a:rPr spc="-20" dirty="0"/>
              <a:t>Fotossíntese</a:t>
            </a:r>
          </a:p>
          <a:p>
            <a:pPr marL="1651635">
              <a:lnSpc>
                <a:spcPts val="3765"/>
              </a:lnSpc>
            </a:pPr>
            <a:r>
              <a:rPr sz="3200" spc="-10" dirty="0">
                <a:solidFill>
                  <a:srgbClr val="1F487C"/>
                </a:solidFill>
              </a:rPr>
              <a:t>Sínteses </a:t>
            </a:r>
            <a:r>
              <a:rPr sz="3200" dirty="0">
                <a:solidFill>
                  <a:srgbClr val="1F487C"/>
                </a:solidFill>
              </a:rPr>
              <a:t>de amido e</a:t>
            </a:r>
            <a:r>
              <a:rPr sz="3200" spc="-70" dirty="0">
                <a:solidFill>
                  <a:srgbClr val="1F487C"/>
                </a:solidFill>
              </a:rPr>
              <a:t> </a:t>
            </a:r>
            <a:r>
              <a:rPr sz="3200" spc="-5" dirty="0">
                <a:solidFill>
                  <a:srgbClr val="1F487C"/>
                </a:solidFill>
              </a:rPr>
              <a:t>sacarose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1758493" y="6331916"/>
            <a:ext cx="82276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kern="0" spc="-5" dirty="0">
                <a:solidFill>
                  <a:sysClr val="windowText" lastClr="000000"/>
                </a:solidFill>
                <a:latin typeface="Calibri"/>
                <a:cs typeface="Calibri"/>
              </a:rPr>
              <a:t>Apenas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1/6 </a:t>
            </a:r>
            <a:r>
              <a:rPr kern="0" spc="-5" dirty="0">
                <a:solidFill>
                  <a:sysClr val="windowText" lastClr="000000"/>
                </a:solidFill>
                <a:latin typeface="Calibri"/>
                <a:cs typeface="Calibri"/>
              </a:rPr>
              <a:t>da triose </a:t>
            </a:r>
            <a:r>
              <a:rPr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fosfato </a:t>
            </a:r>
            <a:r>
              <a:rPr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produzida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é </a:t>
            </a:r>
            <a:r>
              <a:rPr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utilizada </a:t>
            </a:r>
            <a:r>
              <a:rPr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para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a </a:t>
            </a:r>
            <a:r>
              <a:rPr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síntese </a:t>
            </a:r>
            <a:r>
              <a:rPr kern="0" dirty="0">
                <a:solidFill>
                  <a:sysClr val="windowText" lastClr="000000"/>
                </a:solidFill>
                <a:latin typeface="Calibri"/>
                <a:cs typeface="Calibri"/>
              </a:rPr>
              <a:t>de amido </a:t>
            </a:r>
            <a:r>
              <a:rPr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e/ou</a:t>
            </a:r>
            <a:r>
              <a:rPr kern="0" spc="204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sacarose</a:t>
            </a:r>
            <a:endParaRPr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86963" y="1340816"/>
            <a:ext cx="5648070" cy="50379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846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7565" y="404703"/>
            <a:ext cx="7776845" cy="6357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3613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69843" y="675861"/>
            <a:ext cx="1137036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000" dirty="0"/>
              <a:t>A vida na terra depende da energia proveniente do sol</a:t>
            </a:r>
          </a:p>
          <a:p>
            <a:endParaRPr lang="pt-BR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000" dirty="0"/>
              <a:t>A fotossíntese é o único processo de importância biológica capaz de aproveitar essa energia</a:t>
            </a:r>
          </a:p>
          <a:p>
            <a:endParaRPr lang="pt-BR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000" dirty="0"/>
              <a:t>Praticamente toda a energia do planeta resulta da atividade fotossintética </a:t>
            </a:r>
          </a:p>
        </p:txBody>
      </p:sp>
    </p:spTree>
    <p:extLst>
      <p:ext uri="{BB962C8B-B14F-4D97-AF65-F5344CB8AC3E}">
        <p14:creationId xmlns:p14="http://schemas.microsoft.com/office/powerpoint/2010/main" val="120985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77077" y="2133600"/>
            <a:ext cx="113703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4000" dirty="0"/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pt-BR" sz="4000" dirty="0"/>
              <a:t>Fotossíntese: síntese utilizando a luz</a:t>
            </a:r>
          </a:p>
        </p:txBody>
      </p:sp>
    </p:spTree>
    <p:extLst>
      <p:ext uri="{BB962C8B-B14F-4D97-AF65-F5344CB8AC3E}">
        <p14:creationId xmlns:p14="http://schemas.microsoft.com/office/powerpoint/2010/main" val="1165134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185530"/>
            <a:ext cx="1137036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pt-BR" sz="4000" dirty="0"/>
              <a:t>Fotossíntese: síntese utilizando a luz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pt-BR" sz="4000" dirty="0"/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pt-BR" sz="4000" dirty="0"/>
              <a:t>Quais organismos fazem fotossíntese????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pt-BR" sz="4000" dirty="0"/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pt-BR" sz="4000" dirty="0"/>
              <a:t>Cianobactérias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pt-BR" sz="4000" dirty="0"/>
              <a:t>Algas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pt-BR" sz="4000" dirty="0"/>
              <a:t>Plantas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pt-BR" sz="4000" dirty="0"/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pt-BR" sz="4000" dirty="0"/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pt-BR" dirty="0"/>
              <a:t>A teoria </a:t>
            </a:r>
            <a:r>
              <a:rPr lang="pt-BR" b="1" dirty="0" err="1"/>
              <a:t>teoria</a:t>
            </a:r>
            <a:r>
              <a:rPr lang="pt-BR" b="1" dirty="0"/>
              <a:t> </a:t>
            </a:r>
            <a:r>
              <a:rPr lang="pt-BR" b="1" dirty="0" err="1"/>
              <a:t>endossimbiótica</a:t>
            </a:r>
            <a:endParaRPr lang="pt-BR" sz="4000" dirty="0"/>
          </a:p>
          <a:p>
            <a:pPr algn="ctr"/>
            <a:endParaRPr lang="pt-BR" sz="4000" dirty="0"/>
          </a:p>
        </p:txBody>
      </p:sp>
      <p:pic>
        <p:nvPicPr>
          <p:cNvPr id="2050" name="Picture 2" descr="http://www.sciam.com.br/noticias/img/atmosferaM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5" y="2972752"/>
            <a:ext cx="25717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34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861" y="49580"/>
            <a:ext cx="10515600" cy="120802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5467350">
              <a:lnSpc>
                <a:spcPct val="100000"/>
              </a:lnSpc>
            </a:pPr>
            <a:r>
              <a:rPr spc="-20" dirty="0"/>
              <a:t>Fotossíntese</a:t>
            </a: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Ocorre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em </a:t>
            </a:r>
            <a:r>
              <a:rPr sz="3200" spc="-5" dirty="0">
                <a:solidFill>
                  <a:srgbClr val="000000"/>
                </a:solidFill>
                <a:latin typeface="Calibri"/>
                <a:cs typeface="Calibri"/>
              </a:rPr>
              <a:t>uma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grande </a:t>
            </a:r>
            <a:r>
              <a:rPr sz="3200" spc="-5" dirty="0">
                <a:solidFill>
                  <a:srgbClr val="000000"/>
                </a:solidFill>
                <a:latin typeface="Calibri"/>
                <a:cs typeface="Calibri"/>
              </a:rPr>
              <a:t>variedade de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 organismos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90175" y="0"/>
            <a:ext cx="377786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769174" y="1478408"/>
          <a:ext cx="8352979" cy="53129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8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6117">
                <a:tc>
                  <a:txBody>
                    <a:bodyPr/>
                    <a:lstStyle/>
                    <a:p>
                      <a:pPr marL="61722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Plantas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Algas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Cianobactérias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833880" y="1988821"/>
            <a:ext cx="1943989" cy="16127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46606" y="3645027"/>
            <a:ext cx="1943989" cy="14726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22267" y="4310557"/>
            <a:ext cx="1943988" cy="16559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22267" y="2785745"/>
            <a:ext cx="1943988" cy="14618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10856" y="4093768"/>
            <a:ext cx="1943989" cy="25854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32119" y="3789680"/>
            <a:ext cx="1948306" cy="26636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2622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/>
          <p:cNvSpPr txBox="1"/>
          <p:nvPr/>
        </p:nvSpPr>
        <p:spPr>
          <a:xfrm>
            <a:off x="0" y="185530"/>
            <a:ext cx="113703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pt-BR" sz="4000" dirty="0"/>
              <a:t>Fotossíntese: síntese utilizando a luz</a:t>
            </a:r>
          </a:p>
          <a:p>
            <a:pPr algn="ctr"/>
            <a:r>
              <a:rPr lang="pt-BR" sz="4000" dirty="0"/>
              <a:t>Onde ocorre???</a:t>
            </a:r>
          </a:p>
          <a:p>
            <a:pPr algn="ctr"/>
            <a:endParaRPr lang="pt-BR" sz="4000" dirty="0"/>
          </a:p>
          <a:p>
            <a:endParaRPr lang="pt-BR" sz="4000" dirty="0"/>
          </a:p>
          <a:p>
            <a:r>
              <a:rPr lang="pt-BR" sz="4000" dirty="0"/>
              <a:t>Nas folhas</a:t>
            </a:r>
          </a:p>
          <a:p>
            <a:r>
              <a:rPr lang="pt-BR" sz="4000" dirty="0"/>
              <a:t>	Nas células do mesófilo</a:t>
            </a:r>
          </a:p>
          <a:p>
            <a:r>
              <a:rPr lang="pt-BR" sz="4000" dirty="0"/>
              <a:t>		Em estruturas conhecidas como cloroplastos</a:t>
            </a:r>
          </a:p>
        </p:txBody>
      </p:sp>
    </p:spTree>
    <p:extLst>
      <p:ext uri="{BB962C8B-B14F-4D97-AF65-F5344CB8AC3E}">
        <p14:creationId xmlns:p14="http://schemas.microsoft.com/office/powerpoint/2010/main" val="30989937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1186</Words>
  <Application>Microsoft Office PowerPoint</Application>
  <PresentationFormat>Widescreen</PresentationFormat>
  <Paragraphs>303</Paragraphs>
  <Slides>42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3" baseType="lpstr">
      <vt:lpstr>Tema do Office</vt:lpstr>
      <vt:lpstr>Fotossíntese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Fotossíntese Ocorre em uma grande variedade de organismos</vt:lpstr>
      <vt:lpstr>Apresentação do PowerPoint</vt:lpstr>
      <vt:lpstr>Apresentação do PowerPoint</vt:lpstr>
      <vt:lpstr>Apresentação do PowerPoint</vt:lpstr>
      <vt:lpstr>Fotossíntese</vt:lpstr>
      <vt:lpstr>Fotossíntese</vt:lpstr>
      <vt:lpstr>Apresentação do PowerPoint</vt:lpstr>
      <vt:lpstr>Apresentação do PowerPoint</vt:lpstr>
      <vt:lpstr>Apresentação do PowerPoint</vt:lpstr>
      <vt:lpstr>Nossos olhos são sensíveis a só uma gama pequena  de frequencia — a região de luz visível do espectro  eletromagnético</vt:lpstr>
      <vt:lpstr>2 - Pigmentos</vt:lpstr>
      <vt:lpstr>Apresentação do PowerPoint</vt:lpstr>
      <vt:lpstr>Na natureza existem diferentes tipos de pigmentos  capazes de absorver energia luminosa em  diferentes comprimentos de onda</vt:lpstr>
      <vt:lpstr>Apresentação do PowerPoint</vt:lpstr>
      <vt:lpstr>Pigmentos acessórios – são outros pigmentos que  absorvem diferentes tipos de luz nos vegetais – ampliam  o espectro de absorção de luz</vt:lpstr>
      <vt:lpstr>Relação pigmento e luz absorvida</vt:lpstr>
      <vt:lpstr>Como ocorre a absorção e  transferência de energia nos  organismos  fotossintetizantes???</vt:lpstr>
      <vt:lpstr>Apresentação do PowerPoint</vt:lpstr>
      <vt:lpstr>Apresentação do PowerPoint</vt:lpstr>
      <vt:lpstr>Apresentação do PowerPoint</vt:lpstr>
      <vt:lpstr>Fotossíntese</vt:lpstr>
      <vt:lpstr>Histofisiologia Vegetal</vt:lpstr>
      <vt:lpstr>Apresentação do PowerPoint</vt:lpstr>
      <vt:lpstr>Apresentação do PowerPoint</vt:lpstr>
      <vt:lpstr>ATP e a oxidação</vt:lpstr>
      <vt:lpstr>Apresentação do PowerPoint</vt:lpstr>
      <vt:lpstr>Fotossíntese</vt:lpstr>
      <vt:lpstr>Fotossíntese</vt:lpstr>
      <vt:lpstr>Fotossíntese</vt:lpstr>
      <vt:lpstr>Apresentação do PowerPoint</vt:lpstr>
      <vt:lpstr>Apresentação do PowerPoint</vt:lpstr>
      <vt:lpstr>Fotossíntese</vt:lpstr>
      <vt:lpstr>Fotossíntese</vt:lpstr>
      <vt:lpstr>Fotossíntese Sínteses de amido e sacarose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Fotossíntese</dc:title>
  <dc:creator>Teste 2</dc:creator>
  <cp:lastModifiedBy>Teste 2</cp:lastModifiedBy>
  <cp:revision>38</cp:revision>
  <dcterms:created xsi:type="dcterms:W3CDTF">2016-06-07T10:53:43Z</dcterms:created>
  <dcterms:modified xsi:type="dcterms:W3CDTF">2017-06-01T17:29:35Z</dcterms:modified>
</cp:coreProperties>
</file>