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30" r:id="rId56"/>
    <p:sldId id="331" r:id="rId57"/>
    <p:sldId id="321" r:id="rId58"/>
    <p:sldId id="323" r:id="rId59"/>
    <p:sldId id="324" r:id="rId60"/>
    <p:sldId id="325" r:id="rId61"/>
    <p:sldId id="326" r:id="rId62"/>
    <p:sldId id="327" r:id="rId63"/>
    <p:sldId id="328" r:id="rId64"/>
    <p:sldId id="329" r:id="rId65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51278" y="316865"/>
            <a:ext cx="5441442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28648" y="316865"/>
            <a:ext cx="5886703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68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91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59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02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540" y="316865"/>
            <a:ext cx="7906918" cy="114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540" y="1985517"/>
            <a:ext cx="7820025" cy="2964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20846" y="6465214"/>
            <a:ext cx="17030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540" y="316865"/>
            <a:ext cx="7906918" cy="114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92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540" y="2526538"/>
            <a:ext cx="7906918" cy="2399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20846" y="6465214"/>
            <a:ext cx="17030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10" dirty="0"/>
              <a:t>Prof </a:t>
            </a:r>
            <a:r>
              <a:rPr spc="-15" dirty="0"/>
              <a:t>Zayra </a:t>
            </a:r>
            <a:r>
              <a:rPr spc="-5" dirty="0"/>
              <a:t>Prado</a:t>
            </a:r>
            <a:r>
              <a:rPr spc="-60" dirty="0"/>
              <a:t> </a:t>
            </a:r>
            <a:r>
              <a:rPr dirty="0"/>
              <a:t>Almondes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79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5814" y="475107"/>
            <a:ext cx="145351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77923B"/>
                </a:solidFill>
                <a:latin typeface="Calibri"/>
                <a:cs typeface="Calibri"/>
              </a:rPr>
              <a:t>Célula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7000" y="2527943"/>
            <a:ext cx="303784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7040" indent="-434340">
              <a:lnSpc>
                <a:spcPct val="100000"/>
              </a:lnSpc>
              <a:buFont typeface="Arial"/>
              <a:buChar char="•"/>
              <a:tabLst>
                <a:tab pos="447040" algn="l"/>
                <a:tab pos="447675" algn="l"/>
              </a:tabLst>
            </a:pPr>
            <a:r>
              <a:rPr sz="3200" b="1" dirty="0">
                <a:latin typeface="Calibri"/>
                <a:cs typeface="Calibri"/>
              </a:rPr>
              <a:t>O que é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célula?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2695" y="5117591"/>
            <a:ext cx="2051303" cy="174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883" y="6057900"/>
            <a:ext cx="3078479" cy="800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123" y="3668267"/>
            <a:ext cx="3048000" cy="2400300"/>
          </a:xfrm>
          <a:custGeom>
            <a:avLst/>
            <a:gdLst/>
            <a:ahLst/>
            <a:cxnLst/>
            <a:rect l="l" t="t" r="r" b="b"/>
            <a:pathLst>
              <a:path w="3048000" h="2400300">
                <a:moveTo>
                  <a:pt x="2841752" y="0"/>
                </a:moveTo>
                <a:lnTo>
                  <a:pt x="206286" y="0"/>
                </a:lnTo>
                <a:lnTo>
                  <a:pt x="158985" y="5446"/>
                </a:lnTo>
                <a:lnTo>
                  <a:pt x="115565" y="20961"/>
                </a:lnTo>
                <a:lnTo>
                  <a:pt x="77263" y="45306"/>
                </a:lnTo>
                <a:lnTo>
                  <a:pt x="45317" y="77245"/>
                </a:lnTo>
                <a:lnTo>
                  <a:pt x="20966" y="115540"/>
                </a:lnTo>
                <a:lnTo>
                  <a:pt x="5448" y="158953"/>
                </a:lnTo>
                <a:lnTo>
                  <a:pt x="0" y="206247"/>
                </a:lnTo>
                <a:lnTo>
                  <a:pt x="0" y="2194013"/>
                </a:lnTo>
                <a:lnTo>
                  <a:pt x="5448" y="2241314"/>
                </a:lnTo>
                <a:lnTo>
                  <a:pt x="20966" y="2284734"/>
                </a:lnTo>
                <a:lnTo>
                  <a:pt x="45317" y="2323036"/>
                </a:lnTo>
                <a:lnTo>
                  <a:pt x="77263" y="2354982"/>
                </a:lnTo>
                <a:lnTo>
                  <a:pt x="115565" y="2379333"/>
                </a:lnTo>
                <a:lnTo>
                  <a:pt x="158985" y="2394851"/>
                </a:lnTo>
                <a:lnTo>
                  <a:pt x="206286" y="2400299"/>
                </a:lnTo>
                <a:lnTo>
                  <a:pt x="2841752" y="2400299"/>
                </a:lnTo>
                <a:lnTo>
                  <a:pt x="2889046" y="2394851"/>
                </a:lnTo>
                <a:lnTo>
                  <a:pt x="2932459" y="2379333"/>
                </a:lnTo>
                <a:lnTo>
                  <a:pt x="2970754" y="2354982"/>
                </a:lnTo>
                <a:lnTo>
                  <a:pt x="3002693" y="2323036"/>
                </a:lnTo>
                <a:lnTo>
                  <a:pt x="3027038" y="2284734"/>
                </a:lnTo>
                <a:lnTo>
                  <a:pt x="3042553" y="2241314"/>
                </a:lnTo>
                <a:lnTo>
                  <a:pt x="3048000" y="2194013"/>
                </a:lnTo>
                <a:lnTo>
                  <a:pt x="3048000" y="206247"/>
                </a:lnTo>
                <a:lnTo>
                  <a:pt x="3042553" y="158953"/>
                </a:lnTo>
                <a:lnTo>
                  <a:pt x="3027038" y="115540"/>
                </a:lnTo>
                <a:lnTo>
                  <a:pt x="3002693" y="77245"/>
                </a:lnTo>
                <a:lnTo>
                  <a:pt x="2970754" y="45306"/>
                </a:lnTo>
                <a:lnTo>
                  <a:pt x="2932459" y="20961"/>
                </a:lnTo>
                <a:lnTo>
                  <a:pt x="2889046" y="5446"/>
                </a:lnTo>
                <a:lnTo>
                  <a:pt x="284175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5442" y="3451858"/>
            <a:ext cx="2523744" cy="2627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24471" y="4059935"/>
            <a:ext cx="1991868" cy="2798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39711" y="1053083"/>
            <a:ext cx="1961514" cy="3017520"/>
          </a:xfrm>
          <a:custGeom>
            <a:avLst/>
            <a:gdLst/>
            <a:ahLst/>
            <a:cxnLst/>
            <a:rect l="l" t="t" r="r" b="b"/>
            <a:pathLst>
              <a:path w="1961515" h="3017520">
                <a:moveTo>
                  <a:pt x="1792859" y="0"/>
                </a:moveTo>
                <a:lnTo>
                  <a:pt x="168529" y="0"/>
                </a:lnTo>
                <a:lnTo>
                  <a:pt x="123722" y="6018"/>
                </a:lnTo>
                <a:lnTo>
                  <a:pt x="83462" y="23005"/>
                </a:lnTo>
                <a:lnTo>
                  <a:pt x="49355" y="49355"/>
                </a:lnTo>
                <a:lnTo>
                  <a:pt x="23005" y="83462"/>
                </a:lnTo>
                <a:lnTo>
                  <a:pt x="6018" y="123722"/>
                </a:lnTo>
                <a:lnTo>
                  <a:pt x="0" y="168528"/>
                </a:lnTo>
                <a:lnTo>
                  <a:pt x="0" y="2848991"/>
                </a:lnTo>
                <a:lnTo>
                  <a:pt x="6018" y="2893797"/>
                </a:lnTo>
                <a:lnTo>
                  <a:pt x="23005" y="2934057"/>
                </a:lnTo>
                <a:lnTo>
                  <a:pt x="49355" y="2968164"/>
                </a:lnTo>
                <a:lnTo>
                  <a:pt x="83462" y="2994514"/>
                </a:lnTo>
                <a:lnTo>
                  <a:pt x="123722" y="3011501"/>
                </a:lnTo>
                <a:lnTo>
                  <a:pt x="168529" y="3017520"/>
                </a:lnTo>
                <a:lnTo>
                  <a:pt x="1792859" y="3017520"/>
                </a:lnTo>
                <a:lnTo>
                  <a:pt x="1837665" y="3011501"/>
                </a:lnTo>
                <a:lnTo>
                  <a:pt x="1877925" y="2994514"/>
                </a:lnTo>
                <a:lnTo>
                  <a:pt x="1912032" y="2968164"/>
                </a:lnTo>
                <a:lnTo>
                  <a:pt x="1938382" y="2934057"/>
                </a:lnTo>
                <a:lnTo>
                  <a:pt x="1955369" y="2893797"/>
                </a:lnTo>
                <a:lnTo>
                  <a:pt x="1961388" y="2848991"/>
                </a:lnTo>
                <a:lnTo>
                  <a:pt x="1961388" y="168528"/>
                </a:lnTo>
                <a:lnTo>
                  <a:pt x="1955369" y="123722"/>
                </a:lnTo>
                <a:lnTo>
                  <a:pt x="1938382" y="83462"/>
                </a:lnTo>
                <a:lnTo>
                  <a:pt x="1912032" y="49355"/>
                </a:lnTo>
                <a:lnTo>
                  <a:pt x="1877925" y="23005"/>
                </a:lnTo>
                <a:lnTo>
                  <a:pt x="1837665" y="6018"/>
                </a:lnTo>
                <a:lnTo>
                  <a:pt x="179285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39711" y="1053083"/>
            <a:ext cx="1961388" cy="3017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980045" cy="296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  <a:p>
            <a:pPr marL="12700" marR="5080" algn="just">
              <a:lnSpc>
                <a:spcPct val="100000"/>
              </a:lnSpc>
              <a:spcBef>
                <a:spcPts val="1035"/>
              </a:spcBef>
            </a:pPr>
            <a:r>
              <a:rPr sz="2800" spc="-10" dirty="0"/>
              <a:t>Membrana </a:t>
            </a:r>
            <a:r>
              <a:rPr sz="2800" spc="-5" dirty="0"/>
              <a:t>plasmática: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Envolve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célula,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define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seus 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limites,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mantém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as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diferenças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essenciais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entre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o 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citosol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o meio </a:t>
            </a:r>
            <a:r>
              <a:rPr sz="2800" b="0" spc="-35" dirty="0">
                <a:solidFill>
                  <a:srgbClr val="000000"/>
                </a:solidFill>
                <a:latin typeface="Calibri"/>
                <a:cs typeface="Calibri"/>
              </a:rPr>
              <a:t>extracelular.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Dentro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da célula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mantém 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as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diferenças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características entre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os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conteúdos de  cada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organela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o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 citosol.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0371" y="3717035"/>
            <a:ext cx="3240405" cy="2592705"/>
          </a:xfrm>
          <a:custGeom>
            <a:avLst/>
            <a:gdLst/>
            <a:ahLst/>
            <a:cxnLst/>
            <a:rect l="l" t="t" r="r" b="b"/>
            <a:pathLst>
              <a:path w="3240404" h="2592704">
                <a:moveTo>
                  <a:pt x="3017266" y="0"/>
                </a:moveTo>
                <a:lnTo>
                  <a:pt x="222757" y="0"/>
                </a:lnTo>
                <a:lnTo>
                  <a:pt x="177853" y="4524"/>
                </a:lnTo>
                <a:lnTo>
                  <a:pt x="136034" y="17500"/>
                </a:lnTo>
                <a:lnTo>
                  <a:pt x="98195" y="38033"/>
                </a:lnTo>
                <a:lnTo>
                  <a:pt x="65230" y="65230"/>
                </a:lnTo>
                <a:lnTo>
                  <a:pt x="38033" y="98195"/>
                </a:lnTo>
                <a:lnTo>
                  <a:pt x="17500" y="136034"/>
                </a:lnTo>
                <a:lnTo>
                  <a:pt x="4524" y="177853"/>
                </a:lnTo>
                <a:lnTo>
                  <a:pt x="0" y="222757"/>
                </a:lnTo>
                <a:lnTo>
                  <a:pt x="0" y="2369540"/>
                </a:lnTo>
                <a:lnTo>
                  <a:pt x="4524" y="2414438"/>
                </a:lnTo>
                <a:lnTo>
                  <a:pt x="17500" y="2456256"/>
                </a:lnTo>
                <a:lnTo>
                  <a:pt x="38033" y="2494099"/>
                </a:lnTo>
                <a:lnTo>
                  <a:pt x="65230" y="2527071"/>
                </a:lnTo>
                <a:lnTo>
                  <a:pt x="98195" y="2554275"/>
                </a:lnTo>
                <a:lnTo>
                  <a:pt x="136034" y="2574816"/>
                </a:lnTo>
                <a:lnTo>
                  <a:pt x="177853" y="2587797"/>
                </a:lnTo>
                <a:lnTo>
                  <a:pt x="222757" y="2592324"/>
                </a:lnTo>
                <a:lnTo>
                  <a:pt x="3017266" y="2592324"/>
                </a:lnTo>
                <a:lnTo>
                  <a:pt x="3062170" y="2587797"/>
                </a:lnTo>
                <a:lnTo>
                  <a:pt x="3103989" y="2574816"/>
                </a:lnTo>
                <a:lnTo>
                  <a:pt x="3141828" y="2554275"/>
                </a:lnTo>
                <a:lnTo>
                  <a:pt x="3174793" y="2527071"/>
                </a:lnTo>
                <a:lnTo>
                  <a:pt x="3201990" y="2494099"/>
                </a:lnTo>
                <a:lnTo>
                  <a:pt x="3222523" y="2456256"/>
                </a:lnTo>
                <a:lnTo>
                  <a:pt x="3235499" y="2414438"/>
                </a:lnTo>
                <a:lnTo>
                  <a:pt x="3240024" y="2369540"/>
                </a:lnTo>
                <a:lnTo>
                  <a:pt x="3240024" y="222757"/>
                </a:lnTo>
                <a:lnTo>
                  <a:pt x="3235499" y="177853"/>
                </a:lnTo>
                <a:lnTo>
                  <a:pt x="3222523" y="136034"/>
                </a:lnTo>
                <a:lnTo>
                  <a:pt x="3201990" y="98195"/>
                </a:lnTo>
                <a:lnTo>
                  <a:pt x="3174793" y="65230"/>
                </a:lnTo>
                <a:lnTo>
                  <a:pt x="3141828" y="38033"/>
                </a:lnTo>
                <a:lnTo>
                  <a:pt x="3103989" y="17500"/>
                </a:lnTo>
                <a:lnTo>
                  <a:pt x="3062170" y="4524"/>
                </a:lnTo>
                <a:lnTo>
                  <a:pt x="301726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371" y="3717035"/>
            <a:ext cx="3240024" cy="2592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8548" y="6266686"/>
            <a:ext cx="2406396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3788" y="4384547"/>
            <a:ext cx="2376170" cy="1892935"/>
          </a:xfrm>
          <a:custGeom>
            <a:avLst/>
            <a:gdLst/>
            <a:ahLst/>
            <a:cxnLst/>
            <a:rect l="l" t="t" r="r" b="b"/>
            <a:pathLst>
              <a:path w="2376170" h="1892935">
                <a:moveTo>
                  <a:pt x="2213229" y="0"/>
                </a:moveTo>
                <a:lnTo>
                  <a:pt x="162687" y="0"/>
                </a:lnTo>
                <a:lnTo>
                  <a:pt x="119415" y="5806"/>
                </a:lnTo>
                <a:lnTo>
                  <a:pt x="80546" y="22196"/>
                </a:lnTo>
                <a:lnTo>
                  <a:pt x="47625" y="47624"/>
                </a:lnTo>
                <a:lnTo>
                  <a:pt x="22196" y="80546"/>
                </a:lnTo>
                <a:lnTo>
                  <a:pt x="5806" y="119415"/>
                </a:lnTo>
                <a:lnTo>
                  <a:pt x="0" y="162687"/>
                </a:lnTo>
                <a:lnTo>
                  <a:pt x="0" y="1730133"/>
                </a:lnTo>
                <a:lnTo>
                  <a:pt x="5806" y="1773378"/>
                </a:lnTo>
                <a:lnTo>
                  <a:pt x="22196" y="1812237"/>
                </a:lnTo>
                <a:lnTo>
                  <a:pt x="47624" y="1845160"/>
                </a:lnTo>
                <a:lnTo>
                  <a:pt x="80546" y="1870597"/>
                </a:lnTo>
                <a:lnTo>
                  <a:pt x="119415" y="1886996"/>
                </a:lnTo>
                <a:lnTo>
                  <a:pt x="162687" y="1892808"/>
                </a:lnTo>
                <a:lnTo>
                  <a:pt x="2213229" y="1892808"/>
                </a:lnTo>
                <a:lnTo>
                  <a:pt x="2256500" y="1886996"/>
                </a:lnTo>
                <a:lnTo>
                  <a:pt x="2295369" y="1870597"/>
                </a:lnTo>
                <a:lnTo>
                  <a:pt x="2328291" y="1845160"/>
                </a:lnTo>
                <a:lnTo>
                  <a:pt x="2353719" y="1812237"/>
                </a:lnTo>
                <a:lnTo>
                  <a:pt x="2370109" y="1773378"/>
                </a:lnTo>
                <a:lnTo>
                  <a:pt x="2375916" y="1730133"/>
                </a:lnTo>
                <a:lnTo>
                  <a:pt x="2375916" y="162687"/>
                </a:lnTo>
                <a:lnTo>
                  <a:pt x="2370109" y="119415"/>
                </a:lnTo>
                <a:lnTo>
                  <a:pt x="2353719" y="80546"/>
                </a:lnTo>
                <a:lnTo>
                  <a:pt x="2328291" y="47625"/>
                </a:lnTo>
                <a:lnTo>
                  <a:pt x="2295369" y="22196"/>
                </a:lnTo>
                <a:lnTo>
                  <a:pt x="2256500" y="5806"/>
                </a:lnTo>
                <a:lnTo>
                  <a:pt x="221322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3788" y="4384547"/>
            <a:ext cx="2375916" cy="1892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9583" y="5393435"/>
            <a:ext cx="1804415" cy="1464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980045" cy="2112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  <a:p>
            <a:pPr marL="12700" marR="5080" algn="just">
              <a:lnSpc>
                <a:spcPct val="100000"/>
              </a:lnSpc>
              <a:spcBef>
                <a:spcPts val="1035"/>
              </a:spcBef>
            </a:pPr>
            <a:r>
              <a:rPr sz="2800" spc="-10" dirty="0"/>
              <a:t>Membrana </a:t>
            </a:r>
            <a:r>
              <a:rPr sz="2800" spc="-5" dirty="0"/>
              <a:t>plasmática: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é um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filme muito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fino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de  lipídeos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e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proteínas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mantidas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juntas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principalmente  por 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interações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não</a:t>
            </a:r>
            <a:r>
              <a:rPr sz="2800" b="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covalentes.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3191" y="5728715"/>
            <a:ext cx="4399788" cy="1129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8431" y="3069335"/>
            <a:ext cx="4369435" cy="2670175"/>
          </a:xfrm>
          <a:custGeom>
            <a:avLst/>
            <a:gdLst/>
            <a:ahLst/>
            <a:cxnLst/>
            <a:rect l="l" t="t" r="r" b="b"/>
            <a:pathLst>
              <a:path w="4369435" h="2670175">
                <a:moveTo>
                  <a:pt x="4139819" y="0"/>
                </a:moveTo>
                <a:lnTo>
                  <a:pt x="229463" y="0"/>
                </a:lnTo>
                <a:lnTo>
                  <a:pt x="183217" y="4662"/>
                </a:lnTo>
                <a:lnTo>
                  <a:pt x="140144" y="18034"/>
                </a:lnTo>
                <a:lnTo>
                  <a:pt x="101166" y="39192"/>
                </a:lnTo>
                <a:lnTo>
                  <a:pt x="67206" y="67214"/>
                </a:lnTo>
                <a:lnTo>
                  <a:pt x="39187" y="101178"/>
                </a:lnTo>
                <a:lnTo>
                  <a:pt x="18031" y="140160"/>
                </a:lnTo>
                <a:lnTo>
                  <a:pt x="4661" y="183238"/>
                </a:lnTo>
                <a:lnTo>
                  <a:pt x="0" y="229488"/>
                </a:lnTo>
                <a:lnTo>
                  <a:pt x="0" y="2440559"/>
                </a:lnTo>
                <a:lnTo>
                  <a:pt x="4661" y="2486813"/>
                </a:lnTo>
                <a:lnTo>
                  <a:pt x="18031" y="2529892"/>
                </a:lnTo>
                <a:lnTo>
                  <a:pt x="39187" y="2568875"/>
                </a:lnTo>
                <a:lnTo>
                  <a:pt x="67206" y="2602838"/>
                </a:lnTo>
                <a:lnTo>
                  <a:pt x="101166" y="2630858"/>
                </a:lnTo>
                <a:lnTo>
                  <a:pt x="140144" y="2652015"/>
                </a:lnTo>
                <a:lnTo>
                  <a:pt x="183217" y="2665386"/>
                </a:lnTo>
                <a:lnTo>
                  <a:pt x="229463" y="2670048"/>
                </a:lnTo>
                <a:lnTo>
                  <a:pt x="4139819" y="2670048"/>
                </a:lnTo>
                <a:lnTo>
                  <a:pt x="4186069" y="2665386"/>
                </a:lnTo>
                <a:lnTo>
                  <a:pt x="4229147" y="2652015"/>
                </a:lnTo>
                <a:lnTo>
                  <a:pt x="4268129" y="2630858"/>
                </a:lnTo>
                <a:lnTo>
                  <a:pt x="4302093" y="2602838"/>
                </a:lnTo>
                <a:lnTo>
                  <a:pt x="4330115" y="2568875"/>
                </a:lnTo>
                <a:lnTo>
                  <a:pt x="4351274" y="2529892"/>
                </a:lnTo>
                <a:lnTo>
                  <a:pt x="4364645" y="2486813"/>
                </a:lnTo>
                <a:lnTo>
                  <a:pt x="4369308" y="2440559"/>
                </a:lnTo>
                <a:lnTo>
                  <a:pt x="4369308" y="229488"/>
                </a:lnTo>
                <a:lnTo>
                  <a:pt x="4364645" y="183238"/>
                </a:lnTo>
                <a:lnTo>
                  <a:pt x="4351274" y="140160"/>
                </a:lnTo>
                <a:lnTo>
                  <a:pt x="4330115" y="101178"/>
                </a:lnTo>
                <a:lnTo>
                  <a:pt x="4302093" y="67214"/>
                </a:lnTo>
                <a:lnTo>
                  <a:pt x="4268129" y="39192"/>
                </a:lnTo>
                <a:lnTo>
                  <a:pt x="4229147" y="18033"/>
                </a:lnTo>
                <a:lnTo>
                  <a:pt x="4186069" y="4662"/>
                </a:lnTo>
                <a:lnTo>
                  <a:pt x="413981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8431" y="3069335"/>
            <a:ext cx="4369308" cy="2670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81371" y="5192266"/>
            <a:ext cx="3928872" cy="16657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6611" y="3069335"/>
            <a:ext cx="3898900" cy="2133600"/>
          </a:xfrm>
          <a:custGeom>
            <a:avLst/>
            <a:gdLst/>
            <a:ahLst/>
            <a:cxnLst/>
            <a:rect l="l" t="t" r="r" b="b"/>
            <a:pathLst>
              <a:path w="3898900" h="2133600">
                <a:moveTo>
                  <a:pt x="3715004" y="0"/>
                </a:moveTo>
                <a:lnTo>
                  <a:pt x="183387" y="0"/>
                </a:lnTo>
                <a:lnTo>
                  <a:pt x="134614" y="6546"/>
                </a:lnTo>
                <a:lnTo>
                  <a:pt x="90800" y="25023"/>
                </a:lnTo>
                <a:lnTo>
                  <a:pt x="53689" y="53689"/>
                </a:lnTo>
                <a:lnTo>
                  <a:pt x="25023" y="90800"/>
                </a:lnTo>
                <a:lnTo>
                  <a:pt x="6546" y="134614"/>
                </a:lnTo>
                <a:lnTo>
                  <a:pt x="0" y="183387"/>
                </a:lnTo>
                <a:lnTo>
                  <a:pt x="0" y="1950212"/>
                </a:lnTo>
                <a:lnTo>
                  <a:pt x="6546" y="1998985"/>
                </a:lnTo>
                <a:lnTo>
                  <a:pt x="25023" y="2042799"/>
                </a:lnTo>
                <a:lnTo>
                  <a:pt x="53689" y="2079910"/>
                </a:lnTo>
                <a:lnTo>
                  <a:pt x="90800" y="2108576"/>
                </a:lnTo>
                <a:lnTo>
                  <a:pt x="134614" y="2127053"/>
                </a:lnTo>
                <a:lnTo>
                  <a:pt x="183387" y="2133600"/>
                </a:lnTo>
                <a:lnTo>
                  <a:pt x="3715004" y="2133600"/>
                </a:lnTo>
                <a:lnTo>
                  <a:pt x="3763777" y="2127053"/>
                </a:lnTo>
                <a:lnTo>
                  <a:pt x="3807591" y="2108576"/>
                </a:lnTo>
                <a:lnTo>
                  <a:pt x="3844702" y="2079910"/>
                </a:lnTo>
                <a:lnTo>
                  <a:pt x="3873368" y="2042799"/>
                </a:lnTo>
                <a:lnTo>
                  <a:pt x="3891845" y="1998985"/>
                </a:lnTo>
                <a:lnTo>
                  <a:pt x="3898391" y="1950212"/>
                </a:lnTo>
                <a:lnTo>
                  <a:pt x="3898391" y="183387"/>
                </a:lnTo>
                <a:lnTo>
                  <a:pt x="3891845" y="134614"/>
                </a:lnTo>
                <a:lnTo>
                  <a:pt x="3873368" y="90800"/>
                </a:lnTo>
                <a:lnTo>
                  <a:pt x="3844702" y="53689"/>
                </a:lnTo>
                <a:lnTo>
                  <a:pt x="3807591" y="25023"/>
                </a:lnTo>
                <a:lnTo>
                  <a:pt x="3763777" y="6546"/>
                </a:lnTo>
                <a:lnTo>
                  <a:pt x="371500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6611" y="3069335"/>
            <a:ext cx="3898391" cy="213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5095" cy="412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Citoplasma: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citoplasma </a:t>
            </a:r>
            <a:r>
              <a:rPr sz="2800" spc="-5" dirty="0">
                <a:latin typeface="Calibri"/>
                <a:cs typeface="Calibri"/>
              </a:rPr>
              <a:t>é o espaço </a:t>
            </a:r>
            <a:r>
              <a:rPr sz="2800" spc="-10" dirty="0">
                <a:latin typeface="Calibri"/>
                <a:cs typeface="Calibri"/>
              </a:rPr>
              <a:t>intra-celular </a:t>
            </a:r>
            <a:r>
              <a:rPr sz="2800" spc="-20" dirty="0">
                <a:latin typeface="Calibri"/>
                <a:cs typeface="Calibri"/>
              </a:rPr>
              <a:t>entre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10" dirty="0">
                <a:latin typeface="Calibri"/>
                <a:cs typeface="Calibri"/>
              </a:rPr>
              <a:t>membrana plasmática </a:t>
            </a:r>
            <a:r>
              <a:rPr sz="2800" spc="-5" dirty="0">
                <a:latin typeface="Calibri"/>
                <a:cs typeface="Calibri"/>
              </a:rPr>
              <a:t>e o </a:t>
            </a:r>
            <a:r>
              <a:rPr sz="2800" spc="-20" dirty="0">
                <a:latin typeface="Calibri"/>
                <a:cs typeface="Calibri"/>
              </a:rPr>
              <a:t>envoltório </a:t>
            </a:r>
            <a:r>
              <a:rPr sz="2800" spc="-5" dirty="0">
                <a:latin typeface="Calibri"/>
                <a:cs typeface="Calibri"/>
              </a:rPr>
              <a:t>nuclear em  </a:t>
            </a:r>
            <a:r>
              <a:rPr sz="2800" spc="-15" dirty="0">
                <a:latin typeface="Calibri"/>
                <a:cs typeface="Calibri"/>
              </a:rPr>
              <a:t>seres </a:t>
            </a:r>
            <a:r>
              <a:rPr sz="2800" spc="-10" dirty="0">
                <a:latin typeface="Calibri"/>
                <a:cs typeface="Calibri"/>
              </a:rPr>
              <a:t>eucariontes, enquanto </a:t>
            </a:r>
            <a:r>
              <a:rPr sz="2800" spc="-5" dirty="0">
                <a:latin typeface="Calibri"/>
                <a:cs typeface="Calibri"/>
              </a:rPr>
              <a:t>nos </a:t>
            </a:r>
            <a:r>
              <a:rPr sz="2800" spc="-15" dirty="0">
                <a:latin typeface="Calibri"/>
                <a:cs typeface="Calibri"/>
              </a:rPr>
              <a:t>procariotos  corresponde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totalidade </a:t>
            </a:r>
            <a:r>
              <a:rPr sz="2800" spc="-5" dirty="0">
                <a:latin typeface="Calibri"/>
                <a:cs typeface="Calibri"/>
              </a:rPr>
              <a:t>da </a:t>
            </a:r>
            <a:r>
              <a:rPr sz="2800" spc="-15" dirty="0">
                <a:latin typeface="Calibri"/>
                <a:cs typeface="Calibri"/>
              </a:rPr>
              <a:t>área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intra-celular.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citoplasma </a:t>
            </a:r>
            <a:r>
              <a:rPr sz="2800" spc="-5" dirty="0">
                <a:latin typeface="Calibri"/>
                <a:cs typeface="Calibri"/>
              </a:rPr>
              <a:t>é </a:t>
            </a:r>
            <a:r>
              <a:rPr sz="2800" spc="-10" dirty="0">
                <a:latin typeface="Calibri"/>
                <a:cs typeface="Calibri"/>
              </a:rPr>
              <a:t>preenchido por substância semi-  fluída </a:t>
            </a:r>
            <a:r>
              <a:rPr sz="2800" spc="-5" dirty="0">
                <a:latin typeface="Calibri"/>
                <a:cs typeface="Calibri"/>
              </a:rPr>
              <a:t>denominada </a:t>
            </a:r>
            <a:r>
              <a:rPr sz="2800" u="heavy" spc="-5" dirty="0">
                <a:latin typeface="Calibri"/>
                <a:cs typeface="Calibri"/>
              </a:rPr>
              <a:t>hialoplasma</a:t>
            </a:r>
            <a:r>
              <a:rPr sz="2800" spc="-5" dirty="0">
                <a:latin typeface="Calibri"/>
                <a:cs typeface="Calibri"/>
              </a:rPr>
              <a:t>, e </a:t>
            </a:r>
            <a:r>
              <a:rPr sz="2800" spc="-15" dirty="0">
                <a:latin typeface="Calibri"/>
                <a:cs typeface="Calibri"/>
              </a:rPr>
              <a:t>neste </a:t>
            </a:r>
            <a:r>
              <a:rPr sz="2800" spc="-10" dirty="0">
                <a:latin typeface="Calibri"/>
                <a:cs typeface="Calibri"/>
              </a:rPr>
              <a:t>fluído </a:t>
            </a:r>
            <a:r>
              <a:rPr sz="2800" spc="-15" dirty="0">
                <a:latin typeface="Calibri"/>
                <a:cs typeface="Calibri"/>
              </a:rPr>
              <a:t>estão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suspensos </a:t>
            </a:r>
            <a:r>
              <a:rPr sz="2800" spc="-5" dirty="0">
                <a:latin typeface="Calibri"/>
                <a:cs typeface="Calibri"/>
              </a:rPr>
              <a:t>as </a:t>
            </a:r>
            <a:r>
              <a:rPr sz="2800" u="heavy" spc="-15" dirty="0">
                <a:latin typeface="Calibri"/>
                <a:cs typeface="Calibri"/>
              </a:rPr>
              <a:t>organelas</a:t>
            </a:r>
            <a:r>
              <a:rPr sz="2800" u="heavy" spc="70" dirty="0">
                <a:latin typeface="Calibri"/>
                <a:cs typeface="Calibri"/>
              </a:rPr>
              <a:t> </a:t>
            </a:r>
            <a:r>
              <a:rPr sz="2800" u="heavy" spc="-10" dirty="0">
                <a:latin typeface="Calibri"/>
                <a:cs typeface="Calibri"/>
              </a:rPr>
              <a:t>celulares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1767839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0160" y="1938527"/>
            <a:ext cx="6638544" cy="4732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75232" y="2133600"/>
            <a:ext cx="6050280" cy="4143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5730" cy="310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5" dirty="0">
                <a:solidFill>
                  <a:srgbClr val="77923B"/>
                </a:solidFill>
                <a:latin typeface="Calibri"/>
                <a:cs typeface="Calibri"/>
              </a:rPr>
              <a:t>Papel </a:t>
            </a:r>
            <a:r>
              <a:rPr sz="2800" b="1" spc="-5" dirty="0">
                <a:solidFill>
                  <a:srgbClr val="77923B"/>
                </a:solidFill>
                <a:latin typeface="Calibri"/>
                <a:cs typeface="Calibri"/>
              </a:rPr>
              <a:t>do</a:t>
            </a:r>
            <a:r>
              <a:rPr sz="2800" b="1" spc="-3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Citoplasma: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b="1" spc="-10" dirty="0">
                <a:latin typeface="Calibri"/>
                <a:cs typeface="Calibri"/>
              </a:rPr>
              <a:t>Desempenha </a:t>
            </a:r>
            <a:r>
              <a:rPr sz="2800" b="1" spc="-5" dirty="0">
                <a:latin typeface="Calibri"/>
                <a:cs typeface="Calibri"/>
              </a:rPr>
              <a:t>um papel </a:t>
            </a:r>
            <a:r>
              <a:rPr sz="2800" b="1" spc="-15" dirty="0">
                <a:latin typeface="Calibri"/>
                <a:cs typeface="Calibri"/>
              </a:rPr>
              <a:t>estrutural,</a:t>
            </a:r>
            <a:r>
              <a:rPr sz="2800" b="1" spc="600" dirty="0">
                <a:latin typeface="Calibri"/>
                <a:cs typeface="Calibri"/>
              </a:rPr>
              <a:t> </a:t>
            </a:r>
            <a:r>
              <a:rPr sz="2800" b="1" u="heavy" spc="-15" dirty="0">
                <a:latin typeface="Calibri"/>
                <a:cs typeface="Calibri"/>
              </a:rPr>
              <a:t>mantendo</a:t>
            </a:r>
            <a:r>
              <a:rPr sz="2800" b="1" u="heavy" spc="600" dirty="0">
                <a:latin typeface="Calibri"/>
                <a:cs typeface="Calibri"/>
              </a:rPr>
              <a:t> </a:t>
            </a:r>
            <a:r>
              <a:rPr sz="2800" b="1" u="heavy" spc="-5" dirty="0">
                <a:latin typeface="Calibri"/>
                <a:cs typeface="Calibri"/>
              </a:rPr>
              <a:t>a  </a:t>
            </a:r>
            <a:r>
              <a:rPr sz="2800" b="1" u="heavy" spc="-10" dirty="0">
                <a:latin typeface="Calibri"/>
                <a:cs typeface="Calibri"/>
              </a:rPr>
              <a:t>consistência </a:t>
            </a:r>
            <a:r>
              <a:rPr sz="2800" b="1" u="heavy" spc="-5" dirty="0">
                <a:latin typeface="Calibri"/>
                <a:cs typeface="Calibri"/>
              </a:rPr>
              <a:t>e a </a:t>
            </a:r>
            <a:r>
              <a:rPr sz="2800" b="1" u="heavy" spc="-15" dirty="0">
                <a:latin typeface="Calibri"/>
                <a:cs typeface="Calibri"/>
              </a:rPr>
              <a:t>forma </a:t>
            </a:r>
            <a:r>
              <a:rPr sz="2800" b="1" u="heavy" spc="-5" dirty="0">
                <a:latin typeface="Calibri"/>
                <a:cs typeface="Calibri"/>
              </a:rPr>
              <a:t>da célula. </a:t>
            </a:r>
            <a:r>
              <a:rPr sz="2800" b="1" spc="-5" dirty="0">
                <a:latin typeface="Calibri"/>
                <a:cs typeface="Calibri"/>
              </a:rPr>
              <a:t>É também o local  de </a:t>
            </a:r>
            <a:r>
              <a:rPr sz="2800" b="1" spc="-10" dirty="0">
                <a:latin typeface="Calibri"/>
                <a:cs typeface="Calibri"/>
              </a:rPr>
              <a:t>armazenamento </a:t>
            </a:r>
            <a:r>
              <a:rPr sz="2800" b="1" spc="-5" dirty="0">
                <a:latin typeface="Calibri"/>
                <a:cs typeface="Calibri"/>
              </a:rPr>
              <a:t>de </a:t>
            </a:r>
            <a:r>
              <a:rPr sz="2800" b="1" spc="-10" dirty="0">
                <a:latin typeface="Calibri"/>
                <a:cs typeface="Calibri"/>
              </a:rPr>
              <a:t>substâncias </a:t>
            </a:r>
            <a:r>
              <a:rPr sz="2800" b="1" spc="-5" dirty="0">
                <a:latin typeface="Calibri"/>
                <a:cs typeface="Calibri"/>
              </a:rPr>
              <a:t>químicas  </a:t>
            </a:r>
            <a:r>
              <a:rPr sz="2800" b="1" spc="-10" dirty="0">
                <a:latin typeface="Calibri"/>
                <a:cs typeface="Calibri"/>
              </a:rPr>
              <a:t>indispensáveis </a:t>
            </a:r>
            <a:r>
              <a:rPr sz="2800" b="1" spc="-5" dirty="0">
                <a:latin typeface="Calibri"/>
                <a:cs typeface="Calibri"/>
              </a:rPr>
              <a:t>à vida. As </a:t>
            </a:r>
            <a:r>
              <a:rPr sz="2800" b="1" spc="-10" dirty="0">
                <a:latin typeface="Calibri"/>
                <a:cs typeface="Calibri"/>
              </a:rPr>
              <a:t>reações metabólicas vitais  </a:t>
            </a:r>
            <a:r>
              <a:rPr sz="2800" b="1" spc="-20" dirty="0">
                <a:latin typeface="Calibri"/>
                <a:cs typeface="Calibri"/>
              </a:rPr>
              <a:t>têm </a:t>
            </a:r>
            <a:r>
              <a:rPr sz="2800" b="1" spc="-15" dirty="0">
                <a:latin typeface="Calibri"/>
                <a:cs typeface="Calibri"/>
              </a:rPr>
              <a:t>lugar</a:t>
            </a:r>
            <a:r>
              <a:rPr sz="2800" b="1" spc="60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neste </a:t>
            </a:r>
            <a:r>
              <a:rPr sz="2800" b="1" spc="-10" dirty="0">
                <a:latin typeface="Calibri"/>
                <a:cs typeface="Calibri"/>
              </a:rPr>
              <a:t>compartimento </a:t>
            </a:r>
            <a:r>
              <a:rPr sz="2800" b="1" spc="-5" dirty="0">
                <a:latin typeface="Calibri"/>
                <a:cs typeface="Calibri"/>
              </a:rPr>
              <a:t>celular: </a:t>
            </a:r>
            <a:r>
              <a:rPr sz="2800" b="1" u="heavy" spc="-5" dirty="0">
                <a:latin typeface="Calibri"/>
                <a:cs typeface="Calibri"/>
              </a:rPr>
              <a:t>glicólise  </a:t>
            </a:r>
            <a:r>
              <a:rPr sz="2800" b="1" u="heavy" spc="-10" dirty="0">
                <a:latin typeface="Calibri"/>
                <a:cs typeface="Calibri"/>
              </a:rPr>
              <a:t>anaeróbia </a:t>
            </a:r>
            <a:r>
              <a:rPr sz="2800" b="1" spc="-5" dirty="0">
                <a:latin typeface="Calibri"/>
                <a:cs typeface="Calibri"/>
              </a:rPr>
              <a:t>e a </a:t>
            </a:r>
            <a:r>
              <a:rPr sz="2800" b="1" u="heavy" spc="-15" dirty="0">
                <a:latin typeface="Calibri"/>
                <a:cs typeface="Calibri"/>
              </a:rPr>
              <a:t>síntese</a:t>
            </a:r>
            <a:r>
              <a:rPr sz="2800" b="1" u="heavy" spc="55" dirty="0">
                <a:latin typeface="Calibri"/>
                <a:cs typeface="Calibri"/>
              </a:rPr>
              <a:t> </a:t>
            </a:r>
            <a:r>
              <a:rPr sz="2800" b="1" u="heavy" spc="-15" dirty="0">
                <a:latin typeface="Calibri"/>
                <a:cs typeface="Calibri"/>
              </a:rPr>
              <a:t>protéica</a:t>
            </a:r>
            <a:r>
              <a:rPr sz="2800" b="1" spc="-1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4459" cy="182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spc="-15" dirty="0">
                <a:latin typeface="Calibri"/>
                <a:cs typeface="Calibri"/>
              </a:rPr>
              <a:t>Estrutura </a:t>
            </a:r>
            <a:r>
              <a:rPr sz="2800" spc="-5" dirty="0">
                <a:latin typeface="Calibri"/>
                <a:cs typeface="Calibri"/>
              </a:rPr>
              <a:t>que </a:t>
            </a:r>
            <a:r>
              <a:rPr sz="2800" spc="-10" dirty="0">
                <a:latin typeface="Calibri"/>
                <a:cs typeface="Calibri"/>
              </a:rPr>
              <a:t>abriga </a:t>
            </a:r>
            <a:r>
              <a:rPr sz="2800" spc="-5" dirty="0">
                <a:latin typeface="Calibri"/>
                <a:cs typeface="Calibri"/>
              </a:rPr>
              <a:t>os genes, o </a:t>
            </a:r>
            <a:r>
              <a:rPr sz="2800" spc="-15" dirty="0">
                <a:latin typeface="Calibri"/>
                <a:cs typeface="Calibri"/>
              </a:rPr>
              <a:t>material genético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que codifica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síntese </a:t>
            </a:r>
            <a:r>
              <a:rPr sz="2800" spc="-5" dirty="0">
                <a:latin typeface="Calibri"/>
                <a:cs typeface="Calibri"/>
              </a:rPr>
              <a:t>de </a:t>
            </a:r>
            <a:r>
              <a:rPr sz="2800" spc="-15" dirty="0">
                <a:latin typeface="Calibri"/>
                <a:cs typeface="Calibri"/>
              </a:rPr>
              <a:t>proteínas </a:t>
            </a:r>
            <a:r>
              <a:rPr sz="2800" spc="-5" dirty="0">
                <a:latin typeface="Calibri"/>
                <a:cs typeface="Calibri"/>
              </a:rPr>
              <a:t>e </a:t>
            </a:r>
            <a:r>
              <a:rPr sz="2800" spc="-15" dirty="0">
                <a:latin typeface="Calibri"/>
                <a:cs typeface="Calibri"/>
              </a:rPr>
              <a:t>“programa”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10" dirty="0">
                <a:latin typeface="Calibri"/>
                <a:cs typeface="Calibri"/>
              </a:rPr>
              <a:t>atividade</a:t>
            </a:r>
            <a:r>
              <a:rPr sz="2800" spc="-40" dirty="0">
                <a:latin typeface="Calibri"/>
                <a:cs typeface="Calibri"/>
              </a:rPr>
              <a:t> celular.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12364" y="6344410"/>
            <a:ext cx="3390900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7604" y="3523488"/>
            <a:ext cx="3360420" cy="2832100"/>
          </a:xfrm>
          <a:custGeom>
            <a:avLst/>
            <a:gdLst/>
            <a:ahLst/>
            <a:cxnLst/>
            <a:rect l="l" t="t" r="r" b="b"/>
            <a:pathLst>
              <a:path w="3360420" h="2832100">
                <a:moveTo>
                  <a:pt x="3117087" y="0"/>
                </a:moveTo>
                <a:lnTo>
                  <a:pt x="243331" y="0"/>
                </a:lnTo>
                <a:lnTo>
                  <a:pt x="194298" y="4944"/>
                </a:lnTo>
                <a:lnTo>
                  <a:pt x="148625" y="19125"/>
                </a:lnTo>
                <a:lnTo>
                  <a:pt x="107292" y="41563"/>
                </a:lnTo>
                <a:lnTo>
                  <a:pt x="71278" y="71278"/>
                </a:lnTo>
                <a:lnTo>
                  <a:pt x="41563" y="107292"/>
                </a:lnTo>
                <a:lnTo>
                  <a:pt x="19125" y="148625"/>
                </a:lnTo>
                <a:lnTo>
                  <a:pt x="4944" y="194298"/>
                </a:lnTo>
                <a:lnTo>
                  <a:pt x="0" y="243331"/>
                </a:lnTo>
                <a:lnTo>
                  <a:pt x="0" y="2588247"/>
                </a:lnTo>
                <a:lnTo>
                  <a:pt x="4944" y="2637288"/>
                </a:lnTo>
                <a:lnTo>
                  <a:pt x="19125" y="2682966"/>
                </a:lnTo>
                <a:lnTo>
                  <a:pt x="41563" y="2724301"/>
                </a:lnTo>
                <a:lnTo>
                  <a:pt x="71278" y="2760316"/>
                </a:lnTo>
                <a:lnTo>
                  <a:pt x="107292" y="2790031"/>
                </a:lnTo>
                <a:lnTo>
                  <a:pt x="148625" y="2812468"/>
                </a:lnTo>
                <a:lnTo>
                  <a:pt x="194298" y="2826647"/>
                </a:lnTo>
                <a:lnTo>
                  <a:pt x="243331" y="2831592"/>
                </a:lnTo>
                <a:lnTo>
                  <a:pt x="3117087" y="2831592"/>
                </a:lnTo>
                <a:lnTo>
                  <a:pt x="3166121" y="2826647"/>
                </a:lnTo>
                <a:lnTo>
                  <a:pt x="3211794" y="2812468"/>
                </a:lnTo>
                <a:lnTo>
                  <a:pt x="3253127" y="2790031"/>
                </a:lnTo>
                <a:lnTo>
                  <a:pt x="3289141" y="2760316"/>
                </a:lnTo>
                <a:lnTo>
                  <a:pt x="3318856" y="2724301"/>
                </a:lnTo>
                <a:lnTo>
                  <a:pt x="3341294" y="2682966"/>
                </a:lnTo>
                <a:lnTo>
                  <a:pt x="3355475" y="2637288"/>
                </a:lnTo>
                <a:lnTo>
                  <a:pt x="3360420" y="2588247"/>
                </a:lnTo>
                <a:lnTo>
                  <a:pt x="3360420" y="243331"/>
                </a:lnTo>
                <a:lnTo>
                  <a:pt x="3355475" y="194298"/>
                </a:lnTo>
                <a:lnTo>
                  <a:pt x="3341294" y="148625"/>
                </a:lnTo>
                <a:lnTo>
                  <a:pt x="3318856" y="107292"/>
                </a:lnTo>
                <a:lnTo>
                  <a:pt x="3289141" y="71278"/>
                </a:lnTo>
                <a:lnTo>
                  <a:pt x="3253127" y="41563"/>
                </a:lnTo>
                <a:lnTo>
                  <a:pt x="3211794" y="19125"/>
                </a:lnTo>
                <a:lnTo>
                  <a:pt x="3166121" y="4944"/>
                </a:lnTo>
                <a:lnTo>
                  <a:pt x="311708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7604" y="3523488"/>
            <a:ext cx="3360420" cy="2831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089152"/>
            <a:ext cx="7743825" cy="395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3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5F497A"/>
                </a:solidFill>
                <a:latin typeface="Calibri"/>
                <a:cs typeface="Calibri"/>
              </a:rPr>
              <a:t>Componentes</a:t>
            </a: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descrição componentes </a:t>
            </a:r>
            <a:r>
              <a:rPr sz="2800" spc="-5" dirty="0">
                <a:latin typeface="Calibri"/>
                <a:cs typeface="Calibri"/>
              </a:rPr>
              <a:t>de núcleo </a:t>
            </a:r>
            <a:r>
              <a:rPr sz="2800" spc="-10" dirty="0">
                <a:latin typeface="Calibri"/>
                <a:cs typeface="Calibri"/>
              </a:rPr>
              <a:t>depende da  </a:t>
            </a:r>
            <a:r>
              <a:rPr sz="2800" spc="-20" dirty="0">
                <a:latin typeface="Calibri"/>
                <a:cs typeface="Calibri"/>
              </a:rPr>
              <a:t>fase </a:t>
            </a:r>
            <a:r>
              <a:rPr sz="2800" spc="-5" dirty="0">
                <a:latin typeface="Calibri"/>
                <a:cs typeface="Calibri"/>
              </a:rPr>
              <a:t>de seu ciclo. </a:t>
            </a:r>
            <a:r>
              <a:rPr sz="2800" dirty="0">
                <a:latin typeface="Calibri"/>
                <a:cs typeface="Calibri"/>
              </a:rPr>
              <a:t>No </a:t>
            </a:r>
            <a:r>
              <a:rPr sz="2800" spc="-5" dirty="0">
                <a:latin typeface="Calibri"/>
                <a:cs typeface="Calibri"/>
              </a:rPr>
              <a:t>nosso </a:t>
            </a:r>
            <a:r>
              <a:rPr sz="2800" spc="-15" dirty="0">
                <a:latin typeface="Calibri"/>
                <a:cs typeface="Calibri"/>
              </a:rPr>
              <a:t>estudo, veremos </a:t>
            </a:r>
            <a:r>
              <a:rPr sz="2800" spc="-10" dirty="0">
                <a:latin typeface="Calibri"/>
                <a:cs typeface="Calibri"/>
              </a:rPr>
              <a:t>um  </a:t>
            </a:r>
            <a:r>
              <a:rPr sz="2800" spc="-5" dirty="0">
                <a:latin typeface="Calibri"/>
                <a:cs typeface="Calibri"/>
              </a:rPr>
              <a:t>núcleo </a:t>
            </a:r>
            <a:r>
              <a:rPr sz="2800" spc="-15" dirty="0">
                <a:latin typeface="Calibri"/>
                <a:cs typeface="Calibri"/>
              </a:rPr>
              <a:t>interfásico. </a:t>
            </a:r>
            <a:r>
              <a:rPr sz="2800" spc="-5" dirty="0">
                <a:latin typeface="Calibri"/>
                <a:cs typeface="Calibri"/>
              </a:rPr>
              <a:t>O núcleo </a:t>
            </a:r>
            <a:r>
              <a:rPr sz="2800" spc="-15" dirty="0">
                <a:latin typeface="Calibri"/>
                <a:cs typeface="Calibri"/>
              </a:rPr>
              <a:t>interfásico </a:t>
            </a:r>
            <a:r>
              <a:rPr sz="2800" spc="-5" dirty="0">
                <a:latin typeface="Calibri"/>
                <a:cs typeface="Calibri"/>
              </a:rPr>
              <a:t>é </a:t>
            </a:r>
            <a:r>
              <a:rPr sz="2800" spc="-15" dirty="0">
                <a:latin typeface="Calibri"/>
                <a:cs typeface="Calibri"/>
              </a:rPr>
              <a:t>composto  </a:t>
            </a:r>
            <a:r>
              <a:rPr sz="2800" spc="-10" dirty="0">
                <a:latin typeface="Calibri"/>
                <a:cs typeface="Calibri"/>
              </a:rPr>
              <a:t>por: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5F497A"/>
                </a:solidFill>
                <a:latin typeface="Calibri"/>
                <a:cs typeface="Calibri"/>
              </a:rPr>
              <a:t>Carioteca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solidFill>
                  <a:srgbClr val="5F497A"/>
                </a:solidFill>
                <a:latin typeface="Calibri"/>
                <a:cs typeface="Calibri"/>
              </a:rPr>
              <a:t>Cariolinfa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solidFill>
                  <a:srgbClr val="5F497A"/>
                </a:solidFill>
                <a:latin typeface="Calibri"/>
                <a:cs typeface="Calibri"/>
              </a:rPr>
              <a:t>Cromatina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5F497A"/>
                </a:solidFill>
                <a:latin typeface="Calibri"/>
                <a:cs typeface="Calibri"/>
              </a:rPr>
              <a:t>Nucléolo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93364" y="6582154"/>
            <a:ext cx="4445508" cy="275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08603" y="3320796"/>
            <a:ext cx="4415155" cy="3272154"/>
          </a:xfrm>
          <a:custGeom>
            <a:avLst/>
            <a:gdLst/>
            <a:ahLst/>
            <a:cxnLst/>
            <a:rect l="l" t="t" r="r" b="b"/>
            <a:pathLst>
              <a:path w="4415155" h="3272154">
                <a:moveTo>
                  <a:pt x="4133850" y="0"/>
                </a:moveTo>
                <a:lnTo>
                  <a:pt x="281178" y="0"/>
                </a:lnTo>
                <a:lnTo>
                  <a:pt x="235562" y="3679"/>
                </a:lnTo>
                <a:lnTo>
                  <a:pt x="192292" y="14331"/>
                </a:lnTo>
                <a:lnTo>
                  <a:pt x="151946" y="31378"/>
                </a:lnTo>
                <a:lnTo>
                  <a:pt x="115104" y="54242"/>
                </a:lnTo>
                <a:lnTo>
                  <a:pt x="82343" y="82343"/>
                </a:lnTo>
                <a:lnTo>
                  <a:pt x="54242" y="115104"/>
                </a:lnTo>
                <a:lnTo>
                  <a:pt x="31378" y="151946"/>
                </a:lnTo>
                <a:lnTo>
                  <a:pt x="14331" y="192292"/>
                </a:lnTo>
                <a:lnTo>
                  <a:pt x="3679" y="235562"/>
                </a:lnTo>
                <a:lnTo>
                  <a:pt x="0" y="281177"/>
                </a:lnTo>
                <a:lnTo>
                  <a:pt x="0" y="2990824"/>
                </a:lnTo>
                <a:lnTo>
                  <a:pt x="3679" y="3036438"/>
                </a:lnTo>
                <a:lnTo>
                  <a:pt x="14331" y="3079708"/>
                </a:lnTo>
                <a:lnTo>
                  <a:pt x="31378" y="3120055"/>
                </a:lnTo>
                <a:lnTo>
                  <a:pt x="54242" y="3156901"/>
                </a:lnTo>
                <a:lnTo>
                  <a:pt x="82343" y="3189666"/>
                </a:lnTo>
                <a:lnTo>
                  <a:pt x="115104" y="3217773"/>
                </a:lnTo>
                <a:lnTo>
                  <a:pt x="151946" y="3240641"/>
                </a:lnTo>
                <a:lnTo>
                  <a:pt x="192292" y="3257692"/>
                </a:lnTo>
                <a:lnTo>
                  <a:pt x="235562" y="3268347"/>
                </a:lnTo>
                <a:lnTo>
                  <a:pt x="281178" y="3272028"/>
                </a:lnTo>
                <a:lnTo>
                  <a:pt x="4133850" y="3272028"/>
                </a:lnTo>
                <a:lnTo>
                  <a:pt x="4179465" y="3268347"/>
                </a:lnTo>
                <a:lnTo>
                  <a:pt x="4222735" y="3257692"/>
                </a:lnTo>
                <a:lnTo>
                  <a:pt x="4263081" y="3240641"/>
                </a:lnTo>
                <a:lnTo>
                  <a:pt x="4299923" y="3217773"/>
                </a:lnTo>
                <a:lnTo>
                  <a:pt x="4332684" y="3189666"/>
                </a:lnTo>
                <a:lnTo>
                  <a:pt x="4360785" y="3156901"/>
                </a:lnTo>
                <a:lnTo>
                  <a:pt x="4383649" y="3120055"/>
                </a:lnTo>
                <a:lnTo>
                  <a:pt x="4400696" y="3079708"/>
                </a:lnTo>
                <a:lnTo>
                  <a:pt x="4411348" y="3036438"/>
                </a:lnTo>
                <a:lnTo>
                  <a:pt x="4415028" y="2990824"/>
                </a:lnTo>
                <a:lnTo>
                  <a:pt x="4415028" y="281177"/>
                </a:lnTo>
                <a:lnTo>
                  <a:pt x="4411348" y="235562"/>
                </a:lnTo>
                <a:lnTo>
                  <a:pt x="4400696" y="192292"/>
                </a:lnTo>
                <a:lnTo>
                  <a:pt x="4383649" y="151946"/>
                </a:lnTo>
                <a:lnTo>
                  <a:pt x="4360785" y="115104"/>
                </a:lnTo>
                <a:lnTo>
                  <a:pt x="4332684" y="82343"/>
                </a:lnTo>
                <a:lnTo>
                  <a:pt x="4299923" y="54242"/>
                </a:lnTo>
                <a:lnTo>
                  <a:pt x="4263081" y="31378"/>
                </a:lnTo>
                <a:lnTo>
                  <a:pt x="4222735" y="14331"/>
                </a:lnTo>
                <a:lnTo>
                  <a:pt x="4179465" y="3679"/>
                </a:lnTo>
                <a:lnTo>
                  <a:pt x="41338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08603" y="3320796"/>
            <a:ext cx="4415028" cy="3272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09015" y="3633215"/>
          <a:ext cx="7763711" cy="8913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4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9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406">
                <a:tc>
                  <a:txBody>
                    <a:bodyPr/>
                    <a:lstStyle/>
                    <a:p>
                      <a:pPr marL="22225">
                        <a:lnSpc>
                          <a:spcPts val="3155"/>
                        </a:lnSpc>
                        <a:tabLst>
                          <a:tab pos="1212215" algn="l"/>
                        </a:tabLst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Entre	estas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ts val="3155"/>
                        </a:lnSpc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membranas,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ts val="3155"/>
                        </a:lnSpc>
                      </a:pPr>
                      <a:r>
                        <a:rPr sz="2800" spc="-25" dirty="0">
                          <a:latin typeface="Calibri"/>
                          <a:cs typeface="Calibri"/>
                        </a:rPr>
                        <a:t>existe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ts val="3155"/>
                        </a:lnSpc>
                        <a:tabLst>
                          <a:tab pos="888365" algn="l"/>
                        </a:tabLst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	</a:t>
                      </a:r>
                      <a:r>
                        <a:rPr sz="2800" spc="5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pa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ç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o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905">
                <a:tc>
                  <a:txBody>
                    <a:bodyPr/>
                    <a:lstStyle/>
                    <a:p>
                      <a:pPr marL="22225">
                        <a:lnSpc>
                          <a:spcPts val="2940"/>
                        </a:lnSpc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denominado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2940"/>
                        </a:lnSpc>
                        <a:tabLst>
                          <a:tab pos="1961514" algn="l"/>
                        </a:tabLst>
                      </a:pPr>
                      <a:r>
                        <a:rPr sz="2800" spc="-30" dirty="0">
                          <a:latin typeface="Calibri"/>
                          <a:cs typeface="Calibri"/>
                        </a:rPr>
                        <a:t>perinuclear.	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É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2940"/>
                        </a:lnSpc>
                      </a:pPr>
                      <a:r>
                        <a:rPr sz="2800" spc="-15" dirty="0">
                          <a:latin typeface="Calibri"/>
                          <a:cs typeface="Calibri"/>
                        </a:rPr>
                        <a:t>dotada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r">
                        <a:lnSpc>
                          <a:spcPts val="2940"/>
                        </a:lnSpc>
                        <a:tabLst>
                          <a:tab pos="568325" algn="l"/>
                        </a:tabLst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	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800" spc="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2800" spc="-5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2800" spc="10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618540" y="1131823"/>
            <a:ext cx="7743825" cy="4213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6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F497A"/>
                </a:solidFill>
                <a:latin typeface="Calibri"/>
                <a:cs typeface="Calibri"/>
              </a:rPr>
              <a:t>Carioteca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1268095" algn="l"/>
                <a:tab pos="1598930" algn="l"/>
                <a:tab pos="2711450" algn="l"/>
                <a:tab pos="3824604" algn="l"/>
                <a:tab pos="4464685" algn="l"/>
                <a:tab pos="5592445" algn="l"/>
                <a:tab pos="7557134" algn="l"/>
              </a:tabLst>
            </a:pPr>
            <a:r>
              <a:rPr sz="2800" spc="-10" dirty="0">
                <a:latin typeface="Calibri"/>
                <a:cs typeface="Calibri"/>
              </a:rPr>
              <a:t>E</a:t>
            </a:r>
            <a:r>
              <a:rPr sz="2800" spc="-60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v</a:t>
            </a:r>
            <a:r>
              <a:rPr sz="2800" spc="-10" dirty="0">
                <a:latin typeface="Calibri"/>
                <a:cs typeface="Calibri"/>
              </a:rPr>
              <a:t>ol</a:t>
            </a:r>
            <a:r>
              <a:rPr sz="2800" spc="-4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núcle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cel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lar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da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cél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las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eu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arióti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.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É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formada </a:t>
            </a:r>
            <a:r>
              <a:rPr sz="2800" spc="-10" dirty="0">
                <a:latin typeface="Calibri"/>
                <a:cs typeface="Calibri"/>
              </a:rPr>
              <a:t>por duas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membranas: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Lamela</a:t>
            </a:r>
            <a:r>
              <a:rPr sz="2800" b="1" spc="-55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5F497A"/>
                </a:solidFill>
                <a:latin typeface="Calibri"/>
                <a:cs typeface="Calibri"/>
              </a:rPr>
              <a:t>interna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Lamela</a:t>
            </a:r>
            <a:r>
              <a:rPr sz="2800" b="1" spc="-4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5F497A"/>
                </a:solidFill>
                <a:latin typeface="Calibri"/>
                <a:cs typeface="Calibri"/>
              </a:rPr>
              <a:t>externa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982980" algn="l"/>
                <a:tab pos="1685925" algn="l"/>
                <a:tab pos="3265170" algn="l"/>
                <a:tab pos="3586479" algn="l"/>
                <a:tab pos="5638165" algn="l"/>
                <a:tab pos="6162675" algn="l"/>
              </a:tabLst>
            </a:pPr>
            <a:r>
              <a:rPr sz="2800" spc="-15" dirty="0">
                <a:latin typeface="Calibri"/>
                <a:cs typeface="Calibri"/>
              </a:rPr>
              <a:t>poros	</a:t>
            </a:r>
            <a:r>
              <a:rPr sz="2800" spc="-5" dirty="0">
                <a:latin typeface="Calibri"/>
                <a:cs typeface="Calibri"/>
              </a:rPr>
              <a:t>que	</a:t>
            </a:r>
            <a:r>
              <a:rPr sz="2800" spc="-10" dirty="0">
                <a:latin typeface="Calibri"/>
                <a:cs typeface="Calibri"/>
              </a:rPr>
              <a:t>permitem	</a:t>
            </a:r>
            <a:r>
              <a:rPr sz="2800" spc="-5" dirty="0">
                <a:latin typeface="Calibri"/>
                <a:cs typeface="Calibri"/>
              </a:rPr>
              <a:t>a	</a:t>
            </a:r>
            <a:r>
              <a:rPr sz="2800" spc="-10" dirty="0">
                <a:latin typeface="Calibri"/>
                <a:cs typeface="Calibri"/>
              </a:rPr>
              <a:t>comunicação	</a:t>
            </a:r>
            <a:r>
              <a:rPr sz="2800" spc="-5" dirty="0">
                <a:latin typeface="Calibri"/>
                <a:cs typeface="Calibri"/>
              </a:rPr>
              <a:t>do	</a:t>
            </a:r>
            <a:r>
              <a:rPr sz="2800" spc="-10" dirty="0">
                <a:latin typeface="Calibri"/>
                <a:cs typeface="Calibri"/>
              </a:rPr>
              <a:t>citoplasma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com </a:t>
            </a: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material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nuclear.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262509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6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F497A"/>
                </a:solidFill>
                <a:latin typeface="Calibri"/>
                <a:cs typeface="Calibri"/>
              </a:rPr>
              <a:t>Carioteca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5736" y="1598675"/>
            <a:ext cx="6300216" cy="4753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6718300" cy="93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25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5F497A"/>
                </a:solidFill>
                <a:latin typeface="Calibri"/>
                <a:cs typeface="Calibri"/>
              </a:rPr>
              <a:t>Cariolinfa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1177925" algn="l"/>
                <a:tab pos="2473960" algn="l"/>
                <a:tab pos="4318000" algn="l"/>
                <a:tab pos="4925060" algn="l"/>
                <a:tab pos="6528434" algn="l"/>
              </a:tabLst>
            </a:pPr>
            <a:r>
              <a:rPr sz="2800" spc="-5" dirty="0">
                <a:latin typeface="Calibri"/>
                <a:cs typeface="Calibri"/>
              </a:rPr>
              <a:t>Ma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olo</a:t>
            </a:r>
            <a:r>
              <a:rPr sz="2800" spc="-254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on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uíd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	d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p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í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3706" y="1643888"/>
            <a:ext cx="80899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á</a:t>
            </a:r>
            <a:r>
              <a:rPr sz="2800" spc="-5" dirty="0">
                <a:latin typeface="Calibri"/>
                <a:cs typeface="Calibri"/>
              </a:rPr>
              <a:t>gua.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540" y="2070861"/>
            <a:ext cx="7745095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579245" algn="l"/>
                <a:tab pos="1974214" algn="l"/>
                <a:tab pos="3152140" algn="l"/>
                <a:tab pos="4385310" algn="l"/>
                <a:tab pos="5841365" algn="l"/>
                <a:tab pos="7369809" algn="l"/>
              </a:tabLst>
            </a:pP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een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nú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leo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celu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28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.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2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ambém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cham</a:t>
            </a:r>
            <a:r>
              <a:rPr sz="2800" spc="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de  nucleoplasma </a:t>
            </a:r>
            <a:r>
              <a:rPr sz="2800" spc="-5" dirty="0">
                <a:latin typeface="Calibri"/>
                <a:cs typeface="Calibri"/>
              </a:rPr>
              <a:t>ou </a:t>
            </a:r>
            <a:r>
              <a:rPr sz="2800" b="1" spc="-5" dirty="0">
                <a:latin typeface="Calibri"/>
                <a:cs typeface="Calibri"/>
              </a:rPr>
              <a:t>suco</a:t>
            </a:r>
            <a:r>
              <a:rPr sz="2800" b="1" spc="4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nuclear</a:t>
            </a:r>
            <a:r>
              <a:rPr sz="2800" spc="-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28544" y="5928358"/>
            <a:ext cx="3121152" cy="929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3783" y="2935223"/>
            <a:ext cx="3091180" cy="3004185"/>
          </a:xfrm>
          <a:custGeom>
            <a:avLst/>
            <a:gdLst/>
            <a:ahLst/>
            <a:cxnLst/>
            <a:rect l="l" t="t" r="r" b="b"/>
            <a:pathLst>
              <a:path w="3091179" h="3004185">
                <a:moveTo>
                  <a:pt x="2832481" y="0"/>
                </a:moveTo>
                <a:lnTo>
                  <a:pt x="258191" y="0"/>
                </a:lnTo>
                <a:lnTo>
                  <a:pt x="211773" y="4158"/>
                </a:lnTo>
                <a:lnTo>
                  <a:pt x="168089" y="16150"/>
                </a:lnTo>
                <a:lnTo>
                  <a:pt x="127865" y="35244"/>
                </a:lnTo>
                <a:lnTo>
                  <a:pt x="91831" y="60714"/>
                </a:lnTo>
                <a:lnTo>
                  <a:pt x="60714" y="91831"/>
                </a:lnTo>
                <a:lnTo>
                  <a:pt x="35244" y="127865"/>
                </a:lnTo>
                <a:lnTo>
                  <a:pt x="16150" y="168089"/>
                </a:lnTo>
                <a:lnTo>
                  <a:pt x="4158" y="211773"/>
                </a:lnTo>
                <a:lnTo>
                  <a:pt x="0" y="258190"/>
                </a:lnTo>
                <a:lnTo>
                  <a:pt x="0" y="2745651"/>
                </a:lnTo>
                <a:lnTo>
                  <a:pt x="4158" y="2792053"/>
                </a:lnTo>
                <a:lnTo>
                  <a:pt x="16150" y="2835727"/>
                </a:lnTo>
                <a:lnTo>
                  <a:pt x="35244" y="2875944"/>
                </a:lnTo>
                <a:lnTo>
                  <a:pt x="60714" y="2911974"/>
                </a:lnTo>
                <a:lnTo>
                  <a:pt x="91831" y="2943088"/>
                </a:lnTo>
                <a:lnTo>
                  <a:pt x="127865" y="2968557"/>
                </a:lnTo>
                <a:lnTo>
                  <a:pt x="168089" y="2987652"/>
                </a:lnTo>
                <a:lnTo>
                  <a:pt x="211773" y="2999644"/>
                </a:lnTo>
                <a:lnTo>
                  <a:pt x="258191" y="3003804"/>
                </a:lnTo>
                <a:lnTo>
                  <a:pt x="2832481" y="3003804"/>
                </a:lnTo>
                <a:lnTo>
                  <a:pt x="2878898" y="2999644"/>
                </a:lnTo>
                <a:lnTo>
                  <a:pt x="2922582" y="2987652"/>
                </a:lnTo>
                <a:lnTo>
                  <a:pt x="2962806" y="2968557"/>
                </a:lnTo>
                <a:lnTo>
                  <a:pt x="2998840" y="2943088"/>
                </a:lnTo>
                <a:lnTo>
                  <a:pt x="3029957" y="2911974"/>
                </a:lnTo>
                <a:lnTo>
                  <a:pt x="3055427" y="2875944"/>
                </a:lnTo>
                <a:lnTo>
                  <a:pt x="3074521" y="2835727"/>
                </a:lnTo>
                <a:lnTo>
                  <a:pt x="3086513" y="2792053"/>
                </a:lnTo>
                <a:lnTo>
                  <a:pt x="3090672" y="2745651"/>
                </a:lnTo>
                <a:lnTo>
                  <a:pt x="3090672" y="258190"/>
                </a:lnTo>
                <a:lnTo>
                  <a:pt x="3086513" y="211773"/>
                </a:lnTo>
                <a:lnTo>
                  <a:pt x="3074521" y="168089"/>
                </a:lnTo>
                <a:lnTo>
                  <a:pt x="3055427" y="127865"/>
                </a:lnTo>
                <a:lnTo>
                  <a:pt x="3029957" y="91831"/>
                </a:lnTo>
                <a:lnTo>
                  <a:pt x="2998840" y="60714"/>
                </a:lnTo>
                <a:lnTo>
                  <a:pt x="2962806" y="35244"/>
                </a:lnTo>
                <a:lnTo>
                  <a:pt x="2922582" y="16150"/>
                </a:lnTo>
                <a:lnTo>
                  <a:pt x="2878898" y="4158"/>
                </a:lnTo>
                <a:lnTo>
                  <a:pt x="28324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43783" y="2935223"/>
            <a:ext cx="3090672" cy="3003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761" y="2897885"/>
            <a:ext cx="1369060" cy="847725"/>
          </a:xfrm>
          <a:custGeom>
            <a:avLst/>
            <a:gdLst/>
            <a:ahLst/>
            <a:cxnLst/>
            <a:rect l="l" t="t" r="r" b="b"/>
            <a:pathLst>
              <a:path w="1369060" h="847725">
                <a:moveTo>
                  <a:pt x="1227327" y="0"/>
                </a:moveTo>
                <a:lnTo>
                  <a:pt x="141224" y="0"/>
                </a:lnTo>
                <a:lnTo>
                  <a:pt x="96593" y="7201"/>
                </a:lnTo>
                <a:lnTo>
                  <a:pt x="57826" y="27253"/>
                </a:lnTo>
                <a:lnTo>
                  <a:pt x="27253" y="57826"/>
                </a:lnTo>
                <a:lnTo>
                  <a:pt x="7201" y="96593"/>
                </a:lnTo>
                <a:lnTo>
                  <a:pt x="0" y="141224"/>
                </a:lnTo>
                <a:lnTo>
                  <a:pt x="0" y="706119"/>
                </a:lnTo>
                <a:lnTo>
                  <a:pt x="7201" y="750750"/>
                </a:lnTo>
                <a:lnTo>
                  <a:pt x="27253" y="789517"/>
                </a:lnTo>
                <a:lnTo>
                  <a:pt x="57826" y="820090"/>
                </a:lnTo>
                <a:lnTo>
                  <a:pt x="96593" y="840142"/>
                </a:lnTo>
                <a:lnTo>
                  <a:pt x="141224" y="847344"/>
                </a:lnTo>
                <a:lnTo>
                  <a:pt x="1227327" y="847344"/>
                </a:lnTo>
                <a:lnTo>
                  <a:pt x="1271958" y="840142"/>
                </a:lnTo>
                <a:lnTo>
                  <a:pt x="1310725" y="820090"/>
                </a:lnTo>
                <a:lnTo>
                  <a:pt x="1341298" y="789517"/>
                </a:lnTo>
                <a:lnTo>
                  <a:pt x="1361350" y="750750"/>
                </a:lnTo>
                <a:lnTo>
                  <a:pt x="1368552" y="706119"/>
                </a:lnTo>
                <a:lnTo>
                  <a:pt x="1368552" y="141224"/>
                </a:lnTo>
                <a:lnTo>
                  <a:pt x="1361350" y="96593"/>
                </a:lnTo>
                <a:lnTo>
                  <a:pt x="1341298" y="57826"/>
                </a:lnTo>
                <a:lnTo>
                  <a:pt x="1310725" y="27253"/>
                </a:lnTo>
                <a:lnTo>
                  <a:pt x="1271958" y="7201"/>
                </a:lnTo>
                <a:lnTo>
                  <a:pt x="1227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2761" y="2897885"/>
            <a:ext cx="1369060" cy="847725"/>
          </a:xfrm>
          <a:custGeom>
            <a:avLst/>
            <a:gdLst/>
            <a:ahLst/>
            <a:cxnLst/>
            <a:rect l="l" t="t" r="r" b="b"/>
            <a:pathLst>
              <a:path w="1369060" h="847725">
                <a:moveTo>
                  <a:pt x="0" y="141224"/>
                </a:moveTo>
                <a:lnTo>
                  <a:pt x="7201" y="96593"/>
                </a:lnTo>
                <a:lnTo>
                  <a:pt x="27253" y="57826"/>
                </a:lnTo>
                <a:lnTo>
                  <a:pt x="57826" y="27253"/>
                </a:lnTo>
                <a:lnTo>
                  <a:pt x="96593" y="7201"/>
                </a:lnTo>
                <a:lnTo>
                  <a:pt x="141224" y="0"/>
                </a:lnTo>
                <a:lnTo>
                  <a:pt x="1227327" y="0"/>
                </a:lnTo>
                <a:lnTo>
                  <a:pt x="1271958" y="7201"/>
                </a:lnTo>
                <a:lnTo>
                  <a:pt x="1310725" y="27253"/>
                </a:lnTo>
                <a:lnTo>
                  <a:pt x="1341298" y="57826"/>
                </a:lnTo>
                <a:lnTo>
                  <a:pt x="1361350" y="96593"/>
                </a:lnTo>
                <a:lnTo>
                  <a:pt x="1368552" y="141224"/>
                </a:lnTo>
                <a:lnTo>
                  <a:pt x="1368552" y="706119"/>
                </a:lnTo>
                <a:lnTo>
                  <a:pt x="1361350" y="750750"/>
                </a:lnTo>
                <a:lnTo>
                  <a:pt x="1341298" y="789517"/>
                </a:lnTo>
                <a:lnTo>
                  <a:pt x="1310725" y="820090"/>
                </a:lnTo>
                <a:lnTo>
                  <a:pt x="1271958" y="840142"/>
                </a:lnTo>
                <a:lnTo>
                  <a:pt x="1227327" y="847344"/>
                </a:lnTo>
                <a:lnTo>
                  <a:pt x="141224" y="847344"/>
                </a:lnTo>
                <a:lnTo>
                  <a:pt x="96593" y="840142"/>
                </a:lnTo>
                <a:lnTo>
                  <a:pt x="57826" y="820090"/>
                </a:lnTo>
                <a:lnTo>
                  <a:pt x="27253" y="789517"/>
                </a:lnTo>
                <a:lnTo>
                  <a:pt x="7201" y="750750"/>
                </a:lnTo>
                <a:lnTo>
                  <a:pt x="0" y="706119"/>
                </a:lnTo>
                <a:lnTo>
                  <a:pt x="0" y="14122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5629" y="475107"/>
            <a:ext cx="441452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10" dirty="0">
                <a:solidFill>
                  <a:srgbClr val="77923B"/>
                </a:solidFill>
                <a:latin typeface="Calibri"/>
                <a:cs typeface="Calibri"/>
              </a:rPr>
              <a:t>Definição </a:t>
            </a:r>
            <a:r>
              <a:rPr sz="4400" b="1" dirty="0">
                <a:solidFill>
                  <a:srgbClr val="77923B"/>
                </a:solidFill>
                <a:latin typeface="Calibri"/>
                <a:cs typeface="Calibri"/>
              </a:rPr>
              <a:t>de</a:t>
            </a:r>
            <a:r>
              <a:rPr sz="4400" b="1" spc="-8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77923B"/>
                </a:solidFill>
                <a:latin typeface="Calibri"/>
                <a:cs typeface="Calibri"/>
              </a:rPr>
              <a:t>célula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3359" y="1433703"/>
            <a:ext cx="7990205" cy="146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A </a:t>
            </a:r>
            <a:r>
              <a:rPr sz="3200" b="1" spc="-5" dirty="0">
                <a:latin typeface="Calibri"/>
                <a:cs typeface="Calibri"/>
              </a:rPr>
              <a:t>célula </a:t>
            </a:r>
            <a:r>
              <a:rPr sz="3200" spc="-20" dirty="0">
                <a:latin typeface="Calibri"/>
                <a:cs typeface="Calibri"/>
              </a:rPr>
              <a:t>representa </a:t>
            </a:r>
            <a:r>
              <a:rPr sz="3200" dirty="0">
                <a:latin typeface="Calibri"/>
                <a:cs typeface="Calibri"/>
              </a:rPr>
              <a:t>a menor </a:t>
            </a:r>
            <a:r>
              <a:rPr sz="3200" spc="-15" dirty="0">
                <a:latin typeface="Calibri"/>
                <a:cs typeface="Calibri"/>
              </a:rPr>
              <a:t>porção </a:t>
            </a:r>
            <a:r>
              <a:rPr sz="3200" spc="-5" dirty="0">
                <a:latin typeface="Calibri"/>
                <a:cs typeface="Calibri"/>
              </a:rPr>
              <a:t>de </a:t>
            </a:r>
            <a:r>
              <a:rPr sz="3200" spc="-10" dirty="0">
                <a:latin typeface="Calibri"/>
                <a:cs typeface="Calibri"/>
              </a:rPr>
              <a:t>matéria  viva. </a:t>
            </a:r>
            <a:r>
              <a:rPr sz="3200" spc="-5" dirty="0">
                <a:latin typeface="Calibri"/>
                <a:cs typeface="Calibri"/>
              </a:rPr>
              <a:t>São </a:t>
            </a:r>
            <a:r>
              <a:rPr sz="3200" dirty="0">
                <a:latin typeface="Calibri"/>
                <a:cs typeface="Calibri"/>
              </a:rPr>
              <a:t>as unidades </a:t>
            </a:r>
            <a:r>
              <a:rPr sz="3200" spc="-10" dirty="0">
                <a:latin typeface="Calibri"/>
                <a:cs typeface="Calibri"/>
              </a:rPr>
              <a:t>estruturais 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5" dirty="0">
                <a:latin typeface="Calibri"/>
                <a:cs typeface="Calibri"/>
              </a:rPr>
              <a:t>funcionais  dos </a:t>
            </a:r>
            <a:r>
              <a:rPr sz="3200" spc="-10" dirty="0">
                <a:latin typeface="Calibri"/>
                <a:cs typeface="Calibri"/>
              </a:rPr>
              <a:t>organismos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vivos.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2695" y="5117591"/>
            <a:ext cx="2051303" cy="174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64052" y="4003546"/>
            <a:ext cx="3038855" cy="276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155" y="3410711"/>
            <a:ext cx="3779520" cy="2741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0227" y="3605784"/>
            <a:ext cx="3191256" cy="2153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4352" y="2932176"/>
            <a:ext cx="3279648" cy="2343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9423" y="3127248"/>
            <a:ext cx="2855976" cy="1755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4364"/>
            <a:ext cx="7748270" cy="423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6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600" b="1" spc="-5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5F497A"/>
                </a:solidFill>
                <a:latin typeface="Calibri"/>
                <a:cs typeface="Calibri"/>
              </a:rPr>
              <a:t>Cromatina</a:t>
            </a:r>
            <a:endParaRPr sz="26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625"/>
              </a:spcBef>
            </a:pPr>
            <a:r>
              <a:rPr sz="2600" spc="-20" dirty="0">
                <a:latin typeface="Calibri"/>
                <a:cs typeface="Calibri"/>
              </a:rPr>
              <a:t>Representa </a:t>
            </a:r>
            <a:r>
              <a:rPr sz="2600" dirty="0">
                <a:latin typeface="Calibri"/>
                <a:cs typeface="Calibri"/>
              </a:rPr>
              <a:t>o </a:t>
            </a:r>
            <a:r>
              <a:rPr sz="2600" b="1" spc="-10" dirty="0">
                <a:latin typeface="Calibri"/>
                <a:cs typeface="Calibri"/>
              </a:rPr>
              <a:t>material genético </a:t>
            </a:r>
            <a:r>
              <a:rPr sz="2600" spc="-10" dirty="0">
                <a:latin typeface="Calibri"/>
                <a:cs typeface="Calibri"/>
              </a:rPr>
              <a:t>contido </a:t>
            </a:r>
            <a:r>
              <a:rPr sz="2600" dirty="0">
                <a:latin typeface="Calibri"/>
                <a:cs typeface="Calibri"/>
              </a:rPr>
              <a:t>na célula. </a:t>
            </a:r>
            <a:r>
              <a:rPr sz="2600" spc="-10" dirty="0">
                <a:latin typeface="Calibri"/>
                <a:cs typeface="Calibri"/>
              </a:rPr>
              <a:t>As  cromatinas </a:t>
            </a:r>
            <a:r>
              <a:rPr sz="2600" spc="-5" dirty="0">
                <a:latin typeface="Calibri"/>
                <a:cs typeface="Calibri"/>
              </a:rPr>
              <a:t>são </a:t>
            </a:r>
            <a:r>
              <a:rPr sz="2600" spc="-10" dirty="0">
                <a:latin typeface="Calibri"/>
                <a:cs typeface="Calibri"/>
              </a:rPr>
              <a:t>proteínas conjugadas (nucleoproteínas),  </a:t>
            </a:r>
            <a:r>
              <a:rPr sz="2600" spc="-15" dirty="0">
                <a:latin typeface="Calibri"/>
                <a:cs typeface="Calibri"/>
              </a:rPr>
              <a:t>resultantes </a:t>
            </a:r>
            <a:r>
              <a:rPr sz="2600" dirty="0">
                <a:latin typeface="Calibri"/>
                <a:cs typeface="Calibri"/>
              </a:rPr>
              <a:t>da </a:t>
            </a:r>
            <a:r>
              <a:rPr sz="2600" spc="-5" dirty="0">
                <a:latin typeface="Calibri"/>
                <a:cs typeface="Calibri"/>
              </a:rPr>
              <a:t>associação de </a:t>
            </a:r>
            <a:r>
              <a:rPr sz="2600" spc="-10" dirty="0">
                <a:latin typeface="Calibri"/>
                <a:cs typeface="Calibri"/>
              </a:rPr>
              <a:t>proteínas </a:t>
            </a:r>
            <a:r>
              <a:rPr sz="2600" spc="-5" dirty="0">
                <a:latin typeface="Calibri"/>
                <a:cs typeface="Calibri"/>
              </a:rPr>
              <a:t>simples </a:t>
            </a:r>
            <a:r>
              <a:rPr sz="2600" dirty="0">
                <a:latin typeface="Calibri"/>
                <a:cs typeface="Calibri"/>
              </a:rPr>
              <a:t>e  moléculas </a:t>
            </a:r>
            <a:r>
              <a:rPr sz="2600" spc="-5" dirty="0">
                <a:latin typeface="Calibri"/>
                <a:cs typeface="Calibri"/>
              </a:rPr>
              <a:t>de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DNA</a:t>
            </a:r>
            <a:r>
              <a:rPr sz="2600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600" spc="-5" dirty="0">
                <a:latin typeface="Calibri"/>
                <a:cs typeface="Calibri"/>
              </a:rPr>
              <a:t>Aparece, </a:t>
            </a:r>
            <a:r>
              <a:rPr sz="2600" spc="-10" dirty="0">
                <a:latin typeface="Calibri"/>
                <a:cs typeface="Calibri"/>
              </a:rPr>
              <a:t>no </a:t>
            </a:r>
            <a:r>
              <a:rPr sz="2600" spc="-5" dirty="0">
                <a:latin typeface="Calibri"/>
                <a:cs typeface="Calibri"/>
              </a:rPr>
              <a:t>núcleo </a:t>
            </a:r>
            <a:r>
              <a:rPr sz="2600" spc="-15" dirty="0">
                <a:latin typeface="Calibri"/>
                <a:cs typeface="Calibri"/>
              </a:rPr>
              <a:t>interfásico como </a:t>
            </a:r>
            <a:r>
              <a:rPr sz="2600" dirty="0">
                <a:latin typeface="Calibri"/>
                <a:cs typeface="Calibri"/>
              </a:rPr>
              <a:t>um </a:t>
            </a:r>
            <a:r>
              <a:rPr sz="2600" spc="-5" dirty="0">
                <a:latin typeface="Calibri"/>
                <a:cs typeface="Calibri"/>
              </a:rPr>
              <a:t>emaranhado </a:t>
            </a:r>
            <a:r>
              <a:rPr sz="2600" spc="-15" dirty="0">
                <a:latin typeface="Calibri"/>
                <a:cs typeface="Calibri"/>
              </a:rPr>
              <a:t>de  </a:t>
            </a:r>
            <a:r>
              <a:rPr sz="2600" spc="-10" dirty="0">
                <a:latin typeface="Calibri"/>
                <a:cs typeface="Calibri"/>
              </a:rPr>
              <a:t>filamentos </a:t>
            </a:r>
            <a:r>
              <a:rPr sz="2600" spc="-5" dirty="0">
                <a:latin typeface="Calibri"/>
                <a:cs typeface="Calibri"/>
              </a:rPr>
              <a:t>longos </a:t>
            </a:r>
            <a:r>
              <a:rPr sz="2600" dirty="0">
                <a:latin typeface="Calibri"/>
                <a:cs typeface="Calibri"/>
              </a:rPr>
              <a:t>e </a:t>
            </a:r>
            <a:r>
              <a:rPr sz="2600" spc="-5" dirty="0">
                <a:latin typeface="Calibri"/>
                <a:cs typeface="Calibri"/>
              </a:rPr>
              <a:t>finos, denominados </a:t>
            </a:r>
            <a:r>
              <a:rPr sz="2600" b="1" spc="-5" dirty="0">
                <a:latin typeface="Calibri"/>
                <a:cs typeface="Calibri"/>
              </a:rPr>
              <a:t>cromonemas</a:t>
            </a:r>
            <a:r>
              <a:rPr sz="2600" spc="-5" dirty="0">
                <a:latin typeface="Calibri"/>
                <a:cs typeface="Calibri"/>
              </a:rPr>
              <a:t>.  </a:t>
            </a:r>
            <a:r>
              <a:rPr sz="2600" spc="-20" dirty="0">
                <a:latin typeface="Calibri"/>
                <a:cs typeface="Calibri"/>
              </a:rPr>
              <a:t>Durante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divisão </a:t>
            </a:r>
            <a:r>
              <a:rPr sz="2600" spc="-30" dirty="0">
                <a:latin typeface="Calibri"/>
                <a:cs typeface="Calibri"/>
              </a:rPr>
              <a:t>celular, </a:t>
            </a:r>
            <a:r>
              <a:rPr sz="2600" spc="-5" dirty="0">
                <a:latin typeface="Calibri"/>
                <a:cs typeface="Calibri"/>
              </a:rPr>
              <a:t>os cromonemas se tornam </a:t>
            </a:r>
            <a:r>
              <a:rPr sz="2600" dirty="0">
                <a:latin typeface="Calibri"/>
                <a:cs typeface="Calibri"/>
              </a:rPr>
              <a:t>mais  </a:t>
            </a:r>
            <a:r>
              <a:rPr sz="2600" spc="-5" dirty="0">
                <a:latin typeface="Calibri"/>
                <a:cs typeface="Calibri"/>
              </a:rPr>
              <a:t>curtos </a:t>
            </a:r>
            <a:r>
              <a:rPr sz="2600" dirty="0">
                <a:latin typeface="Calibri"/>
                <a:cs typeface="Calibri"/>
              </a:rPr>
              <a:t>e </a:t>
            </a:r>
            <a:r>
              <a:rPr sz="2600" spc="-10" dirty="0">
                <a:latin typeface="Calibri"/>
                <a:cs typeface="Calibri"/>
              </a:rPr>
              <a:t>grossos, </a:t>
            </a:r>
            <a:r>
              <a:rPr sz="2600" spc="-5" dirty="0">
                <a:latin typeface="Calibri"/>
                <a:cs typeface="Calibri"/>
              </a:rPr>
              <a:t>passando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ser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cromossomos</a:t>
            </a:r>
            <a:r>
              <a:rPr sz="2600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277558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6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F497A"/>
                </a:solidFill>
                <a:latin typeface="Calibri"/>
                <a:cs typeface="Calibri"/>
              </a:rPr>
              <a:t>Cromatina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5883" y="6233158"/>
            <a:ext cx="5286756" cy="624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123" y="2348483"/>
            <a:ext cx="5256530" cy="3895725"/>
          </a:xfrm>
          <a:custGeom>
            <a:avLst/>
            <a:gdLst/>
            <a:ahLst/>
            <a:cxnLst/>
            <a:rect l="l" t="t" r="r" b="b"/>
            <a:pathLst>
              <a:path w="5256530" h="3895725">
                <a:moveTo>
                  <a:pt x="4921504" y="0"/>
                </a:moveTo>
                <a:lnTo>
                  <a:pt x="334772" y="0"/>
                </a:lnTo>
                <a:lnTo>
                  <a:pt x="285302" y="3629"/>
                </a:lnTo>
                <a:lnTo>
                  <a:pt x="238086" y="14172"/>
                </a:lnTo>
                <a:lnTo>
                  <a:pt x="193641" y="31110"/>
                </a:lnTo>
                <a:lnTo>
                  <a:pt x="152486" y="53928"/>
                </a:lnTo>
                <a:lnTo>
                  <a:pt x="115138" y="82106"/>
                </a:lnTo>
                <a:lnTo>
                  <a:pt x="82114" y="115127"/>
                </a:lnTo>
                <a:lnTo>
                  <a:pt x="53934" y="152475"/>
                </a:lnTo>
                <a:lnTo>
                  <a:pt x="31115" y="193630"/>
                </a:lnTo>
                <a:lnTo>
                  <a:pt x="14174" y="238077"/>
                </a:lnTo>
                <a:lnTo>
                  <a:pt x="3629" y="285296"/>
                </a:lnTo>
                <a:lnTo>
                  <a:pt x="0" y="334771"/>
                </a:lnTo>
                <a:lnTo>
                  <a:pt x="0" y="3560711"/>
                </a:lnTo>
                <a:lnTo>
                  <a:pt x="3629" y="3610181"/>
                </a:lnTo>
                <a:lnTo>
                  <a:pt x="14174" y="3657397"/>
                </a:lnTo>
                <a:lnTo>
                  <a:pt x="31115" y="3701841"/>
                </a:lnTo>
                <a:lnTo>
                  <a:pt x="53934" y="3742997"/>
                </a:lnTo>
                <a:lnTo>
                  <a:pt x="82114" y="3780345"/>
                </a:lnTo>
                <a:lnTo>
                  <a:pt x="115138" y="3813368"/>
                </a:lnTo>
                <a:lnTo>
                  <a:pt x="152486" y="3841549"/>
                </a:lnTo>
                <a:lnTo>
                  <a:pt x="193641" y="3864368"/>
                </a:lnTo>
                <a:lnTo>
                  <a:pt x="238086" y="3881309"/>
                </a:lnTo>
                <a:lnTo>
                  <a:pt x="285302" y="3891853"/>
                </a:lnTo>
                <a:lnTo>
                  <a:pt x="334772" y="3895483"/>
                </a:lnTo>
                <a:lnTo>
                  <a:pt x="4921504" y="3895483"/>
                </a:lnTo>
                <a:lnTo>
                  <a:pt x="4970979" y="3891853"/>
                </a:lnTo>
                <a:lnTo>
                  <a:pt x="5018198" y="3881309"/>
                </a:lnTo>
                <a:lnTo>
                  <a:pt x="5062645" y="3864368"/>
                </a:lnTo>
                <a:lnTo>
                  <a:pt x="5103800" y="3841549"/>
                </a:lnTo>
                <a:lnTo>
                  <a:pt x="5141148" y="3813368"/>
                </a:lnTo>
                <a:lnTo>
                  <a:pt x="5174169" y="3780345"/>
                </a:lnTo>
                <a:lnTo>
                  <a:pt x="5202347" y="3742997"/>
                </a:lnTo>
                <a:lnTo>
                  <a:pt x="5225165" y="3701841"/>
                </a:lnTo>
                <a:lnTo>
                  <a:pt x="5242103" y="3657397"/>
                </a:lnTo>
                <a:lnTo>
                  <a:pt x="5252646" y="3610181"/>
                </a:lnTo>
                <a:lnTo>
                  <a:pt x="5256276" y="3560711"/>
                </a:lnTo>
                <a:lnTo>
                  <a:pt x="5256276" y="334771"/>
                </a:lnTo>
                <a:lnTo>
                  <a:pt x="5252646" y="285296"/>
                </a:lnTo>
                <a:lnTo>
                  <a:pt x="5242103" y="238077"/>
                </a:lnTo>
                <a:lnTo>
                  <a:pt x="5225165" y="193630"/>
                </a:lnTo>
                <a:lnTo>
                  <a:pt x="5202347" y="152475"/>
                </a:lnTo>
                <a:lnTo>
                  <a:pt x="5174169" y="115127"/>
                </a:lnTo>
                <a:lnTo>
                  <a:pt x="5141148" y="82106"/>
                </a:lnTo>
                <a:lnTo>
                  <a:pt x="5103800" y="53928"/>
                </a:lnTo>
                <a:lnTo>
                  <a:pt x="5062645" y="31110"/>
                </a:lnTo>
                <a:lnTo>
                  <a:pt x="5018198" y="14172"/>
                </a:lnTo>
                <a:lnTo>
                  <a:pt x="4970979" y="3629"/>
                </a:lnTo>
                <a:lnTo>
                  <a:pt x="492150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1123" y="2348483"/>
            <a:ext cx="5256276" cy="389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52159" y="4930138"/>
            <a:ext cx="2839212" cy="1927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7400" y="2392679"/>
            <a:ext cx="2809240" cy="2548255"/>
          </a:xfrm>
          <a:custGeom>
            <a:avLst/>
            <a:gdLst/>
            <a:ahLst/>
            <a:cxnLst/>
            <a:rect l="l" t="t" r="r" b="b"/>
            <a:pathLst>
              <a:path w="2809240" h="2548254">
                <a:moveTo>
                  <a:pt x="2589783" y="0"/>
                </a:moveTo>
                <a:lnTo>
                  <a:pt x="218948" y="0"/>
                </a:lnTo>
                <a:lnTo>
                  <a:pt x="168750" y="5783"/>
                </a:lnTo>
                <a:lnTo>
                  <a:pt x="122667" y="22257"/>
                </a:lnTo>
                <a:lnTo>
                  <a:pt x="82014" y="48105"/>
                </a:lnTo>
                <a:lnTo>
                  <a:pt x="48105" y="82014"/>
                </a:lnTo>
                <a:lnTo>
                  <a:pt x="22257" y="122667"/>
                </a:lnTo>
                <a:lnTo>
                  <a:pt x="5783" y="168750"/>
                </a:lnTo>
                <a:lnTo>
                  <a:pt x="0" y="218948"/>
                </a:lnTo>
                <a:lnTo>
                  <a:pt x="0" y="2329180"/>
                </a:lnTo>
                <a:lnTo>
                  <a:pt x="5783" y="2379377"/>
                </a:lnTo>
                <a:lnTo>
                  <a:pt x="22257" y="2425460"/>
                </a:lnTo>
                <a:lnTo>
                  <a:pt x="48105" y="2466113"/>
                </a:lnTo>
                <a:lnTo>
                  <a:pt x="82014" y="2500022"/>
                </a:lnTo>
                <a:lnTo>
                  <a:pt x="122667" y="2525870"/>
                </a:lnTo>
                <a:lnTo>
                  <a:pt x="168750" y="2542344"/>
                </a:lnTo>
                <a:lnTo>
                  <a:pt x="218948" y="2548128"/>
                </a:lnTo>
                <a:lnTo>
                  <a:pt x="2589783" y="2548128"/>
                </a:lnTo>
                <a:lnTo>
                  <a:pt x="2639981" y="2542344"/>
                </a:lnTo>
                <a:lnTo>
                  <a:pt x="2686064" y="2525870"/>
                </a:lnTo>
                <a:lnTo>
                  <a:pt x="2726717" y="2500022"/>
                </a:lnTo>
                <a:lnTo>
                  <a:pt x="2760626" y="2466113"/>
                </a:lnTo>
                <a:lnTo>
                  <a:pt x="2786474" y="2425460"/>
                </a:lnTo>
                <a:lnTo>
                  <a:pt x="2802948" y="2379377"/>
                </a:lnTo>
                <a:lnTo>
                  <a:pt x="2808731" y="2329180"/>
                </a:lnTo>
                <a:lnTo>
                  <a:pt x="2808731" y="218948"/>
                </a:lnTo>
                <a:lnTo>
                  <a:pt x="2802948" y="168750"/>
                </a:lnTo>
                <a:lnTo>
                  <a:pt x="2786474" y="122667"/>
                </a:lnTo>
                <a:lnTo>
                  <a:pt x="2760626" y="82014"/>
                </a:lnTo>
                <a:lnTo>
                  <a:pt x="2726717" y="48105"/>
                </a:lnTo>
                <a:lnTo>
                  <a:pt x="2686064" y="22257"/>
                </a:lnTo>
                <a:lnTo>
                  <a:pt x="2639981" y="5783"/>
                </a:lnTo>
                <a:lnTo>
                  <a:pt x="258978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67400" y="2392679"/>
            <a:ext cx="2808731" cy="2548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63" y="27889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7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39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9663" y="27889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39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7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2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6568440" cy="896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55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F497A"/>
                </a:solidFill>
                <a:latin typeface="Calibri"/>
                <a:cs typeface="Calibri"/>
              </a:rPr>
              <a:t>DNA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864235" algn="l"/>
                <a:tab pos="1987550" algn="l"/>
                <a:tab pos="3786504" algn="l"/>
                <a:tab pos="4510405" algn="l"/>
                <a:tab pos="6193155" algn="l"/>
              </a:tabLst>
            </a:pPr>
            <a:r>
              <a:rPr sz="2800" spc="-10" dirty="0">
                <a:latin typeface="Calibri"/>
                <a:cs typeface="Calibri"/>
              </a:rPr>
              <a:t>Do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10" dirty="0">
                <a:latin typeface="Calibri"/>
                <a:cs typeface="Calibri"/>
              </a:rPr>
              <a:t>po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po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mo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écu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as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5" dirty="0">
                <a:latin typeface="Calibri"/>
                <a:cs typeface="Calibri"/>
              </a:rPr>
              <a:t>de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7590" y="1601215"/>
            <a:ext cx="97726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açúcar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29100" y="6665976"/>
            <a:ext cx="1258824" cy="192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44340" y="4111752"/>
            <a:ext cx="1228725" cy="2565400"/>
          </a:xfrm>
          <a:custGeom>
            <a:avLst/>
            <a:gdLst/>
            <a:ahLst/>
            <a:cxnLst/>
            <a:rect l="l" t="t" r="r" b="b"/>
            <a:pathLst>
              <a:path w="1228725" h="2565400">
                <a:moveTo>
                  <a:pt x="1122807" y="0"/>
                </a:moveTo>
                <a:lnTo>
                  <a:pt x="105537" y="0"/>
                </a:lnTo>
                <a:lnTo>
                  <a:pt x="64454" y="8292"/>
                </a:lnTo>
                <a:lnTo>
                  <a:pt x="30908" y="30908"/>
                </a:lnTo>
                <a:lnTo>
                  <a:pt x="8292" y="64454"/>
                </a:lnTo>
                <a:lnTo>
                  <a:pt x="0" y="105537"/>
                </a:lnTo>
                <a:lnTo>
                  <a:pt x="0" y="2459329"/>
                </a:lnTo>
                <a:lnTo>
                  <a:pt x="8292" y="2500421"/>
                </a:lnTo>
                <a:lnTo>
                  <a:pt x="30908" y="2533975"/>
                </a:lnTo>
                <a:lnTo>
                  <a:pt x="64454" y="2556597"/>
                </a:lnTo>
                <a:lnTo>
                  <a:pt x="105537" y="2564892"/>
                </a:lnTo>
                <a:lnTo>
                  <a:pt x="1122807" y="2564892"/>
                </a:lnTo>
                <a:lnTo>
                  <a:pt x="1163889" y="2556597"/>
                </a:lnTo>
                <a:lnTo>
                  <a:pt x="1197435" y="2533975"/>
                </a:lnTo>
                <a:lnTo>
                  <a:pt x="1220051" y="2500421"/>
                </a:lnTo>
                <a:lnTo>
                  <a:pt x="1228344" y="2459329"/>
                </a:lnTo>
                <a:lnTo>
                  <a:pt x="1228344" y="105537"/>
                </a:lnTo>
                <a:lnTo>
                  <a:pt x="1220051" y="64454"/>
                </a:lnTo>
                <a:lnTo>
                  <a:pt x="1197435" y="30908"/>
                </a:lnTo>
                <a:lnTo>
                  <a:pt x="1163889" y="8292"/>
                </a:lnTo>
                <a:lnTo>
                  <a:pt x="112280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44340" y="4111752"/>
            <a:ext cx="1228344" cy="2564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036" y="6658354"/>
            <a:ext cx="2334768" cy="199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276" y="4108703"/>
            <a:ext cx="2304288" cy="25603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73323" y="6665976"/>
            <a:ext cx="1303020" cy="1920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88564" y="4475988"/>
            <a:ext cx="1272540" cy="2200910"/>
          </a:xfrm>
          <a:custGeom>
            <a:avLst/>
            <a:gdLst/>
            <a:ahLst/>
            <a:cxnLst/>
            <a:rect l="l" t="t" r="r" b="b"/>
            <a:pathLst>
              <a:path w="1272539" h="2200909">
                <a:moveTo>
                  <a:pt x="1163193" y="0"/>
                </a:moveTo>
                <a:lnTo>
                  <a:pt x="109347" y="0"/>
                </a:lnTo>
                <a:lnTo>
                  <a:pt x="66811" y="8602"/>
                </a:lnTo>
                <a:lnTo>
                  <a:pt x="32051" y="32051"/>
                </a:lnTo>
                <a:lnTo>
                  <a:pt x="8602" y="66811"/>
                </a:lnTo>
                <a:lnTo>
                  <a:pt x="0" y="109347"/>
                </a:lnTo>
                <a:lnTo>
                  <a:pt x="0" y="2091296"/>
                </a:lnTo>
                <a:lnTo>
                  <a:pt x="8602" y="2133865"/>
                </a:lnTo>
                <a:lnTo>
                  <a:pt x="32051" y="2168626"/>
                </a:lnTo>
                <a:lnTo>
                  <a:pt x="66811" y="2192062"/>
                </a:lnTo>
                <a:lnTo>
                  <a:pt x="109347" y="2200656"/>
                </a:lnTo>
                <a:lnTo>
                  <a:pt x="1163193" y="2200656"/>
                </a:lnTo>
                <a:lnTo>
                  <a:pt x="1205728" y="2192062"/>
                </a:lnTo>
                <a:lnTo>
                  <a:pt x="1240488" y="2168626"/>
                </a:lnTo>
                <a:lnTo>
                  <a:pt x="1263937" y="2133865"/>
                </a:lnTo>
                <a:lnTo>
                  <a:pt x="1272539" y="2091296"/>
                </a:lnTo>
                <a:lnTo>
                  <a:pt x="1272539" y="109347"/>
                </a:lnTo>
                <a:lnTo>
                  <a:pt x="1263937" y="66811"/>
                </a:lnTo>
                <a:lnTo>
                  <a:pt x="1240488" y="32051"/>
                </a:lnTo>
                <a:lnTo>
                  <a:pt x="1205728" y="8602"/>
                </a:lnTo>
                <a:lnTo>
                  <a:pt x="116319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88564" y="4475988"/>
            <a:ext cx="1272539" cy="22006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pc="-15" dirty="0"/>
              <a:t>(desoxirribose) </a:t>
            </a:r>
            <a:r>
              <a:rPr spc="-5" dirty="0"/>
              <a:t>e de</a:t>
            </a:r>
            <a:r>
              <a:rPr spc="55" dirty="0"/>
              <a:t> </a:t>
            </a:r>
            <a:r>
              <a:rPr spc="-25" dirty="0"/>
              <a:t>fosfatos;</a:t>
            </a:r>
          </a:p>
          <a:p>
            <a:pPr marL="12700" marR="78105" algn="just">
              <a:lnSpc>
                <a:spcPts val="2690"/>
              </a:lnSpc>
              <a:spcBef>
                <a:spcPts val="720"/>
              </a:spcBef>
            </a:pPr>
            <a:r>
              <a:rPr spc="-15" dirty="0"/>
              <a:t>Ligam-se </a:t>
            </a:r>
            <a:r>
              <a:rPr spc="-10" dirty="0"/>
              <a:t>devido </a:t>
            </a:r>
            <a:r>
              <a:rPr spc="-5" dirty="0"/>
              <a:t>ao </a:t>
            </a:r>
            <a:r>
              <a:rPr spc="-15" dirty="0"/>
              <a:t>pareamento </a:t>
            </a:r>
            <a:r>
              <a:rPr spc="-5" dirty="0"/>
              <a:t>de </a:t>
            </a:r>
            <a:r>
              <a:rPr spc="-15" dirty="0"/>
              <a:t>quatro </a:t>
            </a:r>
            <a:r>
              <a:rPr spc="-5" dirty="0"/>
              <a:t>moléculas  </a:t>
            </a:r>
            <a:r>
              <a:rPr spc="-10" dirty="0"/>
              <a:t>denominadas bases nitrogenadas: </a:t>
            </a:r>
            <a:r>
              <a:rPr b="1" dirty="0">
                <a:solidFill>
                  <a:srgbClr val="7E7E7E"/>
                </a:solidFill>
                <a:latin typeface="Calibri"/>
                <a:cs typeface="Calibri"/>
              </a:rPr>
              <a:t>Adenina </a:t>
            </a:r>
            <a:r>
              <a:rPr b="1" spc="5" dirty="0">
                <a:solidFill>
                  <a:srgbClr val="7E7E7E"/>
                </a:solidFill>
                <a:latin typeface="Calibri"/>
                <a:cs typeface="Calibri"/>
              </a:rPr>
              <a:t>(A),  </a:t>
            </a:r>
            <a:r>
              <a:rPr b="1" spc="-10" dirty="0">
                <a:solidFill>
                  <a:srgbClr val="F79546"/>
                </a:solidFill>
                <a:latin typeface="Calibri"/>
                <a:cs typeface="Calibri"/>
              </a:rPr>
              <a:t>Timina </a:t>
            </a:r>
            <a:r>
              <a:rPr b="1" spc="-5" dirty="0">
                <a:solidFill>
                  <a:srgbClr val="F79546"/>
                </a:solidFill>
                <a:latin typeface="Calibri"/>
                <a:cs typeface="Calibri"/>
              </a:rPr>
              <a:t>(T), </a:t>
            </a:r>
            <a:r>
              <a:rPr b="1" spc="-5" dirty="0">
                <a:solidFill>
                  <a:srgbClr val="FF0000"/>
                </a:solidFill>
                <a:latin typeface="Calibri"/>
                <a:cs typeface="Calibri"/>
              </a:rPr>
              <a:t>Guanina (G)</a:t>
            </a:r>
            <a:r>
              <a:rPr b="1" spc="-5" dirty="0">
                <a:latin typeface="Calibri"/>
                <a:cs typeface="Calibri"/>
              </a:rPr>
              <a:t>, </a:t>
            </a:r>
            <a:r>
              <a:rPr b="1" spc="-10" dirty="0">
                <a:solidFill>
                  <a:srgbClr val="4F81BC"/>
                </a:solidFill>
                <a:latin typeface="Calibri"/>
                <a:cs typeface="Calibri"/>
              </a:rPr>
              <a:t>Citosina</a:t>
            </a:r>
            <a:r>
              <a:rPr b="1" spc="7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4F81BC"/>
                </a:solidFill>
                <a:latin typeface="Calibri"/>
                <a:cs typeface="Calibri"/>
              </a:rPr>
              <a:t>(C)</a:t>
            </a:r>
            <a:r>
              <a:rPr b="1" spc="-5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endParaRPr b="1" spc="-5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imes New Roman"/>
              <a:cs typeface="Times New Roman"/>
            </a:endParaRPr>
          </a:p>
          <a:p>
            <a:pPr marL="5125720">
              <a:lnSpc>
                <a:spcPts val="2590"/>
              </a:lnSpc>
              <a:spcBef>
                <a:spcPts val="5"/>
              </a:spcBef>
            </a:pPr>
            <a:r>
              <a:rPr sz="2400" b="1" spc="-5" dirty="0">
                <a:latin typeface="Calibri"/>
                <a:cs typeface="Calibri"/>
              </a:rPr>
              <a:t>Ligações:</a:t>
            </a:r>
            <a:endParaRPr sz="2400">
              <a:latin typeface="Calibri"/>
              <a:cs typeface="Calibri"/>
            </a:endParaRPr>
          </a:p>
          <a:p>
            <a:pPr marL="5125720">
              <a:lnSpc>
                <a:spcPts val="2590"/>
              </a:lnSpc>
            </a:pPr>
            <a:r>
              <a:rPr sz="2400" b="1" spc="-20" dirty="0">
                <a:solidFill>
                  <a:srgbClr val="9BBA58"/>
                </a:solidFill>
                <a:latin typeface="Calibri"/>
                <a:cs typeface="Calibri"/>
              </a:rPr>
              <a:t>Pontes </a:t>
            </a:r>
            <a:r>
              <a:rPr sz="2400" b="1" dirty="0">
                <a:solidFill>
                  <a:srgbClr val="9BBA58"/>
                </a:solidFill>
                <a:latin typeface="Calibri"/>
                <a:cs typeface="Calibri"/>
              </a:rPr>
              <a:t>de</a:t>
            </a:r>
            <a:r>
              <a:rPr sz="2400" b="1" spc="-55" dirty="0">
                <a:solidFill>
                  <a:srgbClr val="9BBA58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BBA58"/>
                </a:solidFill>
                <a:latin typeface="Calibri"/>
                <a:cs typeface="Calibri"/>
              </a:rPr>
              <a:t>hidrogênio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331406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2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F497A"/>
                </a:solidFill>
                <a:latin typeface="Calibri"/>
                <a:cs typeface="Calibri"/>
              </a:rPr>
              <a:t>Cromossomos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9787" y="5885686"/>
            <a:ext cx="1633727" cy="972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5027" y="3627120"/>
            <a:ext cx="1603375" cy="2269490"/>
          </a:xfrm>
          <a:custGeom>
            <a:avLst/>
            <a:gdLst/>
            <a:ahLst/>
            <a:cxnLst/>
            <a:rect l="l" t="t" r="r" b="b"/>
            <a:pathLst>
              <a:path w="1603375" h="2269490">
                <a:moveTo>
                  <a:pt x="1465453" y="0"/>
                </a:moveTo>
                <a:lnTo>
                  <a:pt x="137782" y="0"/>
                </a:lnTo>
                <a:lnTo>
                  <a:pt x="94231" y="7027"/>
                </a:lnTo>
                <a:lnTo>
                  <a:pt x="56408" y="26594"/>
                </a:lnTo>
                <a:lnTo>
                  <a:pt x="26583" y="56427"/>
                </a:lnTo>
                <a:lnTo>
                  <a:pt x="7023" y="94252"/>
                </a:lnTo>
                <a:lnTo>
                  <a:pt x="0" y="137794"/>
                </a:lnTo>
                <a:lnTo>
                  <a:pt x="0" y="2131453"/>
                </a:lnTo>
                <a:lnTo>
                  <a:pt x="7023" y="2175004"/>
                </a:lnTo>
                <a:lnTo>
                  <a:pt x="26583" y="2212827"/>
                </a:lnTo>
                <a:lnTo>
                  <a:pt x="56408" y="2242652"/>
                </a:lnTo>
                <a:lnTo>
                  <a:pt x="94231" y="2262212"/>
                </a:lnTo>
                <a:lnTo>
                  <a:pt x="137782" y="2269235"/>
                </a:lnTo>
                <a:lnTo>
                  <a:pt x="1465453" y="2269235"/>
                </a:lnTo>
                <a:lnTo>
                  <a:pt x="1508995" y="2262212"/>
                </a:lnTo>
                <a:lnTo>
                  <a:pt x="1546820" y="2242652"/>
                </a:lnTo>
                <a:lnTo>
                  <a:pt x="1576653" y="2212827"/>
                </a:lnTo>
                <a:lnTo>
                  <a:pt x="1596220" y="2175004"/>
                </a:lnTo>
                <a:lnTo>
                  <a:pt x="1603248" y="2131453"/>
                </a:lnTo>
                <a:lnTo>
                  <a:pt x="1603248" y="137794"/>
                </a:lnTo>
                <a:lnTo>
                  <a:pt x="1596220" y="94252"/>
                </a:lnTo>
                <a:lnTo>
                  <a:pt x="1576653" y="56427"/>
                </a:lnTo>
                <a:lnTo>
                  <a:pt x="1546820" y="26594"/>
                </a:lnTo>
                <a:lnTo>
                  <a:pt x="1508995" y="7027"/>
                </a:lnTo>
                <a:lnTo>
                  <a:pt x="146545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027" y="3627120"/>
            <a:ext cx="1603248" cy="2269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29255" y="4550664"/>
            <a:ext cx="2089404" cy="18989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44495" y="2692907"/>
            <a:ext cx="2059305" cy="1868805"/>
          </a:xfrm>
          <a:custGeom>
            <a:avLst/>
            <a:gdLst/>
            <a:ahLst/>
            <a:cxnLst/>
            <a:rect l="l" t="t" r="r" b="b"/>
            <a:pathLst>
              <a:path w="2059304" h="1868804">
                <a:moveTo>
                  <a:pt x="1898395" y="0"/>
                </a:moveTo>
                <a:lnTo>
                  <a:pt x="160528" y="0"/>
                </a:lnTo>
                <a:lnTo>
                  <a:pt x="109793" y="8184"/>
                </a:lnTo>
                <a:lnTo>
                  <a:pt x="65727" y="30975"/>
                </a:lnTo>
                <a:lnTo>
                  <a:pt x="30975" y="65727"/>
                </a:lnTo>
                <a:lnTo>
                  <a:pt x="8184" y="109793"/>
                </a:lnTo>
                <a:lnTo>
                  <a:pt x="0" y="160527"/>
                </a:lnTo>
                <a:lnTo>
                  <a:pt x="0" y="1707895"/>
                </a:lnTo>
                <a:lnTo>
                  <a:pt x="8184" y="1758630"/>
                </a:lnTo>
                <a:lnTo>
                  <a:pt x="30975" y="1802696"/>
                </a:lnTo>
                <a:lnTo>
                  <a:pt x="65727" y="1837448"/>
                </a:lnTo>
                <a:lnTo>
                  <a:pt x="109793" y="1860239"/>
                </a:lnTo>
                <a:lnTo>
                  <a:pt x="160528" y="1868423"/>
                </a:lnTo>
                <a:lnTo>
                  <a:pt x="1898395" y="1868423"/>
                </a:lnTo>
                <a:lnTo>
                  <a:pt x="1949130" y="1860239"/>
                </a:lnTo>
                <a:lnTo>
                  <a:pt x="1993196" y="1837448"/>
                </a:lnTo>
                <a:lnTo>
                  <a:pt x="2027948" y="1802696"/>
                </a:lnTo>
                <a:lnTo>
                  <a:pt x="2050739" y="1758630"/>
                </a:lnTo>
                <a:lnTo>
                  <a:pt x="2058924" y="1707895"/>
                </a:lnTo>
                <a:lnTo>
                  <a:pt x="2058924" y="160527"/>
                </a:lnTo>
                <a:lnTo>
                  <a:pt x="2050739" y="109793"/>
                </a:lnTo>
                <a:lnTo>
                  <a:pt x="2027948" y="65727"/>
                </a:lnTo>
                <a:lnTo>
                  <a:pt x="1993196" y="30975"/>
                </a:lnTo>
                <a:lnTo>
                  <a:pt x="1949130" y="8184"/>
                </a:lnTo>
                <a:lnTo>
                  <a:pt x="189839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44495" y="2692907"/>
            <a:ext cx="2058924" cy="1868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1992" y="6560819"/>
            <a:ext cx="2276856" cy="2971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7232" y="4693920"/>
            <a:ext cx="2246630" cy="1877695"/>
          </a:xfrm>
          <a:custGeom>
            <a:avLst/>
            <a:gdLst/>
            <a:ahLst/>
            <a:cxnLst/>
            <a:rect l="l" t="t" r="r" b="b"/>
            <a:pathLst>
              <a:path w="2246629" h="1877695">
                <a:moveTo>
                  <a:pt x="2084958" y="0"/>
                </a:moveTo>
                <a:lnTo>
                  <a:pt x="161417" y="0"/>
                </a:lnTo>
                <a:lnTo>
                  <a:pt x="118503" y="5765"/>
                </a:lnTo>
                <a:lnTo>
                  <a:pt x="79944" y="22036"/>
                </a:lnTo>
                <a:lnTo>
                  <a:pt x="47275" y="47275"/>
                </a:lnTo>
                <a:lnTo>
                  <a:pt x="22036" y="79944"/>
                </a:lnTo>
                <a:lnTo>
                  <a:pt x="5765" y="118503"/>
                </a:lnTo>
                <a:lnTo>
                  <a:pt x="0" y="161416"/>
                </a:lnTo>
                <a:lnTo>
                  <a:pt x="0" y="1716214"/>
                </a:lnTo>
                <a:lnTo>
                  <a:pt x="5765" y="1759109"/>
                </a:lnTo>
                <a:lnTo>
                  <a:pt x="22036" y="1797653"/>
                </a:lnTo>
                <a:lnTo>
                  <a:pt x="47275" y="1830309"/>
                </a:lnTo>
                <a:lnTo>
                  <a:pt x="79944" y="1855539"/>
                </a:lnTo>
                <a:lnTo>
                  <a:pt x="118503" y="1871804"/>
                </a:lnTo>
                <a:lnTo>
                  <a:pt x="161417" y="1877567"/>
                </a:lnTo>
                <a:lnTo>
                  <a:pt x="2084958" y="1877567"/>
                </a:lnTo>
                <a:lnTo>
                  <a:pt x="2127872" y="1871804"/>
                </a:lnTo>
                <a:lnTo>
                  <a:pt x="2166431" y="1855539"/>
                </a:lnTo>
                <a:lnTo>
                  <a:pt x="2199100" y="1830309"/>
                </a:lnTo>
                <a:lnTo>
                  <a:pt x="2224339" y="1797653"/>
                </a:lnTo>
                <a:lnTo>
                  <a:pt x="2240610" y="1759109"/>
                </a:lnTo>
                <a:lnTo>
                  <a:pt x="2246376" y="1716214"/>
                </a:lnTo>
                <a:lnTo>
                  <a:pt x="2246376" y="161416"/>
                </a:lnTo>
                <a:lnTo>
                  <a:pt x="2240610" y="118503"/>
                </a:lnTo>
                <a:lnTo>
                  <a:pt x="2224339" y="79944"/>
                </a:lnTo>
                <a:lnTo>
                  <a:pt x="2199100" y="47275"/>
                </a:lnTo>
                <a:lnTo>
                  <a:pt x="2166431" y="22036"/>
                </a:lnTo>
                <a:lnTo>
                  <a:pt x="2127872" y="5765"/>
                </a:lnTo>
                <a:lnTo>
                  <a:pt x="208495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7232" y="4693920"/>
            <a:ext cx="2246376" cy="1877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73723" y="4683250"/>
            <a:ext cx="2662428" cy="21747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88964" y="1623060"/>
            <a:ext cx="2632075" cy="3070860"/>
          </a:xfrm>
          <a:custGeom>
            <a:avLst/>
            <a:gdLst/>
            <a:ahLst/>
            <a:cxnLst/>
            <a:rect l="l" t="t" r="r" b="b"/>
            <a:pathLst>
              <a:path w="2632075" h="3070860">
                <a:moveTo>
                  <a:pt x="2405761" y="0"/>
                </a:moveTo>
                <a:lnTo>
                  <a:pt x="226187" y="0"/>
                </a:lnTo>
                <a:lnTo>
                  <a:pt x="180588" y="4593"/>
                </a:lnTo>
                <a:lnTo>
                  <a:pt x="138124" y="17768"/>
                </a:lnTo>
                <a:lnTo>
                  <a:pt x="99702" y="38616"/>
                </a:lnTo>
                <a:lnTo>
                  <a:pt x="66230" y="66230"/>
                </a:lnTo>
                <a:lnTo>
                  <a:pt x="38616" y="99702"/>
                </a:lnTo>
                <a:lnTo>
                  <a:pt x="17768" y="138124"/>
                </a:lnTo>
                <a:lnTo>
                  <a:pt x="4593" y="180588"/>
                </a:lnTo>
                <a:lnTo>
                  <a:pt x="0" y="226187"/>
                </a:lnTo>
                <a:lnTo>
                  <a:pt x="0" y="2844672"/>
                </a:lnTo>
                <a:lnTo>
                  <a:pt x="4593" y="2890271"/>
                </a:lnTo>
                <a:lnTo>
                  <a:pt x="17768" y="2932735"/>
                </a:lnTo>
                <a:lnTo>
                  <a:pt x="38616" y="2971157"/>
                </a:lnTo>
                <a:lnTo>
                  <a:pt x="66230" y="3004629"/>
                </a:lnTo>
                <a:lnTo>
                  <a:pt x="99702" y="3032243"/>
                </a:lnTo>
                <a:lnTo>
                  <a:pt x="138124" y="3053091"/>
                </a:lnTo>
                <a:lnTo>
                  <a:pt x="180588" y="3066266"/>
                </a:lnTo>
                <a:lnTo>
                  <a:pt x="226187" y="3070860"/>
                </a:lnTo>
                <a:lnTo>
                  <a:pt x="2405761" y="3070860"/>
                </a:lnTo>
                <a:lnTo>
                  <a:pt x="2451359" y="3066266"/>
                </a:lnTo>
                <a:lnTo>
                  <a:pt x="2493823" y="3053091"/>
                </a:lnTo>
                <a:lnTo>
                  <a:pt x="2532245" y="3032243"/>
                </a:lnTo>
                <a:lnTo>
                  <a:pt x="2565717" y="3004629"/>
                </a:lnTo>
                <a:lnTo>
                  <a:pt x="2593331" y="2971157"/>
                </a:lnTo>
                <a:lnTo>
                  <a:pt x="2614179" y="2932735"/>
                </a:lnTo>
                <a:lnTo>
                  <a:pt x="2627354" y="2890271"/>
                </a:lnTo>
                <a:lnTo>
                  <a:pt x="2631947" y="2844672"/>
                </a:lnTo>
                <a:lnTo>
                  <a:pt x="2631947" y="226187"/>
                </a:lnTo>
                <a:lnTo>
                  <a:pt x="2627354" y="180588"/>
                </a:lnTo>
                <a:lnTo>
                  <a:pt x="2614179" y="138124"/>
                </a:lnTo>
                <a:lnTo>
                  <a:pt x="2593331" y="99702"/>
                </a:lnTo>
                <a:lnTo>
                  <a:pt x="2565717" y="66230"/>
                </a:lnTo>
                <a:lnTo>
                  <a:pt x="2532245" y="38616"/>
                </a:lnTo>
                <a:lnTo>
                  <a:pt x="2493823" y="17768"/>
                </a:lnTo>
                <a:lnTo>
                  <a:pt x="2451359" y="4593"/>
                </a:lnTo>
                <a:lnTo>
                  <a:pt x="240576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88964" y="1623060"/>
            <a:ext cx="2631947" cy="3070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7" y="6112764"/>
            <a:ext cx="2351532" cy="745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3608" y="4183379"/>
            <a:ext cx="2321560" cy="1940560"/>
          </a:xfrm>
          <a:custGeom>
            <a:avLst/>
            <a:gdLst/>
            <a:ahLst/>
            <a:cxnLst/>
            <a:rect l="l" t="t" r="r" b="b"/>
            <a:pathLst>
              <a:path w="2321559" h="1940560">
                <a:moveTo>
                  <a:pt x="2154300" y="0"/>
                </a:moveTo>
                <a:lnTo>
                  <a:pt x="166750" y="0"/>
                </a:lnTo>
                <a:lnTo>
                  <a:pt x="122428" y="5957"/>
                </a:lnTo>
                <a:lnTo>
                  <a:pt x="82597" y="22770"/>
                </a:lnTo>
                <a:lnTo>
                  <a:pt x="48847" y="48847"/>
                </a:lnTo>
                <a:lnTo>
                  <a:pt x="22770" y="82597"/>
                </a:lnTo>
                <a:lnTo>
                  <a:pt x="5957" y="122428"/>
                </a:lnTo>
                <a:lnTo>
                  <a:pt x="0" y="166751"/>
                </a:lnTo>
                <a:lnTo>
                  <a:pt x="0" y="1773326"/>
                </a:lnTo>
                <a:lnTo>
                  <a:pt x="5957" y="1817646"/>
                </a:lnTo>
                <a:lnTo>
                  <a:pt x="22770" y="1857473"/>
                </a:lnTo>
                <a:lnTo>
                  <a:pt x="48847" y="1891217"/>
                </a:lnTo>
                <a:lnTo>
                  <a:pt x="82597" y="1917287"/>
                </a:lnTo>
                <a:lnTo>
                  <a:pt x="122428" y="1934096"/>
                </a:lnTo>
                <a:lnTo>
                  <a:pt x="166750" y="1940052"/>
                </a:lnTo>
                <a:lnTo>
                  <a:pt x="2154300" y="1940052"/>
                </a:lnTo>
                <a:lnTo>
                  <a:pt x="2198623" y="1934096"/>
                </a:lnTo>
                <a:lnTo>
                  <a:pt x="2238454" y="1917287"/>
                </a:lnTo>
                <a:lnTo>
                  <a:pt x="2272204" y="1891217"/>
                </a:lnTo>
                <a:lnTo>
                  <a:pt x="2298281" y="1857473"/>
                </a:lnTo>
                <a:lnTo>
                  <a:pt x="2315094" y="1817646"/>
                </a:lnTo>
                <a:lnTo>
                  <a:pt x="2321051" y="1773326"/>
                </a:lnTo>
                <a:lnTo>
                  <a:pt x="2321051" y="166751"/>
                </a:lnTo>
                <a:lnTo>
                  <a:pt x="2315094" y="122428"/>
                </a:lnTo>
                <a:lnTo>
                  <a:pt x="2298281" y="82597"/>
                </a:lnTo>
                <a:lnTo>
                  <a:pt x="2272204" y="48847"/>
                </a:lnTo>
                <a:lnTo>
                  <a:pt x="2238454" y="22770"/>
                </a:lnTo>
                <a:lnTo>
                  <a:pt x="2198623" y="5957"/>
                </a:lnTo>
                <a:lnTo>
                  <a:pt x="215430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3608" y="4183379"/>
            <a:ext cx="2321051" cy="19400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7746365" cy="2219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Núcleo:</a:t>
            </a:r>
            <a:r>
              <a:rPr sz="2800" b="1" spc="-55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5F497A"/>
                </a:solidFill>
                <a:latin typeface="Calibri"/>
                <a:cs typeface="Calibri"/>
              </a:rPr>
              <a:t>Nucléolo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Calibri"/>
                <a:cs typeface="Calibri"/>
              </a:rPr>
              <a:t>Corpúsculo esponjoso, </a:t>
            </a:r>
            <a:r>
              <a:rPr sz="2800" spc="-10" dirty="0">
                <a:latin typeface="Calibri"/>
                <a:cs typeface="Calibri"/>
              </a:rPr>
              <a:t>desprovido de membranas,  que </a:t>
            </a:r>
            <a:r>
              <a:rPr sz="2800" spc="-5" dirty="0">
                <a:latin typeface="Calibri"/>
                <a:cs typeface="Calibri"/>
              </a:rPr>
              <a:t>se </a:t>
            </a:r>
            <a:r>
              <a:rPr sz="2800" spc="-20" dirty="0">
                <a:latin typeface="Calibri"/>
                <a:cs typeface="Calibri"/>
              </a:rPr>
              <a:t>encontra </a:t>
            </a:r>
            <a:r>
              <a:rPr sz="2800" spc="-5" dirty="0">
                <a:latin typeface="Calibri"/>
                <a:cs typeface="Calibri"/>
              </a:rPr>
              <a:t>em </a:t>
            </a:r>
            <a:r>
              <a:rPr sz="2800" spc="-25" dirty="0">
                <a:latin typeface="Calibri"/>
                <a:cs typeface="Calibri"/>
              </a:rPr>
              <a:t>contato </a:t>
            </a:r>
            <a:r>
              <a:rPr sz="2800" spc="-20" dirty="0">
                <a:latin typeface="Calibri"/>
                <a:cs typeface="Calibri"/>
              </a:rPr>
              <a:t>direto </a:t>
            </a:r>
            <a:r>
              <a:rPr sz="2800" spc="-15" dirty="0">
                <a:latin typeface="Calibri"/>
                <a:cs typeface="Calibri"/>
              </a:rPr>
              <a:t>com </a:t>
            </a: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suco  </a:t>
            </a:r>
            <a:r>
              <a:rPr sz="2800" spc="-40" dirty="0">
                <a:latin typeface="Calibri"/>
                <a:cs typeface="Calibri"/>
              </a:rPr>
              <a:t>celular. </a:t>
            </a:r>
            <a:r>
              <a:rPr sz="2800" spc="-20" dirty="0">
                <a:latin typeface="Calibri"/>
                <a:cs typeface="Calibri"/>
              </a:rPr>
              <a:t>Atua </a:t>
            </a:r>
            <a:r>
              <a:rPr sz="2800" spc="-10" dirty="0">
                <a:latin typeface="Calibri"/>
                <a:cs typeface="Calibri"/>
              </a:rPr>
              <a:t>como </a:t>
            </a:r>
            <a:r>
              <a:rPr sz="2800" spc="-30" dirty="0">
                <a:latin typeface="Calibri"/>
                <a:cs typeface="Calibri"/>
              </a:rPr>
              <a:t>fonte </a:t>
            </a:r>
            <a:r>
              <a:rPr sz="2800" spc="-5" dirty="0">
                <a:latin typeface="Calibri"/>
                <a:cs typeface="Calibri"/>
              </a:rPr>
              <a:t>de ribonúcleo </a:t>
            </a:r>
            <a:r>
              <a:rPr sz="2800" spc="-15" dirty="0">
                <a:latin typeface="Calibri"/>
                <a:cs typeface="Calibri"/>
              </a:rPr>
              <a:t>proteínas,  queiram </a:t>
            </a:r>
            <a:r>
              <a:rPr sz="2800" spc="-5" dirty="0">
                <a:latin typeface="Calibri"/>
                <a:cs typeface="Calibri"/>
              </a:rPr>
              <a:t>ajudar </a:t>
            </a:r>
            <a:r>
              <a:rPr sz="2800" spc="-10" dirty="0">
                <a:latin typeface="Calibri"/>
                <a:cs typeface="Calibri"/>
              </a:rPr>
              <a:t>na </a:t>
            </a:r>
            <a:r>
              <a:rPr sz="2800" spc="-15" dirty="0">
                <a:latin typeface="Calibri"/>
                <a:cs typeface="Calibri"/>
              </a:rPr>
              <a:t>síntese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proteica.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2988" y="6359652"/>
            <a:ext cx="2837688" cy="498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48228" y="4005071"/>
            <a:ext cx="2807335" cy="2365375"/>
          </a:xfrm>
          <a:custGeom>
            <a:avLst/>
            <a:gdLst/>
            <a:ahLst/>
            <a:cxnLst/>
            <a:rect l="l" t="t" r="r" b="b"/>
            <a:pathLst>
              <a:path w="2807335" h="2365375">
                <a:moveTo>
                  <a:pt x="2603881" y="0"/>
                </a:moveTo>
                <a:lnTo>
                  <a:pt x="203326" y="0"/>
                </a:lnTo>
                <a:lnTo>
                  <a:pt x="156714" y="5371"/>
                </a:lnTo>
                <a:lnTo>
                  <a:pt x="113920" y="20671"/>
                </a:lnTo>
                <a:lnTo>
                  <a:pt x="76167" y="44676"/>
                </a:lnTo>
                <a:lnTo>
                  <a:pt x="44676" y="76167"/>
                </a:lnTo>
                <a:lnTo>
                  <a:pt x="20671" y="113920"/>
                </a:lnTo>
                <a:lnTo>
                  <a:pt x="5371" y="156714"/>
                </a:lnTo>
                <a:lnTo>
                  <a:pt x="0" y="203326"/>
                </a:lnTo>
                <a:lnTo>
                  <a:pt x="0" y="2161971"/>
                </a:lnTo>
                <a:lnTo>
                  <a:pt x="5371" y="2208581"/>
                </a:lnTo>
                <a:lnTo>
                  <a:pt x="20671" y="2251368"/>
                </a:lnTo>
                <a:lnTo>
                  <a:pt x="44676" y="2289111"/>
                </a:lnTo>
                <a:lnTo>
                  <a:pt x="76167" y="2320591"/>
                </a:lnTo>
                <a:lnTo>
                  <a:pt x="113920" y="2344587"/>
                </a:lnTo>
                <a:lnTo>
                  <a:pt x="156714" y="2359879"/>
                </a:lnTo>
                <a:lnTo>
                  <a:pt x="203326" y="2365247"/>
                </a:lnTo>
                <a:lnTo>
                  <a:pt x="2603881" y="2365247"/>
                </a:lnTo>
                <a:lnTo>
                  <a:pt x="2650493" y="2359879"/>
                </a:lnTo>
                <a:lnTo>
                  <a:pt x="2693287" y="2344587"/>
                </a:lnTo>
                <a:lnTo>
                  <a:pt x="2731040" y="2320591"/>
                </a:lnTo>
                <a:lnTo>
                  <a:pt x="2762531" y="2289111"/>
                </a:lnTo>
                <a:lnTo>
                  <a:pt x="2786536" y="2251368"/>
                </a:lnTo>
                <a:lnTo>
                  <a:pt x="2801836" y="2208581"/>
                </a:lnTo>
                <a:lnTo>
                  <a:pt x="2807208" y="2161971"/>
                </a:lnTo>
                <a:lnTo>
                  <a:pt x="2807208" y="203326"/>
                </a:lnTo>
                <a:lnTo>
                  <a:pt x="2801836" y="156714"/>
                </a:lnTo>
                <a:lnTo>
                  <a:pt x="2786536" y="113920"/>
                </a:lnTo>
                <a:lnTo>
                  <a:pt x="2762531" y="76167"/>
                </a:lnTo>
                <a:lnTo>
                  <a:pt x="2731040" y="44676"/>
                </a:lnTo>
                <a:lnTo>
                  <a:pt x="2693287" y="20671"/>
                </a:lnTo>
                <a:lnTo>
                  <a:pt x="2650493" y="5371"/>
                </a:lnTo>
                <a:lnTo>
                  <a:pt x="26038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8228" y="4005071"/>
            <a:ext cx="2807208" cy="2365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206375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5" dirty="0">
                <a:solidFill>
                  <a:srgbClr val="49452A"/>
                </a:solidFill>
                <a:latin typeface="Calibri"/>
                <a:cs typeface="Calibri"/>
              </a:rPr>
              <a:t>Citoesqueleto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3696" y="4631435"/>
            <a:ext cx="3685032" cy="2226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8935" y="1999488"/>
            <a:ext cx="3655060" cy="2642870"/>
          </a:xfrm>
          <a:custGeom>
            <a:avLst/>
            <a:gdLst/>
            <a:ahLst/>
            <a:cxnLst/>
            <a:rect l="l" t="t" r="r" b="b"/>
            <a:pathLst>
              <a:path w="3655059" h="2642870">
                <a:moveTo>
                  <a:pt x="3427475" y="0"/>
                </a:moveTo>
                <a:lnTo>
                  <a:pt x="227075" y="0"/>
                </a:lnTo>
                <a:lnTo>
                  <a:pt x="181329" y="4615"/>
                </a:lnTo>
                <a:lnTo>
                  <a:pt x="138713" y="17853"/>
                </a:lnTo>
                <a:lnTo>
                  <a:pt x="100142" y="38797"/>
                </a:lnTo>
                <a:lnTo>
                  <a:pt x="66532" y="66532"/>
                </a:lnTo>
                <a:lnTo>
                  <a:pt x="38797" y="100142"/>
                </a:lnTo>
                <a:lnTo>
                  <a:pt x="17853" y="138713"/>
                </a:lnTo>
                <a:lnTo>
                  <a:pt x="4615" y="181329"/>
                </a:lnTo>
                <a:lnTo>
                  <a:pt x="0" y="227075"/>
                </a:lnTo>
                <a:lnTo>
                  <a:pt x="0" y="2415540"/>
                </a:lnTo>
                <a:lnTo>
                  <a:pt x="4615" y="2461286"/>
                </a:lnTo>
                <a:lnTo>
                  <a:pt x="17853" y="2503902"/>
                </a:lnTo>
                <a:lnTo>
                  <a:pt x="38797" y="2542473"/>
                </a:lnTo>
                <a:lnTo>
                  <a:pt x="66532" y="2576083"/>
                </a:lnTo>
                <a:lnTo>
                  <a:pt x="100142" y="2603818"/>
                </a:lnTo>
                <a:lnTo>
                  <a:pt x="138713" y="2624762"/>
                </a:lnTo>
                <a:lnTo>
                  <a:pt x="181329" y="2638000"/>
                </a:lnTo>
                <a:lnTo>
                  <a:pt x="227075" y="2642616"/>
                </a:lnTo>
                <a:lnTo>
                  <a:pt x="3427475" y="2642616"/>
                </a:lnTo>
                <a:lnTo>
                  <a:pt x="3473222" y="2638000"/>
                </a:lnTo>
                <a:lnTo>
                  <a:pt x="3515838" y="2624762"/>
                </a:lnTo>
                <a:lnTo>
                  <a:pt x="3554409" y="2603818"/>
                </a:lnTo>
                <a:lnTo>
                  <a:pt x="3588019" y="2576083"/>
                </a:lnTo>
                <a:lnTo>
                  <a:pt x="3615754" y="2542473"/>
                </a:lnTo>
                <a:lnTo>
                  <a:pt x="3636698" y="2503902"/>
                </a:lnTo>
                <a:lnTo>
                  <a:pt x="3649936" y="2461286"/>
                </a:lnTo>
                <a:lnTo>
                  <a:pt x="3654552" y="2415540"/>
                </a:lnTo>
                <a:lnTo>
                  <a:pt x="3654552" y="227075"/>
                </a:lnTo>
                <a:lnTo>
                  <a:pt x="3649936" y="181329"/>
                </a:lnTo>
                <a:lnTo>
                  <a:pt x="3636698" y="138713"/>
                </a:lnTo>
                <a:lnTo>
                  <a:pt x="3615754" y="100142"/>
                </a:lnTo>
                <a:lnTo>
                  <a:pt x="3588019" y="66532"/>
                </a:lnTo>
                <a:lnTo>
                  <a:pt x="3554409" y="38797"/>
                </a:lnTo>
                <a:lnTo>
                  <a:pt x="3515838" y="17853"/>
                </a:lnTo>
                <a:lnTo>
                  <a:pt x="3473222" y="4615"/>
                </a:lnTo>
                <a:lnTo>
                  <a:pt x="34274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8935" y="1999488"/>
            <a:ext cx="3654552" cy="2642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4255" y="5184647"/>
            <a:ext cx="3198875" cy="1673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9495" y="2276855"/>
            <a:ext cx="3168650" cy="2918460"/>
          </a:xfrm>
          <a:custGeom>
            <a:avLst/>
            <a:gdLst/>
            <a:ahLst/>
            <a:cxnLst/>
            <a:rect l="l" t="t" r="r" b="b"/>
            <a:pathLst>
              <a:path w="3168650" h="2918460">
                <a:moveTo>
                  <a:pt x="2917571" y="0"/>
                </a:moveTo>
                <a:lnTo>
                  <a:pt x="250812" y="0"/>
                </a:lnTo>
                <a:lnTo>
                  <a:pt x="205728" y="4040"/>
                </a:lnTo>
                <a:lnTo>
                  <a:pt x="163296" y="15688"/>
                </a:lnTo>
                <a:lnTo>
                  <a:pt x="124222" y="34238"/>
                </a:lnTo>
                <a:lnTo>
                  <a:pt x="89217" y="58980"/>
                </a:lnTo>
                <a:lnTo>
                  <a:pt x="58988" y="89209"/>
                </a:lnTo>
                <a:lnTo>
                  <a:pt x="34243" y="124215"/>
                </a:lnTo>
                <a:lnTo>
                  <a:pt x="15691" y="163291"/>
                </a:lnTo>
                <a:lnTo>
                  <a:pt x="4040" y="205730"/>
                </a:lnTo>
                <a:lnTo>
                  <a:pt x="0" y="250825"/>
                </a:lnTo>
                <a:lnTo>
                  <a:pt x="0" y="2667635"/>
                </a:lnTo>
                <a:lnTo>
                  <a:pt x="4040" y="2712729"/>
                </a:lnTo>
                <a:lnTo>
                  <a:pt x="15691" y="2755168"/>
                </a:lnTo>
                <a:lnTo>
                  <a:pt x="34243" y="2794244"/>
                </a:lnTo>
                <a:lnTo>
                  <a:pt x="58988" y="2829250"/>
                </a:lnTo>
                <a:lnTo>
                  <a:pt x="89217" y="2859479"/>
                </a:lnTo>
                <a:lnTo>
                  <a:pt x="124222" y="2884221"/>
                </a:lnTo>
                <a:lnTo>
                  <a:pt x="163296" y="2902771"/>
                </a:lnTo>
                <a:lnTo>
                  <a:pt x="205728" y="2914419"/>
                </a:lnTo>
                <a:lnTo>
                  <a:pt x="250812" y="2918460"/>
                </a:lnTo>
                <a:lnTo>
                  <a:pt x="2917571" y="2918460"/>
                </a:lnTo>
                <a:lnTo>
                  <a:pt x="2962665" y="2914419"/>
                </a:lnTo>
                <a:lnTo>
                  <a:pt x="3005104" y="2902771"/>
                </a:lnTo>
                <a:lnTo>
                  <a:pt x="3044180" y="2884221"/>
                </a:lnTo>
                <a:lnTo>
                  <a:pt x="3079186" y="2859479"/>
                </a:lnTo>
                <a:lnTo>
                  <a:pt x="3109415" y="2829250"/>
                </a:lnTo>
                <a:lnTo>
                  <a:pt x="3134157" y="2794244"/>
                </a:lnTo>
                <a:lnTo>
                  <a:pt x="3152707" y="2755168"/>
                </a:lnTo>
                <a:lnTo>
                  <a:pt x="3164355" y="2712729"/>
                </a:lnTo>
                <a:lnTo>
                  <a:pt x="3168396" y="2667635"/>
                </a:lnTo>
                <a:lnTo>
                  <a:pt x="3168396" y="250825"/>
                </a:lnTo>
                <a:lnTo>
                  <a:pt x="3164355" y="205730"/>
                </a:lnTo>
                <a:lnTo>
                  <a:pt x="3152707" y="163291"/>
                </a:lnTo>
                <a:lnTo>
                  <a:pt x="3134157" y="124215"/>
                </a:lnTo>
                <a:lnTo>
                  <a:pt x="3109415" y="89209"/>
                </a:lnTo>
                <a:lnTo>
                  <a:pt x="3079186" y="58980"/>
                </a:lnTo>
                <a:lnTo>
                  <a:pt x="3044180" y="34238"/>
                </a:lnTo>
                <a:lnTo>
                  <a:pt x="3005104" y="15688"/>
                </a:lnTo>
                <a:lnTo>
                  <a:pt x="2962665" y="4040"/>
                </a:lnTo>
                <a:lnTo>
                  <a:pt x="291757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495" y="2276855"/>
            <a:ext cx="3168396" cy="291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6396" y="4744211"/>
            <a:ext cx="1110996" cy="1664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098803"/>
            <a:ext cx="7747000" cy="4711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49452A"/>
                </a:solidFill>
                <a:latin typeface="Calibri"/>
                <a:cs typeface="Calibri"/>
              </a:rPr>
              <a:t>Citoesqueleto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735"/>
              </a:lnSpc>
              <a:spcBef>
                <a:spcPts val="2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O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citosol</a:t>
            </a:r>
            <a:r>
              <a:rPr sz="2400" spc="3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está</a:t>
            </a:r>
            <a:r>
              <a:rPr sz="2400" spc="3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organizado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em</a:t>
            </a:r>
            <a:r>
              <a:rPr sz="2400" spc="3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uma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rede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tridimensional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proteínas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filamentosas.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É o </a:t>
            </a:r>
            <a:r>
              <a:rPr sz="2400" spc="-15" dirty="0">
                <a:latin typeface="Calibri"/>
                <a:cs typeface="Calibri"/>
              </a:rPr>
              <a:t>“esqueleto” </a:t>
            </a:r>
            <a:r>
              <a:rPr sz="2400" spc="-5" dirty="0">
                <a:latin typeface="Calibri"/>
                <a:cs typeface="Calibri"/>
              </a:rPr>
              <a:t>da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célula.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735"/>
              </a:lnSpc>
              <a:spcBef>
                <a:spcPts val="2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Mantém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5" dirty="0">
                <a:latin typeface="Calibri"/>
                <a:cs typeface="Calibri"/>
              </a:rPr>
              <a:t>forma </a:t>
            </a:r>
            <a:r>
              <a:rPr sz="2400" spc="-5" dirty="0">
                <a:latin typeface="Calibri"/>
                <a:cs typeface="Calibri"/>
              </a:rPr>
              <a:t>da célula,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15" dirty="0">
                <a:latin typeface="Calibri"/>
                <a:cs typeface="Calibri"/>
              </a:rPr>
              <a:t>organizações </a:t>
            </a:r>
            <a:r>
              <a:rPr sz="2400" spc="-5" dirty="0">
                <a:latin typeface="Calibri"/>
                <a:cs typeface="Calibri"/>
              </a:rPr>
              <a:t>do seu   </a:t>
            </a:r>
            <a:r>
              <a:rPr sz="2400" spc="1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espaço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ts val="2735"/>
              </a:lnSpc>
            </a:pPr>
            <a:r>
              <a:rPr sz="2400" spc="-30" dirty="0">
                <a:latin typeface="Calibri"/>
                <a:cs typeface="Calibri"/>
              </a:rPr>
              <a:t>interior, </a:t>
            </a:r>
            <a:r>
              <a:rPr sz="2400" spc="-10" dirty="0">
                <a:latin typeface="Calibri"/>
                <a:cs typeface="Calibri"/>
              </a:rPr>
              <a:t>como </a:t>
            </a:r>
            <a:r>
              <a:rPr sz="2400" spc="-5" dirty="0">
                <a:latin typeface="Calibri"/>
                <a:cs typeface="Calibri"/>
              </a:rPr>
              <a:t>também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capacidade de</a:t>
            </a:r>
            <a:r>
              <a:rPr sz="2400" spc="-10" dirty="0">
                <a:latin typeface="Calibri"/>
                <a:cs typeface="Calibri"/>
              </a:rPr>
              <a:t> movimentação.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590"/>
              </a:lnSpc>
              <a:spcBef>
                <a:spcPts val="61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Apresenta </a:t>
            </a:r>
            <a:r>
              <a:rPr sz="2400" spc="-5" dirty="0">
                <a:latin typeface="Calibri"/>
                <a:cs typeface="Calibri"/>
              </a:rPr>
              <a:t>papel </a:t>
            </a:r>
            <a:r>
              <a:rPr sz="2400" spc="-10" dirty="0">
                <a:latin typeface="Calibri"/>
                <a:cs typeface="Calibri"/>
              </a:rPr>
              <a:t>fundamental </a:t>
            </a:r>
            <a:r>
              <a:rPr sz="2400" spc="-5" dirty="0">
                <a:latin typeface="Calibri"/>
                <a:cs typeface="Calibri"/>
              </a:rPr>
              <a:t>nos </a:t>
            </a:r>
            <a:r>
              <a:rPr sz="2400" spc="-10" dirty="0">
                <a:latin typeface="Calibri"/>
                <a:cs typeface="Calibri"/>
              </a:rPr>
              <a:t>processos </a:t>
            </a:r>
            <a:r>
              <a:rPr sz="2400" spc="-5" dirty="0">
                <a:latin typeface="Calibri"/>
                <a:cs typeface="Calibri"/>
              </a:rPr>
              <a:t>de divisão </a:t>
            </a:r>
            <a:r>
              <a:rPr sz="2400" dirty="0">
                <a:latin typeface="Calibri"/>
                <a:cs typeface="Calibri"/>
              </a:rPr>
              <a:t>e  </a:t>
            </a:r>
            <a:r>
              <a:rPr sz="2400" spc="-10" dirty="0">
                <a:latin typeface="Calibri"/>
                <a:cs typeface="Calibri"/>
              </a:rPr>
              <a:t>diferenciação </a:t>
            </a:r>
            <a:r>
              <a:rPr sz="2400" spc="-25" dirty="0">
                <a:latin typeface="Calibri"/>
                <a:cs typeface="Calibri"/>
              </a:rPr>
              <a:t>celular, </a:t>
            </a:r>
            <a:r>
              <a:rPr sz="2400" spc="-10" dirty="0">
                <a:latin typeface="Calibri"/>
                <a:cs typeface="Calibri"/>
              </a:rPr>
              <a:t>deposito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parede </a:t>
            </a:r>
            <a:r>
              <a:rPr sz="2400" dirty="0">
                <a:latin typeface="Calibri"/>
                <a:cs typeface="Calibri"/>
              </a:rPr>
              <a:t>e </a:t>
            </a:r>
            <a:r>
              <a:rPr sz="2400" spc="-10" dirty="0">
                <a:latin typeface="Calibri"/>
                <a:cs typeface="Calibri"/>
              </a:rPr>
              <a:t>manutenção </a:t>
            </a:r>
            <a:r>
              <a:rPr sz="2400" spc="-5" dirty="0">
                <a:latin typeface="Calibri"/>
                <a:cs typeface="Calibri"/>
              </a:rPr>
              <a:t>da  </a:t>
            </a:r>
            <a:r>
              <a:rPr sz="2400" spc="-15" dirty="0">
                <a:latin typeface="Calibri"/>
                <a:cs typeface="Calibri"/>
              </a:rPr>
              <a:t>forma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celular.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53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Citoesqueleto </a:t>
            </a:r>
            <a:r>
              <a:rPr sz="2400" dirty="0">
                <a:latin typeface="Calibri"/>
                <a:cs typeface="Calibri"/>
              </a:rPr>
              <a:t>é </a:t>
            </a:r>
            <a:r>
              <a:rPr sz="2400" spc="-15" dirty="0">
                <a:latin typeface="Calibri"/>
                <a:cs typeface="Calibri"/>
              </a:rPr>
              <a:t>composto </a:t>
            </a:r>
            <a:r>
              <a:rPr sz="2400" spc="-5" dirty="0">
                <a:latin typeface="Calibri"/>
                <a:cs typeface="Calibri"/>
              </a:rPr>
              <a:t>por </a:t>
            </a:r>
            <a:r>
              <a:rPr sz="2400" b="1" spc="-10" dirty="0">
                <a:latin typeface="Calibri"/>
                <a:cs typeface="Calibri"/>
              </a:rPr>
              <a:t>três </a:t>
            </a:r>
            <a:r>
              <a:rPr sz="2400" b="1" spc="-5" dirty="0">
                <a:latin typeface="Calibri"/>
                <a:cs typeface="Calibri"/>
              </a:rPr>
              <a:t>tipos </a:t>
            </a:r>
            <a:r>
              <a:rPr sz="2400" spc="-5" dirty="0">
                <a:latin typeface="Calibri"/>
                <a:cs typeface="Calibri"/>
              </a:rPr>
              <a:t>principais de  </a:t>
            </a:r>
            <a:r>
              <a:rPr sz="2400" spc="-10" dirty="0">
                <a:latin typeface="Calibri"/>
                <a:cs typeface="Calibri"/>
              </a:rPr>
              <a:t>filamentos </a:t>
            </a:r>
            <a:r>
              <a:rPr sz="2400" spc="-5" dirty="0">
                <a:latin typeface="Calibri"/>
                <a:cs typeface="Calibri"/>
              </a:rPr>
              <a:t>e, cada um </a:t>
            </a:r>
            <a:r>
              <a:rPr sz="2400" spc="-10" dirty="0">
                <a:latin typeface="Calibri"/>
                <a:cs typeface="Calibri"/>
              </a:rPr>
              <a:t>possui </a:t>
            </a:r>
            <a:r>
              <a:rPr sz="2400" spc="-15" dirty="0">
                <a:latin typeface="Calibri"/>
                <a:cs typeface="Calibri"/>
              </a:rPr>
              <a:t>características </a:t>
            </a:r>
            <a:r>
              <a:rPr sz="2400" spc="-10" dirty="0">
                <a:latin typeface="Calibri"/>
                <a:cs typeface="Calibri"/>
              </a:rPr>
              <a:t>peculiares </a:t>
            </a:r>
            <a:r>
              <a:rPr sz="2400" spc="-5" dirty="0">
                <a:latin typeface="Calibri"/>
                <a:cs typeface="Calibri"/>
              </a:rPr>
              <a:t>que  os </a:t>
            </a:r>
            <a:r>
              <a:rPr sz="2400" spc="-10" dirty="0">
                <a:latin typeface="Calibri"/>
                <a:cs typeface="Calibri"/>
              </a:rPr>
              <a:t>diferenciam um </a:t>
            </a:r>
            <a:r>
              <a:rPr sz="2400" spc="-5" dirty="0">
                <a:latin typeface="Calibri"/>
                <a:cs typeface="Calibri"/>
              </a:rPr>
              <a:t>dos </a:t>
            </a:r>
            <a:r>
              <a:rPr sz="2400" spc="-10" dirty="0">
                <a:latin typeface="Calibri"/>
                <a:cs typeface="Calibri"/>
              </a:rPr>
              <a:t>outros: </a:t>
            </a:r>
            <a:r>
              <a:rPr sz="2400" b="1" spc="-5" dirty="0">
                <a:latin typeface="Calibri"/>
                <a:cs typeface="Calibri"/>
              </a:rPr>
              <a:t>Microtúbulos,  </a:t>
            </a:r>
            <a:r>
              <a:rPr sz="2400" b="1" spc="-10" dirty="0">
                <a:latin typeface="Calibri"/>
                <a:cs typeface="Calibri"/>
              </a:rPr>
              <a:t>microfilamentos </a:t>
            </a:r>
            <a:r>
              <a:rPr sz="2400" b="1" spc="-5" dirty="0">
                <a:latin typeface="Calibri"/>
                <a:cs typeface="Calibri"/>
              </a:rPr>
              <a:t>de </a:t>
            </a:r>
            <a:r>
              <a:rPr sz="2400" b="1" dirty="0">
                <a:latin typeface="Calibri"/>
                <a:cs typeface="Calibri"/>
              </a:rPr>
              <a:t>actina e </a:t>
            </a:r>
            <a:r>
              <a:rPr sz="2400" b="1" spc="-10" dirty="0">
                <a:latin typeface="Calibri"/>
                <a:cs typeface="Calibri"/>
              </a:rPr>
              <a:t>filamentos</a:t>
            </a:r>
            <a:r>
              <a:rPr sz="2400" b="1" spc="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intermediários.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spc="-15" dirty="0">
                <a:solidFill>
                  <a:srgbClr val="49452A"/>
                </a:solidFill>
              </a:rPr>
              <a:t>Citoesqueleto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576072" y="2083307"/>
            <a:ext cx="7740395" cy="4226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1983739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Calibri"/>
                <a:cs typeface="Calibri"/>
              </a:rPr>
              <a:t>Mitocôndrias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3796" y="6298690"/>
            <a:ext cx="3992879" cy="559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79035" y="3765803"/>
            <a:ext cx="3962400" cy="2543810"/>
          </a:xfrm>
          <a:custGeom>
            <a:avLst/>
            <a:gdLst/>
            <a:ahLst/>
            <a:cxnLst/>
            <a:rect l="l" t="t" r="r" b="b"/>
            <a:pathLst>
              <a:path w="3962400" h="2543810">
                <a:moveTo>
                  <a:pt x="3743833" y="0"/>
                </a:moveTo>
                <a:lnTo>
                  <a:pt x="218566" y="0"/>
                </a:lnTo>
                <a:lnTo>
                  <a:pt x="168470" y="5775"/>
                </a:lnTo>
                <a:lnTo>
                  <a:pt x="122473" y="22226"/>
                </a:lnTo>
                <a:lnTo>
                  <a:pt x="81890" y="48035"/>
                </a:lnTo>
                <a:lnTo>
                  <a:pt x="48035" y="81890"/>
                </a:lnTo>
                <a:lnTo>
                  <a:pt x="22226" y="122473"/>
                </a:lnTo>
                <a:lnTo>
                  <a:pt x="5775" y="168470"/>
                </a:lnTo>
                <a:lnTo>
                  <a:pt x="0" y="218567"/>
                </a:lnTo>
                <a:lnTo>
                  <a:pt x="0" y="2324963"/>
                </a:lnTo>
                <a:lnTo>
                  <a:pt x="5775" y="2375085"/>
                </a:lnTo>
                <a:lnTo>
                  <a:pt x="22226" y="2421095"/>
                </a:lnTo>
                <a:lnTo>
                  <a:pt x="48035" y="2461682"/>
                </a:lnTo>
                <a:lnTo>
                  <a:pt x="81890" y="2495534"/>
                </a:lnTo>
                <a:lnTo>
                  <a:pt x="122473" y="2521338"/>
                </a:lnTo>
                <a:lnTo>
                  <a:pt x="168470" y="2537782"/>
                </a:lnTo>
                <a:lnTo>
                  <a:pt x="218566" y="2543556"/>
                </a:lnTo>
                <a:lnTo>
                  <a:pt x="3743833" y="2543556"/>
                </a:lnTo>
                <a:lnTo>
                  <a:pt x="3793929" y="2537782"/>
                </a:lnTo>
                <a:lnTo>
                  <a:pt x="3839926" y="2521338"/>
                </a:lnTo>
                <a:lnTo>
                  <a:pt x="3880509" y="2495534"/>
                </a:lnTo>
                <a:lnTo>
                  <a:pt x="3914364" y="2461682"/>
                </a:lnTo>
                <a:lnTo>
                  <a:pt x="3940173" y="2421095"/>
                </a:lnTo>
                <a:lnTo>
                  <a:pt x="3956624" y="2375085"/>
                </a:lnTo>
                <a:lnTo>
                  <a:pt x="3962399" y="2324963"/>
                </a:lnTo>
                <a:lnTo>
                  <a:pt x="3962399" y="218567"/>
                </a:lnTo>
                <a:lnTo>
                  <a:pt x="3956624" y="168470"/>
                </a:lnTo>
                <a:lnTo>
                  <a:pt x="3940173" y="122473"/>
                </a:lnTo>
                <a:lnTo>
                  <a:pt x="3914364" y="81890"/>
                </a:lnTo>
                <a:lnTo>
                  <a:pt x="3880509" y="48035"/>
                </a:lnTo>
                <a:lnTo>
                  <a:pt x="3839926" y="22226"/>
                </a:lnTo>
                <a:lnTo>
                  <a:pt x="3793929" y="5775"/>
                </a:lnTo>
                <a:lnTo>
                  <a:pt x="374383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79035" y="3765803"/>
            <a:ext cx="3962399" cy="2543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3795" y="5372100"/>
            <a:ext cx="3840479" cy="1485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036" y="2421635"/>
            <a:ext cx="3810000" cy="2961640"/>
          </a:xfrm>
          <a:custGeom>
            <a:avLst/>
            <a:gdLst/>
            <a:ahLst/>
            <a:cxnLst/>
            <a:rect l="l" t="t" r="r" b="b"/>
            <a:pathLst>
              <a:path w="3810000" h="2961640">
                <a:moveTo>
                  <a:pt x="3555491" y="0"/>
                </a:moveTo>
                <a:lnTo>
                  <a:pt x="254482" y="0"/>
                </a:lnTo>
                <a:lnTo>
                  <a:pt x="208737" y="4099"/>
                </a:lnTo>
                <a:lnTo>
                  <a:pt x="165683" y="15919"/>
                </a:lnTo>
                <a:lnTo>
                  <a:pt x="126038" y="34741"/>
                </a:lnTo>
                <a:lnTo>
                  <a:pt x="90521" y="59847"/>
                </a:lnTo>
                <a:lnTo>
                  <a:pt x="59849" y="90520"/>
                </a:lnTo>
                <a:lnTo>
                  <a:pt x="34743" y="126040"/>
                </a:lnTo>
                <a:lnTo>
                  <a:pt x="15920" y="165690"/>
                </a:lnTo>
                <a:lnTo>
                  <a:pt x="4099" y="208752"/>
                </a:lnTo>
                <a:lnTo>
                  <a:pt x="0" y="254508"/>
                </a:lnTo>
                <a:lnTo>
                  <a:pt x="0" y="2706624"/>
                </a:lnTo>
                <a:lnTo>
                  <a:pt x="4099" y="2752379"/>
                </a:lnTo>
                <a:lnTo>
                  <a:pt x="15920" y="2795441"/>
                </a:lnTo>
                <a:lnTo>
                  <a:pt x="34743" y="2835091"/>
                </a:lnTo>
                <a:lnTo>
                  <a:pt x="59849" y="2870611"/>
                </a:lnTo>
                <a:lnTo>
                  <a:pt x="90521" y="2901284"/>
                </a:lnTo>
                <a:lnTo>
                  <a:pt x="126038" y="2926390"/>
                </a:lnTo>
                <a:lnTo>
                  <a:pt x="165683" y="2945212"/>
                </a:lnTo>
                <a:lnTo>
                  <a:pt x="208737" y="2957032"/>
                </a:lnTo>
                <a:lnTo>
                  <a:pt x="254482" y="2961132"/>
                </a:lnTo>
                <a:lnTo>
                  <a:pt x="3555491" y="2961132"/>
                </a:lnTo>
                <a:lnTo>
                  <a:pt x="3601247" y="2957032"/>
                </a:lnTo>
                <a:lnTo>
                  <a:pt x="3644309" y="2945212"/>
                </a:lnTo>
                <a:lnTo>
                  <a:pt x="3683959" y="2926390"/>
                </a:lnTo>
                <a:lnTo>
                  <a:pt x="3719479" y="2901284"/>
                </a:lnTo>
                <a:lnTo>
                  <a:pt x="3750152" y="2870611"/>
                </a:lnTo>
                <a:lnTo>
                  <a:pt x="3775258" y="2835091"/>
                </a:lnTo>
                <a:lnTo>
                  <a:pt x="3794080" y="2795441"/>
                </a:lnTo>
                <a:lnTo>
                  <a:pt x="3805900" y="2752379"/>
                </a:lnTo>
                <a:lnTo>
                  <a:pt x="3810000" y="2706624"/>
                </a:lnTo>
                <a:lnTo>
                  <a:pt x="3810000" y="254508"/>
                </a:lnTo>
                <a:lnTo>
                  <a:pt x="3805900" y="208752"/>
                </a:lnTo>
                <a:lnTo>
                  <a:pt x="3794080" y="165690"/>
                </a:lnTo>
                <a:lnTo>
                  <a:pt x="3775258" y="126040"/>
                </a:lnTo>
                <a:lnTo>
                  <a:pt x="3750152" y="90520"/>
                </a:lnTo>
                <a:lnTo>
                  <a:pt x="3719479" y="59847"/>
                </a:lnTo>
                <a:lnTo>
                  <a:pt x="3683959" y="34741"/>
                </a:lnTo>
                <a:lnTo>
                  <a:pt x="3644309" y="15919"/>
                </a:lnTo>
                <a:lnTo>
                  <a:pt x="3601247" y="4099"/>
                </a:lnTo>
                <a:lnTo>
                  <a:pt x="35554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9036" y="2421635"/>
            <a:ext cx="3810000" cy="2961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43045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5730" cy="3274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Calibri"/>
                <a:cs typeface="Calibri"/>
              </a:rPr>
              <a:t>Mitocôndrias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Respiração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onde moléculas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orgânicas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quebradas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liberando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energia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então  transferida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formar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ATP.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Quanto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maior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atividade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maior o   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número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mitocôndrias.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Formada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 duas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membranas</a:t>
            </a:r>
            <a:r>
              <a:rPr kumimoji="0" sz="28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lipoprotéicas.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9341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297" rIns="0" bIns="0" rtlCol="0">
            <a:spAutoFit/>
          </a:bodyPr>
          <a:lstStyle/>
          <a:p>
            <a:pPr marL="2397125">
              <a:lnSpc>
                <a:spcPct val="100000"/>
              </a:lnSpc>
            </a:pPr>
            <a:r>
              <a:rPr spc="-65" dirty="0"/>
              <a:t>Teoria</a:t>
            </a:r>
            <a:r>
              <a:rPr spc="-90" dirty="0"/>
              <a:t> </a:t>
            </a:r>
            <a:r>
              <a:rPr spc="-5" dirty="0"/>
              <a:t>celular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1300734"/>
            <a:ext cx="7980680" cy="412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80000"/>
              </a:lnSpc>
              <a:buAutoNum type="arabicPeriod"/>
              <a:tabLst>
                <a:tab pos="372745" algn="l"/>
              </a:tabLst>
            </a:pPr>
            <a:r>
              <a:rPr sz="2800" spc="-70" dirty="0">
                <a:solidFill>
                  <a:srgbClr val="77923B"/>
                </a:solidFill>
                <a:latin typeface="Calibri"/>
                <a:cs typeface="Calibri"/>
              </a:rPr>
              <a:t>Todo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e qualquer </a:t>
            </a:r>
            <a:r>
              <a:rPr sz="2800" dirty="0">
                <a:solidFill>
                  <a:srgbClr val="77923B"/>
                </a:solidFill>
                <a:latin typeface="Calibri"/>
                <a:cs typeface="Calibri"/>
              </a:rPr>
              <a:t>ser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vivo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é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formado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por células, pois  elas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são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a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unidade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morfológica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dos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seres</a:t>
            </a:r>
            <a:r>
              <a:rPr sz="2800" spc="14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vivos;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ts val="2690"/>
              </a:lnSpc>
              <a:spcBef>
                <a:spcPts val="645"/>
              </a:spcBef>
              <a:buAutoNum type="arabicPeriod"/>
              <a:tabLst>
                <a:tab pos="468630" algn="l"/>
              </a:tabLst>
            </a:pPr>
            <a:r>
              <a:rPr sz="2800" dirty="0">
                <a:latin typeface="Calibri"/>
                <a:cs typeface="Calibri"/>
              </a:rPr>
              <a:t>As </a:t>
            </a:r>
            <a:r>
              <a:rPr sz="2800" spc="-5" dirty="0">
                <a:latin typeface="Calibri"/>
                <a:cs typeface="Calibri"/>
              </a:rPr>
              <a:t>células são as unidades funcionais dos </a:t>
            </a:r>
            <a:r>
              <a:rPr sz="2800" spc="-15" dirty="0">
                <a:latin typeface="Calibri"/>
                <a:cs typeface="Calibri"/>
              </a:rPr>
              <a:t>seres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vivos; </a:t>
            </a:r>
            <a:r>
              <a:rPr sz="2800" spc="-5" dirty="0">
                <a:latin typeface="Calibri"/>
                <a:cs typeface="Calibri"/>
              </a:rPr>
              <a:t>dessa </a:t>
            </a:r>
            <a:r>
              <a:rPr sz="2800" spc="-20" dirty="0">
                <a:latin typeface="Calibri"/>
                <a:cs typeface="Calibri"/>
              </a:rPr>
              <a:t>forma, </a:t>
            </a:r>
            <a:r>
              <a:rPr sz="2800" spc="-15" dirty="0">
                <a:latin typeface="Calibri"/>
                <a:cs typeface="Calibri"/>
              </a:rPr>
              <a:t>todo </a:t>
            </a:r>
            <a:r>
              <a:rPr sz="2800" spc="-5" dirty="0">
                <a:latin typeface="Calibri"/>
                <a:cs typeface="Calibri"/>
              </a:rPr>
              <a:t>o </a:t>
            </a:r>
            <a:r>
              <a:rPr sz="2800" spc="-10" dirty="0">
                <a:latin typeface="Calibri"/>
                <a:cs typeface="Calibri"/>
              </a:rPr>
              <a:t>metabolismo </a:t>
            </a:r>
            <a:r>
              <a:rPr sz="2800" spc="-5" dirty="0">
                <a:latin typeface="Calibri"/>
                <a:cs typeface="Calibri"/>
              </a:rPr>
              <a:t>dos </a:t>
            </a:r>
            <a:r>
              <a:rPr sz="2800" spc="-10" dirty="0">
                <a:latin typeface="Calibri"/>
                <a:cs typeface="Calibri"/>
              </a:rPr>
              <a:t>seres  </a:t>
            </a:r>
            <a:r>
              <a:rPr sz="2800" spc="-15" dirty="0">
                <a:latin typeface="Calibri"/>
                <a:cs typeface="Calibri"/>
              </a:rPr>
              <a:t>vivos </a:t>
            </a:r>
            <a:r>
              <a:rPr sz="2800" spc="-10" dirty="0">
                <a:latin typeface="Calibri"/>
                <a:cs typeface="Calibri"/>
              </a:rPr>
              <a:t>depende das propriedades </a:t>
            </a:r>
            <a:r>
              <a:rPr sz="2800" spc="-5" dirty="0">
                <a:latin typeface="Calibri"/>
                <a:cs typeface="Calibri"/>
              </a:rPr>
              <a:t>de </a:t>
            </a:r>
            <a:r>
              <a:rPr sz="2800" spc="-10" dirty="0">
                <a:latin typeface="Calibri"/>
                <a:cs typeface="Calibri"/>
              </a:rPr>
              <a:t>suas</a:t>
            </a:r>
            <a:r>
              <a:rPr sz="2800" spc="18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células;</a:t>
            </a:r>
            <a:endParaRPr sz="2800">
              <a:latin typeface="Calibri"/>
              <a:cs typeface="Calibri"/>
            </a:endParaRPr>
          </a:p>
          <a:p>
            <a:pPr marL="510540" indent="-497840" algn="just">
              <a:lnSpc>
                <a:spcPts val="3025"/>
              </a:lnSpc>
              <a:spcBef>
                <a:spcPts val="20"/>
              </a:spcBef>
              <a:buAutoNum type="arabicPeriod"/>
              <a:tabLst>
                <a:tab pos="511175" algn="l"/>
              </a:tabLst>
            </a:pP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As   células   </a:t>
            </a:r>
            <a:r>
              <a:rPr sz="2800" spc="-15" dirty="0">
                <a:solidFill>
                  <a:srgbClr val="77923B"/>
                </a:solidFill>
                <a:latin typeface="Calibri"/>
                <a:cs typeface="Calibri"/>
              </a:rPr>
              <a:t>sempre </a:t>
            </a:r>
            <a:r>
              <a:rPr sz="2800" spc="60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se  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originam   </a:t>
            </a:r>
            <a:r>
              <a:rPr sz="2800" dirty="0">
                <a:solidFill>
                  <a:srgbClr val="77923B"/>
                </a:solidFill>
                <a:latin typeface="Calibri"/>
                <a:cs typeface="Calibri"/>
              </a:rPr>
              <a:t>de  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uma </a:t>
            </a:r>
            <a:r>
              <a:rPr sz="2800" spc="2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77923B"/>
                </a:solidFill>
                <a:latin typeface="Calibri"/>
                <a:cs typeface="Calibri"/>
              </a:rPr>
              <a:t>célula</a:t>
            </a:r>
            <a:endParaRPr sz="2800">
              <a:latin typeface="Calibri"/>
              <a:cs typeface="Calibri"/>
            </a:endParaRPr>
          </a:p>
          <a:p>
            <a:pPr marL="12700" algn="just">
              <a:lnSpc>
                <a:spcPts val="3025"/>
              </a:lnSpc>
            </a:pPr>
            <a:r>
              <a:rPr sz="2800" spc="-25" dirty="0">
                <a:solidFill>
                  <a:srgbClr val="77923B"/>
                </a:solidFill>
                <a:latin typeface="Calibri"/>
                <a:cs typeface="Calibri"/>
              </a:rPr>
              <a:t>preexistente através </a:t>
            </a:r>
            <a:r>
              <a:rPr sz="2800" spc="-10" dirty="0">
                <a:solidFill>
                  <a:srgbClr val="77923B"/>
                </a:solidFill>
                <a:latin typeface="Calibri"/>
                <a:cs typeface="Calibri"/>
              </a:rPr>
              <a:t>da divisão</a:t>
            </a:r>
            <a:r>
              <a:rPr sz="2800" spc="9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77923B"/>
                </a:solidFill>
                <a:latin typeface="Calibri"/>
                <a:cs typeface="Calibri"/>
              </a:rPr>
              <a:t>celular.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 marR="6350" algn="just">
              <a:lnSpc>
                <a:spcPct val="8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partir </a:t>
            </a:r>
            <a:r>
              <a:rPr sz="2800" spc="-5" dirty="0">
                <a:latin typeface="Calibri"/>
                <a:cs typeface="Calibri"/>
              </a:rPr>
              <a:t>da </a:t>
            </a:r>
            <a:r>
              <a:rPr sz="2800" b="1" spc="-10" dirty="0">
                <a:latin typeface="Calibri"/>
                <a:cs typeface="Calibri"/>
              </a:rPr>
              <a:t>teoria </a:t>
            </a:r>
            <a:r>
              <a:rPr sz="2800" b="1" spc="-5" dirty="0">
                <a:latin typeface="Calibri"/>
                <a:cs typeface="Calibri"/>
              </a:rPr>
              <a:t>celular </a:t>
            </a:r>
            <a:r>
              <a:rPr sz="2800" spc="-5" dirty="0">
                <a:latin typeface="Calibri"/>
                <a:cs typeface="Calibri"/>
              </a:rPr>
              <a:t>podemos </a:t>
            </a:r>
            <a:r>
              <a:rPr sz="2800" spc="-10" dirty="0">
                <a:latin typeface="Calibri"/>
                <a:cs typeface="Calibri"/>
              </a:rPr>
              <a:t>observar </a:t>
            </a:r>
            <a:r>
              <a:rPr sz="2800" spc="-5" dirty="0">
                <a:latin typeface="Calibri"/>
                <a:cs typeface="Calibri"/>
              </a:rPr>
              <a:t>que  apesar das </a:t>
            </a:r>
            <a:r>
              <a:rPr sz="2800" spc="-20" dirty="0">
                <a:latin typeface="Calibri"/>
                <a:cs typeface="Calibri"/>
              </a:rPr>
              <a:t>diferenças entre </a:t>
            </a:r>
            <a:r>
              <a:rPr sz="2800" dirty="0">
                <a:latin typeface="Calibri"/>
                <a:cs typeface="Calibri"/>
              </a:rPr>
              <a:t>os </a:t>
            </a:r>
            <a:r>
              <a:rPr sz="2800" spc="-5" dirty="0">
                <a:latin typeface="Calibri"/>
                <a:cs typeface="Calibri"/>
              </a:rPr>
              <a:t>mais </a:t>
            </a:r>
            <a:r>
              <a:rPr sz="2800" spc="-15" dirty="0">
                <a:latin typeface="Calibri"/>
                <a:cs typeface="Calibri"/>
              </a:rPr>
              <a:t>diversos </a:t>
            </a:r>
            <a:r>
              <a:rPr sz="2800" dirty="0">
                <a:latin typeface="Calibri"/>
                <a:cs typeface="Calibri"/>
              </a:rPr>
              <a:t>tipos </a:t>
            </a:r>
            <a:r>
              <a:rPr sz="2800" spc="-10" dirty="0">
                <a:latin typeface="Calibri"/>
                <a:cs typeface="Calibri"/>
              </a:rPr>
              <a:t>de  </a:t>
            </a:r>
            <a:r>
              <a:rPr sz="2800" spc="-5" dirty="0">
                <a:latin typeface="Calibri"/>
                <a:cs typeface="Calibri"/>
              </a:rPr>
              <a:t>células, </a:t>
            </a:r>
            <a:r>
              <a:rPr sz="2800" spc="-10" dirty="0">
                <a:latin typeface="Calibri"/>
                <a:cs typeface="Calibri"/>
              </a:rPr>
              <a:t>todos </a:t>
            </a:r>
            <a:r>
              <a:rPr sz="2800" spc="-5" dirty="0">
                <a:latin typeface="Calibri"/>
                <a:cs typeface="Calibri"/>
              </a:rPr>
              <a:t>os </a:t>
            </a:r>
            <a:r>
              <a:rPr sz="2800" spc="-15" dirty="0">
                <a:latin typeface="Calibri"/>
                <a:cs typeface="Calibri"/>
              </a:rPr>
              <a:t>seres vivos </a:t>
            </a:r>
            <a:r>
              <a:rPr sz="2800" spc="-10" dirty="0">
                <a:latin typeface="Calibri"/>
                <a:cs typeface="Calibri"/>
              </a:rPr>
              <a:t>são </a:t>
            </a:r>
            <a:r>
              <a:rPr sz="2800" spc="-15" dirty="0">
                <a:latin typeface="Calibri"/>
                <a:cs typeface="Calibri"/>
              </a:rPr>
              <a:t>constituídos </a:t>
            </a:r>
            <a:r>
              <a:rPr sz="2800" spc="-10" dirty="0">
                <a:latin typeface="Calibri"/>
                <a:cs typeface="Calibri"/>
              </a:rPr>
              <a:t>por</a:t>
            </a:r>
            <a:r>
              <a:rPr sz="2800" spc="28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elas.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3" y="6854952"/>
            <a:ext cx="1056132" cy="3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764" y="5455920"/>
            <a:ext cx="1026160" cy="1402080"/>
          </a:xfrm>
          <a:custGeom>
            <a:avLst/>
            <a:gdLst/>
            <a:ahLst/>
            <a:cxnLst/>
            <a:rect l="l" t="t" r="r" b="b"/>
            <a:pathLst>
              <a:path w="1026160" h="1402079">
                <a:moveTo>
                  <a:pt x="937501" y="0"/>
                </a:moveTo>
                <a:lnTo>
                  <a:pt x="88144" y="0"/>
                </a:lnTo>
                <a:lnTo>
                  <a:pt x="53834" y="6931"/>
                </a:lnTo>
                <a:lnTo>
                  <a:pt x="25817" y="25828"/>
                </a:lnTo>
                <a:lnTo>
                  <a:pt x="6926" y="53846"/>
                </a:lnTo>
                <a:lnTo>
                  <a:pt x="0" y="88137"/>
                </a:lnTo>
                <a:lnTo>
                  <a:pt x="0" y="1321554"/>
                </a:lnTo>
                <a:lnTo>
                  <a:pt x="6926" y="1355864"/>
                </a:lnTo>
                <a:lnTo>
                  <a:pt x="25817" y="1383882"/>
                </a:lnTo>
                <a:lnTo>
                  <a:pt x="52804" y="1402078"/>
                </a:lnTo>
                <a:lnTo>
                  <a:pt x="972846" y="1402078"/>
                </a:lnTo>
                <a:lnTo>
                  <a:pt x="999836" y="1383882"/>
                </a:lnTo>
                <a:lnTo>
                  <a:pt x="1018725" y="1355864"/>
                </a:lnTo>
                <a:lnTo>
                  <a:pt x="1025652" y="1321554"/>
                </a:lnTo>
                <a:lnTo>
                  <a:pt x="1025652" y="88137"/>
                </a:lnTo>
                <a:lnTo>
                  <a:pt x="1018725" y="53846"/>
                </a:lnTo>
                <a:lnTo>
                  <a:pt x="999836" y="25828"/>
                </a:lnTo>
                <a:lnTo>
                  <a:pt x="971816" y="6931"/>
                </a:lnTo>
                <a:lnTo>
                  <a:pt x="93750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64" y="5455920"/>
            <a:ext cx="1025652" cy="1402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4796" y="5455920"/>
            <a:ext cx="1696720" cy="1402080"/>
          </a:xfrm>
          <a:custGeom>
            <a:avLst/>
            <a:gdLst/>
            <a:ahLst/>
            <a:cxnLst/>
            <a:rect l="l" t="t" r="r" b="b"/>
            <a:pathLst>
              <a:path w="1696720" h="1402079">
                <a:moveTo>
                  <a:pt x="1573276" y="0"/>
                </a:moveTo>
                <a:lnTo>
                  <a:pt x="122986" y="0"/>
                </a:lnTo>
                <a:lnTo>
                  <a:pt x="75116" y="9671"/>
                </a:lnTo>
                <a:lnTo>
                  <a:pt x="36023" y="36036"/>
                </a:lnTo>
                <a:lnTo>
                  <a:pt x="9665" y="75116"/>
                </a:lnTo>
                <a:lnTo>
                  <a:pt x="0" y="122935"/>
                </a:lnTo>
                <a:lnTo>
                  <a:pt x="0" y="1308053"/>
                </a:lnTo>
                <a:lnTo>
                  <a:pt x="9665" y="1355923"/>
                </a:lnTo>
                <a:lnTo>
                  <a:pt x="36023" y="1395015"/>
                </a:lnTo>
                <a:lnTo>
                  <a:pt x="46500" y="1402078"/>
                </a:lnTo>
                <a:lnTo>
                  <a:pt x="1649702" y="1402078"/>
                </a:lnTo>
                <a:lnTo>
                  <a:pt x="1660175" y="1395015"/>
                </a:lnTo>
                <a:lnTo>
                  <a:pt x="1686540" y="1355923"/>
                </a:lnTo>
                <a:lnTo>
                  <a:pt x="1696212" y="1308053"/>
                </a:lnTo>
                <a:lnTo>
                  <a:pt x="1696212" y="122935"/>
                </a:lnTo>
                <a:lnTo>
                  <a:pt x="1686540" y="75116"/>
                </a:lnTo>
                <a:lnTo>
                  <a:pt x="1660175" y="36036"/>
                </a:lnTo>
                <a:lnTo>
                  <a:pt x="1621095" y="9671"/>
                </a:lnTo>
                <a:lnTo>
                  <a:pt x="157327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4796" y="5455920"/>
            <a:ext cx="1696212" cy="1402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15767" y="6838186"/>
            <a:ext cx="1898904" cy="19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31007" y="5446776"/>
            <a:ext cx="1868805" cy="1402080"/>
          </a:xfrm>
          <a:custGeom>
            <a:avLst/>
            <a:gdLst/>
            <a:ahLst/>
            <a:cxnLst/>
            <a:rect l="l" t="t" r="r" b="b"/>
            <a:pathLst>
              <a:path w="1868804" h="1402079">
                <a:moveTo>
                  <a:pt x="1747901" y="0"/>
                </a:moveTo>
                <a:lnTo>
                  <a:pt x="120523" y="0"/>
                </a:lnTo>
                <a:lnTo>
                  <a:pt x="73616" y="9473"/>
                </a:lnTo>
                <a:lnTo>
                  <a:pt x="35306" y="35306"/>
                </a:lnTo>
                <a:lnTo>
                  <a:pt x="9473" y="73616"/>
                </a:lnTo>
                <a:lnTo>
                  <a:pt x="0" y="120523"/>
                </a:lnTo>
                <a:lnTo>
                  <a:pt x="0" y="1281582"/>
                </a:lnTo>
                <a:lnTo>
                  <a:pt x="9473" y="1328485"/>
                </a:lnTo>
                <a:lnTo>
                  <a:pt x="35306" y="1366786"/>
                </a:lnTo>
                <a:lnTo>
                  <a:pt x="73616" y="1392610"/>
                </a:lnTo>
                <a:lnTo>
                  <a:pt x="120523" y="1402079"/>
                </a:lnTo>
                <a:lnTo>
                  <a:pt x="1747901" y="1402079"/>
                </a:lnTo>
                <a:lnTo>
                  <a:pt x="1794807" y="1392610"/>
                </a:lnTo>
                <a:lnTo>
                  <a:pt x="1833118" y="1366786"/>
                </a:lnTo>
                <a:lnTo>
                  <a:pt x="1858950" y="1328485"/>
                </a:lnTo>
                <a:lnTo>
                  <a:pt x="1868424" y="1281582"/>
                </a:lnTo>
                <a:lnTo>
                  <a:pt x="1868424" y="120523"/>
                </a:lnTo>
                <a:lnTo>
                  <a:pt x="1858950" y="73616"/>
                </a:lnTo>
                <a:lnTo>
                  <a:pt x="1833118" y="35306"/>
                </a:lnTo>
                <a:lnTo>
                  <a:pt x="1794807" y="9473"/>
                </a:lnTo>
                <a:lnTo>
                  <a:pt x="174790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31007" y="5446776"/>
            <a:ext cx="1868424" cy="1402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38471" y="6821423"/>
            <a:ext cx="1077468" cy="36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53711" y="5445252"/>
            <a:ext cx="1047115" cy="1386840"/>
          </a:xfrm>
          <a:custGeom>
            <a:avLst/>
            <a:gdLst/>
            <a:ahLst/>
            <a:cxnLst/>
            <a:rect l="l" t="t" r="r" b="b"/>
            <a:pathLst>
              <a:path w="1047114" h="1386840">
                <a:moveTo>
                  <a:pt x="957072" y="0"/>
                </a:moveTo>
                <a:lnTo>
                  <a:pt x="89915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6"/>
                </a:lnTo>
                <a:lnTo>
                  <a:pt x="0" y="1296861"/>
                </a:lnTo>
                <a:lnTo>
                  <a:pt x="7066" y="1331885"/>
                </a:lnTo>
                <a:lnTo>
                  <a:pt x="26336" y="1360486"/>
                </a:lnTo>
                <a:lnTo>
                  <a:pt x="54917" y="1379769"/>
                </a:lnTo>
                <a:lnTo>
                  <a:pt x="89915" y="1386840"/>
                </a:lnTo>
                <a:lnTo>
                  <a:pt x="957072" y="1386840"/>
                </a:lnTo>
                <a:lnTo>
                  <a:pt x="992070" y="1379769"/>
                </a:lnTo>
                <a:lnTo>
                  <a:pt x="1020651" y="1360486"/>
                </a:lnTo>
                <a:lnTo>
                  <a:pt x="1039921" y="1331885"/>
                </a:lnTo>
                <a:lnTo>
                  <a:pt x="1046988" y="1296861"/>
                </a:lnTo>
                <a:lnTo>
                  <a:pt x="1046988" y="89916"/>
                </a:lnTo>
                <a:lnTo>
                  <a:pt x="1039921" y="54917"/>
                </a:lnTo>
                <a:lnTo>
                  <a:pt x="1020651" y="26336"/>
                </a:lnTo>
                <a:lnTo>
                  <a:pt x="992070" y="7066"/>
                </a:lnTo>
                <a:lnTo>
                  <a:pt x="95707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3711" y="5445252"/>
            <a:ext cx="1046988" cy="13868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4979" y="5536691"/>
            <a:ext cx="3589019" cy="13213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0220" y="5445252"/>
            <a:ext cx="1894839" cy="1412875"/>
          </a:xfrm>
          <a:custGeom>
            <a:avLst/>
            <a:gdLst/>
            <a:ahLst/>
            <a:cxnLst/>
            <a:rect l="l" t="t" r="r" b="b"/>
            <a:pathLst>
              <a:path w="1894840" h="1412875">
                <a:moveTo>
                  <a:pt x="1772284" y="0"/>
                </a:moveTo>
                <a:lnTo>
                  <a:pt x="122046" y="0"/>
                </a:lnTo>
                <a:lnTo>
                  <a:pt x="74527" y="9586"/>
                </a:lnTo>
                <a:lnTo>
                  <a:pt x="35734" y="35734"/>
                </a:lnTo>
                <a:lnTo>
                  <a:pt x="9586" y="74527"/>
                </a:lnTo>
                <a:lnTo>
                  <a:pt x="0" y="122047"/>
                </a:lnTo>
                <a:lnTo>
                  <a:pt x="0" y="1298300"/>
                </a:lnTo>
                <a:lnTo>
                  <a:pt x="9586" y="1345815"/>
                </a:lnTo>
                <a:lnTo>
                  <a:pt x="35734" y="1384615"/>
                </a:lnTo>
                <a:lnTo>
                  <a:pt x="74527" y="1410775"/>
                </a:lnTo>
                <a:lnTo>
                  <a:pt x="84292" y="1412746"/>
                </a:lnTo>
                <a:lnTo>
                  <a:pt x="1810039" y="1412746"/>
                </a:lnTo>
                <a:lnTo>
                  <a:pt x="1819804" y="1410775"/>
                </a:lnTo>
                <a:lnTo>
                  <a:pt x="1858597" y="1384615"/>
                </a:lnTo>
                <a:lnTo>
                  <a:pt x="1884745" y="1345815"/>
                </a:lnTo>
                <a:lnTo>
                  <a:pt x="1894331" y="1298300"/>
                </a:lnTo>
                <a:lnTo>
                  <a:pt x="1894331" y="122047"/>
                </a:lnTo>
                <a:lnTo>
                  <a:pt x="1884745" y="74527"/>
                </a:lnTo>
                <a:lnTo>
                  <a:pt x="1858597" y="35734"/>
                </a:lnTo>
                <a:lnTo>
                  <a:pt x="1819804" y="9586"/>
                </a:lnTo>
                <a:lnTo>
                  <a:pt x="17722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0220" y="5445252"/>
            <a:ext cx="1894331" cy="14127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04659" y="5455920"/>
            <a:ext cx="1823085" cy="1402080"/>
          </a:xfrm>
          <a:custGeom>
            <a:avLst/>
            <a:gdLst/>
            <a:ahLst/>
            <a:cxnLst/>
            <a:rect l="l" t="t" r="r" b="b"/>
            <a:pathLst>
              <a:path w="1823084" h="1402079">
                <a:moveTo>
                  <a:pt x="1699895" y="0"/>
                </a:moveTo>
                <a:lnTo>
                  <a:pt x="122809" y="0"/>
                </a:lnTo>
                <a:lnTo>
                  <a:pt x="75009" y="9651"/>
                </a:lnTo>
                <a:lnTo>
                  <a:pt x="35972" y="35972"/>
                </a:lnTo>
                <a:lnTo>
                  <a:pt x="9651" y="75009"/>
                </a:lnTo>
                <a:lnTo>
                  <a:pt x="0" y="122808"/>
                </a:lnTo>
                <a:lnTo>
                  <a:pt x="0" y="1306658"/>
                </a:lnTo>
                <a:lnTo>
                  <a:pt x="9651" y="1354478"/>
                </a:lnTo>
                <a:lnTo>
                  <a:pt x="35972" y="1393528"/>
                </a:lnTo>
                <a:lnTo>
                  <a:pt x="48648" y="1402078"/>
                </a:lnTo>
                <a:lnTo>
                  <a:pt x="1774055" y="1402078"/>
                </a:lnTo>
                <a:lnTo>
                  <a:pt x="1786731" y="1393528"/>
                </a:lnTo>
                <a:lnTo>
                  <a:pt x="1813052" y="1354478"/>
                </a:lnTo>
                <a:lnTo>
                  <a:pt x="1822704" y="1306658"/>
                </a:lnTo>
                <a:lnTo>
                  <a:pt x="1822704" y="122808"/>
                </a:lnTo>
                <a:lnTo>
                  <a:pt x="1813052" y="75009"/>
                </a:lnTo>
                <a:lnTo>
                  <a:pt x="1786731" y="35972"/>
                </a:lnTo>
                <a:lnTo>
                  <a:pt x="1747694" y="9651"/>
                </a:lnTo>
                <a:lnTo>
                  <a:pt x="169989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04659" y="5455920"/>
            <a:ext cx="1822704" cy="14020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4819" y="6847330"/>
            <a:ext cx="1059179" cy="106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00059" y="5455920"/>
            <a:ext cx="1043940" cy="1402080"/>
          </a:xfrm>
          <a:custGeom>
            <a:avLst/>
            <a:gdLst/>
            <a:ahLst/>
            <a:cxnLst/>
            <a:rect l="l" t="t" r="r" b="b"/>
            <a:pathLst>
              <a:path w="1043940" h="1402079">
                <a:moveTo>
                  <a:pt x="1035050" y="0"/>
                </a:moveTo>
                <a:lnTo>
                  <a:pt x="97282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1"/>
                </a:lnTo>
                <a:lnTo>
                  <a:pt x="0" y="1304766"/>
                </a:lnTo>
                <a:lnTo>
                  <a:pt x="7645" y="1342645"/>
                </a:lnTo>
                <a:lnTo>
                  <a:pt x="28495" y="1373577"/>
                </a:lnTo>
                <a:lnTo>
                  <a:pt x="59418" y="1394432"/>
                </a:lnTo>
                <a:lnTo>
                  <a:pt x="97274" y="1402078"/>
                </a:lnTo>
                <a:lnTo>
                  <a:pt x="1035057" y="1402078"/>
                </a:lnTo>
                <a:lnTo>
                  <a:pt x="1043939" y="1400284"/>
                </a:lnTo>
                <a:lnTo>
                  <a:pt x="1043939" y="1794"/>
                </a:lnTo>
                <a:lnTo>
                  <a:pt x="10350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00059" y="5455920"/>
            <a:ext cx="1043939" cy="14020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167068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Lisos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libri"/>
                <a:cs typeface="Calibri"/>
              </a:rPr>
              <a:t>somos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1771903"/>
            <a:ext cx="1697989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tru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1030" y="1771903"/>
            <a:ext cx="570166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29640" algn="l"/>
                <a:tab pos="2734310" algn="l"/>
                <a:tab pos="42799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enzimas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digestivas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540" y="2198878"/>
            <a:ext cx="7745095" cy="2804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capazes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digerir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grande número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produtos  orgânicos.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Originam-se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Complexo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Golgi.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Realiza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digestão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intracelular.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Autofagia.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24144" y="3846576"/>
            <a:ext cx="2375916" cy="2462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14409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94740"/>
            <a:ext cx="7747000" cy="395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rgbClr val="938953"/>
                </a:solidFill>
                <a:effectLst/>
                <a:uLnTx/>
                <a:uFillTx/>
                <a:latin typeface="Calibri"/>
                <a:cs typeface="Calibri"/>
              </a:rPr>
              <a:t>Peroxissomos: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pequenas vesículas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semelhantes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aos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lisossomos.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350" lvl="0" indent="-342900" algn="just" defTabSz="914400" eaLnBrk="1" fontAlgn="auto" latinLnBrk="0" hangingPunct="1">
              <a:lnSpc>
                <a:spcPts val="281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Sua enzima principal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peroxidase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catalase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).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Esta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enzima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degrada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moléculas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peróxido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hidrogênio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(água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oxigenada)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  resultado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metabolismo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ts val="281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peróxido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hidrogênio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pode ser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muito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tóxico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porque pode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levar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produção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radicais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livres.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Estes radicais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capazes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danificar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Desintoxicação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8220" y="4544567"/>
            <a:ext cx="2816352" cy="2313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291" y="4739640"/>
            <a:ext cx="2228088" cy="1862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511029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89152"/>
            <a:ext cx="7743190" cy="926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Centríolos: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centríolo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cilindro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cuja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</a:t>
            </a:r>
            <a:r>
              <a:rPr kumimoji="0" sz="2800" b="0" i="0" u="none" strike="noStrike" kern="0" cap="none" spc="2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constituída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51915" y="2028317"/>
          <a:ext cx="7420114" cy="1243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1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7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379">
                <a:tc>
                  <a:txBody>
                    <a:bodyPr/>
                    <a:lstStyle/>
                    <a:p>
                      <a:pPr marL="22225">
                        <a:lnSpc>
                          <a:spcPts val="2685"/>
                        </a:lnSpc>
                        <a:tabLst>
                          <a:tab pos="895350" algn="l"/>
                        </a:tabLst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r	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2800" spc="-2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2800" dirty="0">
                          <a:latin typeface="Calibri"/>
                          <a:cs typeface="Calibri"/>
                        </a:rPr>
                        <a:t>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2685"/>
                        </a:lnSpc>
                      </a:pPr>
                      <a:r>
                        <a:rPr sz="2800" spc="-15" dirty="0">
                          <a:latin typeface="Calibri"/>
                          <a:cs typeface="Calibri"/>
                        </a:rPr>
                        <a:t>conjuntos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685"/>
                        </a:lnSpc>
                        <a:tabLst>
                          <a:tab pos="741045" algn="l"/>
                        </a:tabLst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de	</a:t>
                      </a:r>
                      <a:r>
                        <a:rPr sz="2800" spc="-15" dirty="0">
                          <a:latin typeface="Calibri"/>
                          <a:cs typeface="Calibri"/>
                        </a:rPr>
                        <a:t>três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ts val="2685"/>
                        </a:lnSpc>
                      </a:pPr>
                      <a:r>
                        <a:rPr sz="2800" b="1" spc="-5" dirty="0">
                          <a:latin typeface="Calibri"/>
                          <a:cs typeface="Calibri"/>
                        </a:rPr>
                        <a:t>mi</a:t>
                      </a:r>
                      <a:r>
                        <a:rPr sz="2800" b="1" spc="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800" b="1" spc="-3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800" b="1" dirty="0">
                          <a:latin typeface="Calibri"/>
                          <a:cs typeface="Calibri"/>
                        </a:rPr>
                        <a:t>otúbu</a:t>
                      </a:r>
                      <a:r>
                        <a:rPr sz="2800" b="1" spc="-1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800" b="1" dirty="0">
                          <a:latin typeface="Calibri"/>
                          <a:cs typeface="Calibri"/>
                        </a:rPr>
                        <a:t>os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8">
                <a:tc>
                  <a:txBody>
                    <a:bodyPr/>
                    <a:lstStyle/>
                    <a:p>
                      <a:pPr marL="22225">
                        <a:lnSpc>
                          <a:spcPts val="2770"/>
                        </a:lnSpc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(tubulina)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2770"/>
                        </a:lnSpc>
                      </a:pPr>
                      <a:r>
                        <a:rPr sz="2800" dirty="0">
                          <a:latin typeface="Calibri"/>
                          <a:cs typeface="Calibri"/>
                        </a:rPr>
                        <a:t>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2770"/>
                        </a:lnSpc>
                      </a:pPr>
                      <a:r>
                        <a:rPr sz="2800" spc="-20" dirty="0">
                          <a:latin typeface="Calibri"/>
                          <a:cs typeface="Calibri"/>
                        </a:rPr>
                        <a:t>geralmente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70"/>
                        </a:lnSpc>
                      </a:pPr>
                      <a:r>
                        <a:rPr sz="2800" spc="-15" dirty="0">
                          <a:latin typeface="Calibri"/>
                          <a:cs typeface="Calibri"/>
                        </a:rPr>
                        <a:t>ocorrem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r">
                        <a:lnSpc>
                          <a:spcPts val="2770"/>
                        </a:lnSpc>
                        <a:tabLst>
                          <a:tab pos="692150" algn="l"/>
                          <a:tab pos="1685289" algn="l"/>
                        </a:tabLst>
                      </a:pPr>
                      <a:r>
                        <a:rPr sz="2800" b="1" spc="-5" dirty="0">
                          <a:latin typeface="Calibri"/>
                          <a:cs typeface="Calibri"/>
                        </a:rPr>
                        <a:t>ao</a:t>
                      </a:r>
                      <a:r>
                        <a:rPr sz="2800" b="1" dirty="0">
                          <a:latin typeface="Calibri"/>
                          <a:cs typeface="Calibri"/>
                        </a:rPr>
                        <a:t>s	pa</a:t>
                      </a:r>
                      <a:r>
                        <a:rPr sz="2800" b="1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8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800" b="1" dirty="0">
                          <a:latin typeface="Calibri"/>
                          <a:cs typeface="Calibri"/>
                        </a:rPr>
                        <a:t>s	</a:t>
                      </a:r>
                      <a:r>
                        <a:rPr sz="2800" spc="-5" dirty="0">
                          <a:latin typeface="Calibri"/>
                          <a:cs typeface="Calibri"/>
                        </a:rPr>
                        <a:t>nas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69">
                <a:tc>
                  <a:txBody>
                    <a:bodyPr/>
                    <a:lstStyle/>
                    <a:p>
                      <a:pPr marL="22225">
                        <a:lnSpc>
                          <a:spcPts val="2770"/>
                        </a:lnSpc>
                      </a:pPr>
                      <a:r>
                        <a:rPr sz="2800" spc="-5" dirty="0">
                          <a:latin typeface="Calibri"/>
                          <a:cs typeface="Calibri"/>
                        </a:rPr>
                        <a:t>células.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18540" y="3223006"/>
            <a:ext cx="7743825" cy="2122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lvl="0" indent="-3429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responsável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divisão celular 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“orientando”o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deslocamento dos cromossomos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células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sendo</a:t>
            </a:r>
            <a:r>
              <a:rPr kumimoji="0" sz="2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formadas.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Originam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Cílios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flagelos.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Raros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vegetais.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64835" y="6388606"/>
            <a:ext cx="2590800" cy="469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0076" y="4600955"/>
            <a:ext cx="2560320" cy="1798320"/>
          </a:xfrm>
          <a:custGeom>
            <a:avLst/>
            <a:gdLst/>
            <a:ahLst/>
            <a:cxnLst/>
            <a:rect l="l" t="t" r="r" b="b"/>
            <a:pathLst>
              <a:path w="2560320" h="1798320">
                <a:moveTo>
                  <a:pt x="2405760" y="0"/>
                </a:moveTo>
                <a:lnTo>
                  <a:pt x="154559" y="0"/>
                </a:lnTo>
                <a:lnTo>
                  <a:pt x="105712" y="7881"/>
                </a:lnTo>
                <a:lnTo>
                  <a:pt x="63285" y="29825"/>
                </a:lnTo>
                <a:lnTo>
                  <a:pt x="29825" y="63285"/>
                </a:lnTo>
                <a:lnTo>
                  <a:pt x="7881" y="105712"/>
                </a:lnTo>
                <a:lnTo>
                  <a:pt x="0" y="154559"/>
                </a:lnTo>
                <a:lnTo>
                  <a:pt x="0" y="1643773"/>
                </a:lnTo>
                <a:lnTo>
                  <a:pt x="7881" y="1692623"/>
                </a:lnTo>
                <a:lnTo>
                  <a:pt x="29825" y="1735048"/>
                </a:lnTo>
                <a:lnTo>
                  <a:pt x="63285" y="1768502"/>
                </a:lnTo>
                <a:lnTo>
                  <a:pt x="105712" y="1790441"/>
                </a:lnTo>
                <a:lnTo>
                  <a:pt x="154559" y="1798320"/>
                </a:lnTo>
                <a:lnTo>
                  <a:pt x="2405760" y="1798320"/>
                </a:lnTo>
                <a:lnTo>
                  <a:pt x="2454607" y="1790441"/>
                </a:lnTo>
                <a:lnTo>
                  <a:pt x="2497034" y="1768502"/>
                </a:lnTo>
                <a:lnTo>
                  <a:pt x="2530494" y="1735048"/>
                </a:lnTo>
                <a:lnTo>
                  <a:pt x="2552438" y="1692623"/>
                </a:lnTo>
                <a:lnTo>
                  <a:pt x="2560320" y="1643773"/>
                </a:lnTo>
                <a:lnTo>
                  <a:pt x="2560320" y="154559"/>
                </a:lnTo>
                <a:lnTo>
                  <a:pt x="2552438" y="105712"/>
                </a:lnTo>
                <a:lnTo>
                  <a:pt x="2530494" y="63285"/>
                </a:lnTo>
                <a:lnTo>
                  <a:pt x="2497034" y="29825"/>
                </a:lnTo>
                <a:lnTo>
                  <a:pt x="2454607" y="7881"/>
                </a:lnTo>
                <a:lnTo>
                  <a:pt x="240576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0076" y="4600955"/>
            <a:ext cx="2560320" cy="1798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82132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69847"/>
            <a:ext cx="7746365" cy="3564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Ribossomos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31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Ribossomos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os locais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síntese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706880" algn="l"/>
                <a:tab pos="2352040" algn="l"/>
                <a:tab pos="4262120" algn="l"/>
                <a:tab pos="4912360" algn="l"/>
                <a:tab pos="5217160" algn="l"/>
                <a:tab pos="6671945" algn="l"/>
                <a:tab pos="71501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anela	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ão	</a:t>
            </a:r>
            <a:r>
              <a:rPr kumimoji="0" sz="2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mb</a:t>
            </a:r>
            <a:r>
              <a:rPr kumimoji="0" sz="2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anosa	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é	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	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R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</a:p>
          <a:p>
            <a:pPr marL="354965" marR="0" lvl="0" indent="0" defTabSz="914400" eaLnBrk="1" fontAlgn="auto" latinLnBrk="0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ribossômico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proteínas.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715" lvl="0" indent="-342900" algn="just" defTabSz="914400" eaLnBrk="1" fontAlgn="auto" latinLnBrk="0" hangingPunct="1">
              <a:lnSpc>
                <a:spcPct val="8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1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Encontra</a:t>
            </a:r>
            <a:r>
              <a:rPr lang="pt-BR" sz="2600" kern="0" spc="-15" dirty="0">
                <a:solidFill>
                  <a:sysClr val="windowText" lastClr="000000"/>
                </a:solidFill>
                <a:latin typeface="Calibri"/>
                <a:cs typeface="Calibri"/>
              </a:rPr>
              <a:t>-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presente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eucariontes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nos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procariontes.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715" lvl="0" indent="-342900" algn="just" defTabSz="914400" eaLnBrk="1" fontAlgn="auto" latinLnBrk="0" hangingPunct="1">
              <a:lnSpc>
                <a:spcPct val="8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encontrados livres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citosol ou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</a:t>
            </a:r>
            <a:r>
              <a:rPr kumimoji="0" sz="2600" b="0" i="0" u="none" strike="noStrike" kern="0" cap="none" spc="5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polissomos, na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polissomos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presos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retículo 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endoplasmático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rugoso (RER),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dentro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mitocôndrias 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cloroplastos.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79747" y="4587240"/>
            <a:ext cx="3852672" cy="2270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4820" y="4782310"/>
            <a:ext cx="3264408" cy="195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48623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8540" y="1131823"/>
            <a:ext cx="6090920" cy="93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Retículo</a:t>
            </a: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endoplasmático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Atua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 transportador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17385" y="2156205"/>
            <a:ext cx="1846580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066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</a:t>
            </a:r>
            <a:r>
              <a:rPr kumimoji="0" sz="2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anas  eu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ariót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cas,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540" y="2156205"/>
            <a:ext cx="5711825" cy="131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4664" algn="l"/>
                <a:tab pos="2172335" algn="l"/>
                <a:tab pos="2717800" algn="l"/>
                <a:tab pos="3642995" algn="l"/>
                <a:tab pos="4043679" algn="l"/>
                <a:tab pos="4714240" algn="l"/>
                <a:tab pos="520065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Formado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	um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elula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ado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dividido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3522091"/>
            <a:ext cx="7237730" cy="969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Retículo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Endoplasmático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Rugoso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(RER).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Retículo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Endoplasmático Liso (REL)</a:t>
            </a:r>
            <a:r>
              <a:rPr kumimoji="0" sz="2800" b="1" i="0" u="none" strike="noStrike" kern="0" cap="none" spc="6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(agranular).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7152" y="5536691"/>
            <a:ext cx="3736847" cy="1321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2391" y="5085588"/>
            <a:ext cx="2318385" cy="1772920"/>
          </a:xfrm>
          <a:custGeom>
            <a:avLst/>
            <a:gdLst/>
            <a:ahLst/>
            <a:cxnLst/>
            <a:rect l="l" t="t" r="r" b="b"/>
            <a:pathLst>
              <a:path w="2318384" h="1772920">
                <a:moveTo>
                  <a:pt x="2165731" y="0"/>
                </a:moveTo>
                <a:lnTo>
                  <a:pt x="152273" y="0"/>
                </a:lnTo>
                <a:lnTo>
                  <a:pt x="104152" y="7765"/>
                </a:lnTo>
                <a:lnTo>
                  <a:pt x="62352" y="29386"/>
                </a:lnTo>
                <a:lnTo>
                  <a:pt x="29386" y="62352"/>
                </a:lnTo>
                <a:lnTo>
                  <a:pt x="7765" y="104152"/>
                </a:lnTo>
                <a:lnTo>
                  <a:pt x="0" y="152273"/>
                </a:lnTo>
                <a:lnTo>
                  <a:pt x="0" y="1620088"/>
                </a:lnTo>
                <a:lnTo>
                  <a:pt x="7765" y="1668234"/>
                </a:lnTo>
                <a:lnTo>
                  <a:pt x="29386" y="1710048"/>
                </a:lnTo>
                <a:lnTo>
                  <a:pt x="62352" y="1743022"/>
                </a:lnTo>
                <a:lnTo>
                  <a:pt x="104152" y="1764645"/>
                </a:lnTo>
                <a:lnTo>
                  <a:pt x="152273" y="1772411"/>
                </a:lnTo>
                <a:lnTo>
                  <a:pt x="2165731" y="1772411"/>
                </a:lnTo>
                <a:lnTo>
                  <a:pt x="2213851" y="1764645"/>
                </a:lnTo>
                <a:lnTo>
                  <a:pt x="2255651" y="1743022"/>
                </a:lnTo>
                <a:lnTo>
                  <a:pt x="2288617" y="1710048"/>
                </a:lnTo>
                <a:lnTo>
                  <a:pt x="2310238" y="1668234"/>
                </a:lnTo>
                <a:lnTo>
                  <a:pt x="2318004" y="1620088"/>
                </a:lnTo>
                <a:lnTo>
                  <a:pt x="2318004" y="152273"/>
                </a:lnTo>
                <a:lnTo>
                  <a:pt x="2310238" y="104152"/>
                </a:lnTo>
                <a:lnTo>
                  <a:pt x="2288617" y="62352"/>
                </a:lnTo>
                <a:lnTo>
                  <a:pt x="2255651" y="29386"/>
                </a:lnTo>
                <a:lnTo>
                  <a:pt x="2213851" y="7765"/>
                </a:lnTo>
                <a:lnTo>
                  <a:pt x="21657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2391" y="5085588"/>
            <a:ext cx="2318004" cy="1772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142322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364299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Retículo</a:t>
            </a: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endoplasmático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64435" y="6010654"/>
            <a:ext cx="5340096" cy="84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79676" y="1772411"/>
            <a:ext cx="5309870" cy="4249420"/>
          </a:xfrm>
          <a:custGeom>
            <a:avLst/>
            <a:gdLst/>
            <a:ahLst/>
            <a:cxnLst/>
            <a:rect l="l" t="t" r="r" b="b"/>
            <a:pathLst>
              <a:path w="5309870" h="4249420">
                <a:moveTo>
                  <a:pt x="4944491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4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0" y="3883761"/>
                </a:lnTo>
                <a:lnTo>
                  <a:pt x="3332" y="3933309"/>
                </a:lnTo>
                <a:lnTo>
                  <a:pt x="13041" y="3980831"/>
                </a:lnTo>
                <a:lnTo>
                  <a:pt x="28690" y="4025893"/>
                </a:lnTo>
                <a:lnTo>
                  <a:pt x="49845" y="4068058"/>
                </a:lnTo>
                <a:lnTo>
                  <a:pt x="76071" y="4106892"/>
                </a:lnTo>
                <a:lnTo>
                  <a:pt x="106934" y="4141960"/>
                </a:lnTo>
                <a:lnTo>
                  <a:pt x="141998" y="4172827"/>
                </a:lnTo>
                <a:lnTo>
                  <a:pt x="180829" y="4199057"/>
                </a:lnTo>
                <a:lnTo>
                  <a:pt x="222992" y="4220216"/>
                </a:lnTo>
                <a:lnTo>
                  <a:pt x="268052" y="4235868"/>
                </a:lnTo>
                <a:lnTo>
                  <a:pt x="315574" y="4245578"/>
                </a:lnTo>
                <a:lnTo>
                  <a:pt x="365125" y="4248912"/>
                </a:lnTo>
                <a:lnTo>
                  <a:pt x="4944491" y="4248912"/>
                </a:lnTo>
                <a:lnTo>
                  <a:pt x="4994041" y="4245578"/>
                </a:lnTo>
                <a:lnTo>
                  <a:pt x="5041563" y="4235868"/>
                </a:lnTo>
                <a:lnTo>
                  <a:pt x="5086623" y="4220216"/>
                </a:lnTo>
                <a:lnTo>
                  <a:pt x="5128786" y="4199057"/>
                </a:lnTo>
                <a:lnTo>
                  <a:pt x="5167617" y="4172827"/>
                </a:lnTo>
                <a:lnTo>
                  <a:pt x="5202682" y="4141960"/>
                </a:lnTo>
                <a:lnTo>
                  <a:pt x="5233544" y="4106892"/>
                </a:lnTo>
                <a:lnTo>
                  <a:pt x="5259770" y="4068058"/>
                </a:lnTo>
                <a:lnTo>
                  <a:pt x="5280925" y="4025893"/>
                </a:lnTo>
                <a:lnTo>
                  <a:pt x="5296574" y="3980831"/>
                </a:lnTo>
                <a:lnTo>
                  <a:pt x="5306283" y="3933309"/>
                </a:lnTo>
                <a:lnTo>
                  <a:pt x="5309616" y="3883761"/>
                </a:lnTo>
                <a:lnTo>
                  <a:pt x="5309616" y="365125"/>
                </a:lnTo>
                <a:lnTo>
                  <a:pt x="5306283" y="315574"/>
                </a:lnTo>
                <a:lnTo>
                  <a:pt x="5296574" y="268052"/>
                </a:lnTo>
                <a:lnTo>
                  <a:pt x="5280925" y="222992"/>
                </a:lnTo>
                <a:lnTo>
                  <a:pt x="5259770" y="180829"/>
                </a:lnTo>
                <a:lnTo>
                  <a:pt x="5233544" y="141998"/>
                </a:lnTo>
                <a:lnTo>
                  <a:pt x="5202682" y="106933"/>
                </a:lnTo>
                <a:lnTo>
                  <a:pt x="5167617" y="76071"/>
                </a:lnTo>
                <a:lnTo>
                  <a:pt x="5128786" y="49845"/>
                </a:lnTo>
                <a:lnTo>
                  <a:pt x="5086623" y="28690"/>
                </a:lnTo>
                <a:lnTo>
                  <a:pt x="5041563" y="13041"/>
                </a:lnTo>
                <a:lnTo>
                  <a:pt x="4994041" y="3332"/>
                </a:lnTo>
                <a:lnTo>
                  <a:pt x="49444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9676" y="1772411"/>
            <a:ext cx="5309616" cy="4248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65397" y="3321558"/>
            <a:ext cx="2664460" cy="2484120"/>
          </a:xfrm>
          <a:custGeom>
            <a:avLst/>
            <a:gdLst/>
            <a:ahLst/>
            <a:cxnLst/>
            <a:rect l="l" t="t" r="r" b="b"/>
            <a:pathLst>
              <a:path w="2664460" h="2484120">
                <a:moveTo>
                  <a:pt x="0" y="1242059"/>
                </a:moveTo>
                <a:lnTo>
                  <a:pt x="918" y="1195498"/>
                </a:lnTo>
                <a:lnTo>
                  <a:pt x="3653" y="1149369"/>
                </a:lnTo>
                <a:lnTo>
                  <a:pt x="8172" y="1103702"/>
                </a:lnTo>
                <a:lnTo>
                  <a:pt x="14443" y="1058527"/>
                </a:lnTo>
                <a:lnTo>
                  <a:pt x="22433" y="1013875"/>
                </a:lnTo>
                <a:lnTo>
                  <a:pt x="32110" y="969775"/>
                </a:lnTo>
                <a:lnTo>
                  <a:pt x="43442" y="926257"/>
                </a:lnTo>
                <a:lnTo>
                  <a:pt x="56398" y="883352"/>
                </a:lnTo>
                <a:lnTo>
                  <a:pt x="70944" y="841090"/>
                </a:lnTo>
                <a:lnTo>
                  <a:pt x="87048" y="799500"/>
                </a:lnTo>
                <a:lnTo>
                  <a:pt x="104679" y="758612"/>
                </a:lnTo>
                <a:lnTo>
                  <a:pt x="123804" y="718457"/>
                </a:lnTo>
                <a:lnTo>
                  <a:pt x="144391" y="679065"/>
                </a:lnTo>
                <a:lnTo>
                  <a:pt x="166407" y="640465"/>
                </a:lnTo>
                <a:lnTo>
                  <a:pt x="189821" y="602688"/>
                </a:lnTo>
                <a:lnTo>
                  <a:pt x="214601" y="565764"/>
                </a:lnTo>
                <a:lnTo>
                  <a:pt x="240713" y="529723"/>
                </a:lnTo>
                <a:lnTo>
                  <a:pt x="268126" y="494594"/>
                </a:lnTo>
                <a:lnTo>
                  <a:pt x="296808" y="460408"/>
                </a:lnTo>
                <a:lnTo>
                  <a:pt x="326726" y="427195"/>
                </a:lnTo>
                <a:lnTo>
                  <a:pt x="357849" y="394984"/>
                </a:lnTo>
                <a:lnTo>
                  <a:pt x="390143" y="363807"/>
                </a:lnTo>
                <a:lnTo>
                  <a:pt x="423578" y="333692"/>
                </a:lnTo>
                <a:lnTo>
                  <a:pt x="458120" y="304671"/>
                </a:lnTo>
                <a:lnTo>
                  <a:pt x="493738" y="276772"/>
                </a:lnTo>
                <a:lnTo>
                  <a:pt x="530398" y="250026"/>
                </a:lnTo>
                <a:lnTo>
                  <a:pt x="568070" y="224464"/>
                </a:lnTo>
                <a:lnTo>
                  <a:pt x="606721" y="200114"/>
                </a:lnTo>
                <a:lnTo>
                  <a:pt x="646318" y="177008"/>
                </a:lnTo>
                <a:lnTo>
                  <a:pt x="686830" y="155174"/>
                </a:lnTo>
                <a:lnTo>
                  <a:pt x="728224" y="134644"/>
                </a:lnTo>
                <a:lnTo>
                  <a:pt x="770468" y="115447"/>
                </a:lnTo>
                <a:lnTo>
                  <a:pt x="813530" y="97613"/>
                </a:lnTo>
                <a:lnTo>
                  <a:pt x="857377" y="81172"/>
                </a:lnTo>
                <a:lnTo>
                  <a:pt x="901978" y="66155"/>
                </a:lnTo>
                <a:lnTo>
                  <a:pt x="947300" y="52591"/>
                </a:lnTo>
                <a:lnTo>
                  <a:pt x="993311" y="40510"/>
                </a:lnTo>
                <a:lnTo>
                  <a:pt x="1039979" y="29942"/>
                </a:lnTo>
                <a:lnTo>
                  <a:pt x="1087271" y="20918"/>
                </a:lnTo>
                <a:lnTo>
                  <a:pt x="1135156" y="13468"/>
                </a:lnTo>
                <a:lnTo>
                  <a:pt x="1183601" y="7620"/>
                </a:lnTo>
                <a:lnTo>
                  <a:pt x="1232574" y="3407"/>
                </a:lnTo>
                <a:lnTo>
                  <a:pt x="1282043" y="856"/>
                </a:lnTo>
                <a:lnTo>
                  <a:pt x="1331976" y="0"/>
                </a:lnTo>
                <a:lnTo>
                  <a:pt x="1381908" y="856"/>
                </a:lnTo>
                <a:lnTo>
                  <a:pt x="1431377" y="3407"/>
                </a:lnTo>
                <a:lnTo>
                  <a:pt x="1480350" y="7620"/>
                </a:lnTo>
                <a:lnTo>
                  <a:pt x="1528795" y="13468"/>
                </a:lnTo>
                <a:lnTo>
                  <a:pt x="1576680" y="20918"/>
                </a:lnTo>
                <a:lnTo>
                  <a:pt x="1623972" y="29942"/>
                </a:lnTo>
                <a:lnTo>
                  <a:pt x="1670640" y="40510"/>
                </a:lnTo>
                <a:lnTo>
                  <a:pt x="1716651" y="52591"/>
                </a:lnTo>
                <a:lnTo>
                  <a:pt x="1761973" y="66155"/>
                </a:lnTo>
                <a:lnTo>
                  <a:pt x="1806574" y="81172"/>
                </a:lnTo>
                <a:lnTo>
                  <a:pt x="1850421" y="97613"/>
                </a:lnTo>
                <a:lnTo>
                  <a:pt x="1893483" y="115447"/>
                </a:lnTo>
                <a:lnTo>
                  <a:pt x="1935727" y="134644"/>
                </a:lnTo>
                <a:lnTo>
                  <a:pt x="1977121" y="155174"/>
                </a:lnTo>
                <a:lnTo>
                  <a:pt x="2017633" y="177008"/>
                </a:lnTo>
                <a:lnTo>
                  <a:pt x="2057230" y="200114"/>
                </a:lnTo>
                <a:lnTo>
                  <a:pt x="2095881" y="224464"/>
                </a:lnTo>
                <a:lnTo>
                  <a:pt x="2133553" y="250026"/>
                </a:lnTo>
                <a:lnTo>
                  <a:pt x="2170213" y="276772"/>
                </a:lnTo>
                <a:lnTo>
                  <a:pt x="2205831" y="304671"/>
                </a:lnTo>
                <a:lnTo>
                  <a:pt x="2240373" y="333692"/>
                </a:lnTo>
                <a:lnTo>
                  <a:pt x="2273807" y="363807"/>
                </a:lnTo>
                <a:lnTo>
                  <a:pt x="2306102" y="394984"/>
                </a:lnTo>
                <a:lnTo>
                  <a:pt x="2337225" y="427195"/>
                </a:lnTo>
                <a:lnTo>
                  <a:pt x="2367143" y="460408"/>
                </a:lnTo>
                <a:lnTo>
                  <a:pt x="2395825" y="494594"/>
                </a:lnTo>
                <a:lnTo>
                  <a:pt x="2423238" y="529723"/>
                </a:lnTo>
                <a:lnTo>
                  <a:pt x="2449350" y="565764"/>
                </a:lnTo>
                <a:lnTo>
                  <a:pt x="2474130" y="602688"/>
                </a:lnTo>
                <a:lnTo>
                  <a:pt x="2497544" y="640465"/>
                </a:lnTo>
                <a:lnTo>
                  <a:pt x="2519560" y="679065"/>
                </a:lnTo>
                <a:lnTo>
                  <a:pt x="2540147" y="718457"/>
                </a:lnTo>
                <a:lnTo>
                  <a:pt x="2559272" y="758612"/>
                </a:lnTo>
                <a:lnTo>
                  <a:pt x="2576903" y="799500"/>
                </a:lnTo>
                <a:lnTo>
                  <a:pt x="2593007" y="841090"/>
                </a:lnTo>
                <a:lnTo>
                  <a:pt x="2607553" y="883352"/>
                </a:lnTo>
                <a:lnTo>
                  <a:pt x="2620509" y="926257"/>
                </a:lnTo>
                <a:lnTo>
                  <a:pt x="2631841" y="969775"/>
                </a:lnTo>
                <a:lnTo>
                  <a:pt x="2641518" y="1013875"/>
                </a:lnTo>
                <a:lnTo>
                  <a:pt x="2649508" y="1058527"/>
                </a:lnTo>
                <a:lnTo>
                  <a:pt x="2655779" y="1103702"/>
                </a:lnTo>
                <a:lnTo>
                  <a:pt x="2660298" y="1149369"/>
                </a:lnTo>
                <a:lnTo>
                  <a:pt x="2663033" y="1195498"/>
                </a:lnTo>
                <a:lnTo>
                  <a:pt x="2663952" y="1242059"/>
                </a:lnTo>
                <a:lnTo>
                  <a:pt x="2663033" y="1288621"/>
                </a:lnTo>
                <a:lnTo>
                  <a:pt x="2660298" y="1334750"/>
                </a:lnTo>
                <a:lnTo>
                  <a:pt x="2655779" y="1380417"/>
                </a:lnTo>
                <a:lnTo>
                  <a:pt x="2649508" y="1425592"/>
                </a:lnTo>
                <a:lnTo>
                  <a:pt x="2641518" y="1470244"/>
                </a:lnTo>
                <a:lnTo>
                  <a:pt x="2631841" y="1514344"/>
                </a:lnTo>
                <a:lnTo>
                  <a:pt x="2620509" y="1557862"/>
                </a:lnTo>
                <a:lnTo>
                  <a:pt x="2607553" y="1600767"/>
                </a:lnTo>
                <a:lnTo>
                  <a:pt x="2593007" y="1643029"/>
                </a:lnTo>
                <a:lnTo>
                  <a:pt x="2576903" y="1684619"/>
                </a:lnTo>
                <a:lnTo>
                  <a:pt x="2559272" y="1725507"/>
                </a:lnTo>
                <a:lnTo>
                  <a:pt x="2540147" y="1765662"/>
                </a:lnTo>
                <a:lnTo>
                  <a:pt x="2519560" y="1805054"/>
                </a:lnTo>
                <a:lnTo>
                  <a:pt x="2497544" y="1843654"/>
                </a:lnTo>
                <a:lnTo>
                  <a:pt x="2474130" y="1881431"/>
                </a:lnTo>
                <a:lnTo>
                  <a:pt x="2449350" y="1918355"/>
                </a:lnTo>
                <a:lnTo>
                  <a:pt x="2423238" y="1954396"/>
                </a:lnTo>
                <a:lnTo>
                  <a:pt x="2395825" y="1989525"/>
                </a:lnTo>
                <a:lnTo>
                  <a:pt x="2367143" y="2023711"/>
                </a:lnTo>
                <a:lnTo>
                  <a:pt x="2337225" y="2056924"/>
                </a:lnTo>
                <a:lnTo>
                  <a:pt x="2306102" y="2089135"/>
                </a:lnTo>
                <a:lnTo>
                  <a:pt x="2273808" y="2120312"/>
                </a:lnTo>
                <a:lnTo>
                  <a:pt x="2240373" y="2150427"/>
                </a:lnTo>
                <a:lnTo>
                  <a:pt x="2205831" y="2179448"/>
                </a:lnTo>
                <a:lnTo>
                  <a:pt x="2170213" y="2207347"/>
                </a:lnTo>
                <a:lnTo>
                  <a:pt x="2133553" y="2234093"/>
                </a:lnTo>
                <a:lnTo>
                  <a:pt x="2095881" y="2259655"/>
                </a:lnTo>
                <a:lnTo>
                  <a:pt x="2057230" y="2284005"/>
                </a:lnTo>
                <a:lnTo>
                  <a:pt x="2017633" y="2307111"/>
                </a:lnTo>
                <a:lnTo>
                  <a:pt x="1977121" y="2328945"/>
                </a:lnTo>
                <a:lnTo>
                  <a:pt x="1935727" y="2349475"/>
                </a:lnTo>
                <a:lnTo>
                  <a:pt x="1893483" y="2368672"/>
                </a:lnTo>
                <a:lnTo>
                  <a:pt x="1850421" y="2386506"/>
                </a:lnTo>
                <a:lnTo>
                  <a:pt x="1806574" y="2402947"/>
                </a:lnTo>
                <a:lnTo>
                  <a:pt x="1761973" y="2417964"/>
                </a:lnTo>
                <a:lnTo>
                  <a:pt x="1716651" y="2431528"/>
                </a:lnTo>
                <a:lnTo>
                  <a:pt x="1670640" y="2443609"/>
                </a:lnTo>
                <a:lnTo>
                  <a:pt x="1623972" y="2454177"/>
                </a:lnTo>
                <a:lnTo>
                  <a:pt x="1576680" y="2463201"/>
                </a:lnTo>
                <a:lnTo>
                  <a:pt x="1528795" y="2470651"/>
                </a:lnTo>
                <a:lnTo>
                  <a:pt x="1480350" y="2476499"/>
                </a:lnTo>
                <a:lnTo>
                  <a:pt x="1431377" y="2480712"/>
                </a:lnTo>
                <a:lnTo>
                  <a:pt x="1381908" y="2483263"/>
                </a:lnTo>
                <a:lnTo>
                  <a:pt x="1331976" y="2484119"/>
                </a:lnTo>
                <a:lnTo>
                  <a:pt x="1282043" y="2483263"/>
                </a:lnTo>
                <a:lnTo>
                  <a:pt x="1232574" y="2480712"/>
                </a:lnTo>
                <a:lnTo>
                  <a:pt x="1183601" y="2476499"/>
                </a:lnTo>
                <a:lnTo>
                  <a:pt x="1135156" y="2470651"/>
                </a:lnTo>
                <a:lnTo>
                  <a:pt x="1087271" y="2463201"/>
                </a:lnTo>
                <a:lnTo>
                  <a:pt x="1039979" y="2454177"/>
                </a:lnTo>
                <a:lnTo>
                  <a:pt x="993311" y="2443609"/>
                </a:lnTo>
                <a:lnTo>
                  <a:pt x="947300" y="2431528"/>
                </a:lnTo>
                <a:lnTo>
                  <a:pt x="901978" y="2417964"/>
                </a:lnTo>
                <a:lnTo>
                  <a:pt x="857377" y="2402947"/>
                </a:lnTo>
                <a:lnTo>
                  <a:pt x="813530" y="2386506"/>
                </a:lnTo>
                <a:lnTo>
                  <a:pt x="770468" y="2368672"/>
                </a:lnTo>
                <a:lnTo>
                  <a:pt x="728224" y="2349475"/>
                </a:lnTo>
                <a:lnTo>
                  <a:pt x="686830" y="2328945"/>
                </a:lnTo>
                <a:lnTo>
                  <a:pt x="646318" y="2307111"/>
                </a:lnTo>
                <a:lnTo>
                  <a:pt x="606721" y="2284005"/>
                </a:lnTo>
                <a:lnTo>
                  <a:pt x="568070" y="2259655"/>
                </a:lnTo>
                <a:lnTo>
                  <a:pt x="530398" y="2234093"/>
                </a:lnTo>
                <a:lnTo>
                  <a:pt x="493738" y="2207347"/>
                </a:lnTo>
                <a:lnTo>
                  <a:pt x="458120" y="2179448"/>
                </a:lnTo>
                <a:lnTo>
                  <a:pt x="423578" y="2150427"/>
                </a:lnTo>
                <a:lnTo>
                  <a:pt x="390144" y="2120312"/>
                </a:lnTo>
                <a:lnTo>
                  <a:pt x="357849" y="2089135"/>
                </a:lnTo>
                <a:lnTo>
                  <a:pt x="326726" y="2056924"/>
                </a:lnTo>
                <a:lnTo>
                  <a:pt x="296808" y="2023711"/>
                </a:lnTo>
                <a:lnTo>
                  <a:pt x="268126" y="1989525"/>
                </a:lnTo>
                <a:lnTo>
                  <a:pt x="240713" y="1954396"/>
                </a:lnTo>
                <a:lnTo>
                  <a:pt x="214601" y="1918355"/>
                </a:lnTo>
                <a:lnTo>
                  <a:pt x="189821" y="1881431"/>
                </a:lnTo>
                <a:lnTo>
                  <a:pt x="166407" y="1843654"/>
                </a:lnTo>
                <a:lnTo>
                  <a:pt x="144391" y="1805054"/>
                </a:lnTo>
                <a:lnTo>
                  <a:pt x="123804" y="1765662"/>
                </a:lnTo>
                <a:lnTo>
                  <a:pt x="104679" y="1725507"/>
                </a:lnTo>
                <a:lnTo>
                  <a:pt x="87048" y="1684619"/>
                </a:lnTo>
                <a:lnTo>
                  <a:pt x="70944" y="1643029"/>
                </a:lnTo>
                <a:lnTo>
                  <a:pt x="56398" y="1600767"/>
                </a:lnTo>
                <a:lnTo>
                  <a:pt x="43442" y="1557862"/>
                </a:lnTo>
                <a:lnTo>
                  <a:pt x="32110" y="1514344"/>
                </a:lnTo>
                <a:lnTo>
                  <a:pt x="22433" y="1470244"/>
                </a:lnTo>
                <a:lnTo>
                  <a:pt x="14443" y="1425592"/>
                </a:lnTo>
                <a:lnTo>
                  <a:pt x="8172" y="1380417"/>
                </a:lnTo>
                <a:lnTo>
                  <a:pt x="3653" y="1334750"/>
                </a:lnTo>
                <a:lnTo>
                  <a:pt x="918" y="1288621"/>
                </a:lnTo>
                <a:lnTo>
                  <a:pt x="0" y="1242059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559199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03553"/>
            <a:ext cx="7748270" cy="3700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Retículo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Endoplasmático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Rugoso</a:t>
            </a:r>
            <a:r>
              <a:rPr kumimoji="0" sz="2800" b="1" i="0" u="none" strike="noStrike" kern="0" cap="none" spc="1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(RER):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72210" algn="l"/>
                <a:tab pos="2318385" algn="l"/>
                <a:tab pos="2838450" algn="l"/>
                <a:tab pos="5356225" algn="l"/>
                <a:tab pos="5689600" algn="l"/>
                <a:tab pos="7369809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funçã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ename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762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encontram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aderidos a sua superfície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ribossomos;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35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Local de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produção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proteínas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quais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serão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transportadas internamente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Complexo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Golgi.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0352" y="6708647"/>
            <a:ext cx="2945892" cy="149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55591" y="5157215"/>
            <a:ext cx="2915920" cy="1562100"/>
          </a:xfrm>
          <a:custGeom>
            <a:avLst/>
            <a:gdLst/>
            <a:ahLst/>
            <a:cxnLst/>
            <a:rect l="l" t="t" r="r" b="b"/>
            <a:pathLst>
              <a:path w="2915920" h="1562100">
                <a:moveTo>
                  <a:pt x="2781173" y="0"/>
                </a:moveTo>
                <a:lnTo>
                  <a:pt x="134238" y="0"/>
                </a:lnTo>
                <a:lnTo>
                  <a:pt x="91797" y="6840"/>
                </a:lnTo>
                <a:lnTo>
                  <a:pt x="54946" y="25891"/>
                </a:lnTo>
                <a:lnTo>
                  <a:pt x="25891" y="54946"/>
                </a:lnTo>
                <a:lnTo>
                  <a:pt x="6840" y="91797"/>
                </a:lnTo>
                <a:lnTo>
                  <a:pt x="0" y="134238"/>
                </a:lnTo>
                <a:lnTo>
                  <a:pt x="0" y="1427848"/>
                </a:lnTo>
                <a:lnTo>
                  <a:pt x="6840" y="1470281"/>
                </a:lnTo>
                <a:lnTo>
                  <a:pt x="25891" y="1507134"/>
                </a:lnTo>
                <a:lnTo>
                  <a:pt x="54946" y="1536196"/>
                </a:lnTo>
                <a:lnTo>
                  <a:pt x="91797" y="1555255"/>
                </a:lnTo>
                <a:lnTo>
                  <a:pt x="134238" y="1562099"/>
                </a:lnTo>
                <a:lnTo>
                  <a:pt x="2781173" y="1562099"/>
                </a:lnTo>
                <a:lnTo>
                  <a:pt x="2823614" y="1555255"/>
                </a:lnTo>
                <a:lnTo>
                  <a:pt x="2860465" y="1536196"/>
                </a:lnTo>
                <a:lnTo>
                  <a:pt x="2889520" y="1507134"/>
                </a:lnTo>
                <a:lnTo>
                  <a:pt x="2908571" y="1470281"/>
                </a:lnTo>
                <a:lnTo>
                  <a:pt x="2915412" y="1427848"/>
                </a:lnTo>
                <a:lnTo>
                  <a:pt x="2915412" y="134238"/>
                </a:lnTo>
                <a:lnTo>
                  <a:pt x="2908571" y="91797"/>
                </a:lnTo>
                <a:lnTo>
                  <a:pt x="2889520" y="54946"/>
                </a:lnTo>
                <a:lnTo>
                  <a:pt x="2860465" y="25891"/>
                </a:lnTo>
                <a:lnTo>
                  <a:pt x="2823614" y="6840"/>
                </a:lnTo>
                <a:lnTo>
                  <a:pt x="278117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5591" y="5157215"/>
            <a:ext cx="2915412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391185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spc="-15" dirty="0">
                <a:solidFill>
                  <a:srgbClr val="5F497A"/>
                </a:solidFill>
              </a:rPr>
              <a:t>Retículo </a:t>
            </a:r>
            <a:r>
              <a:rPr sz="2800" spc="-5" dirty="0">
                <a:solidFill>
                  <a:srgbClr val="5F497A"/>
                </a:solidFill>
              </a:rPr>
              <a:t>Endoplasmático </a:t>
            </a:r>
            <a:r>
              <a:rPr sz="2800" spc="-10" dirty="0">
                <a:solidFill>
                  <a:srgbClr val="5F497A"/>
                </a:solidFill>
              </a:rPr>
              <a:t>Rugoso</a:t>
            </a:r>
            <a:r>
              <a:rPr sz="2800" spc="5" dirty="0">
                <a:solidFill>
                  <a:srgbClr val="5F497A"/>
                </a:solidFill>
              </a:rPr>
              <a:t> </a:t>
            </a:r>
            <a:r>
              <a:rPr sz="2800" spc="-5" dirty="0">
                <a:solidFill>
                  <a:srgbClr val="5F497A"/>
                </a:solidFill>
              </a:rPr>
              <a:t>(RER):</a:t>
            </a:r>
            <a:endParaRPr sz="2800"/>
          </a:p>
        </p:txBody>
      </p:sp>
      <p:sp>
        <p:nvSpPr>
          <p:cNvPr id="6" name="object 6"/>
          <p:cNvSpPr/>
          <p:nvPr/>
        </p:nvSpPr>
        <p:spPr>
          <a:xfrm>
            <a:off x="381000" y="5242558"/>
            <a:ext cx="3983736" cy="1615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40" y="2348483"/>
            <a:ext cx="3953510" cy="2905125"/>
          </a:xfrm>
          <a:custGeom>
            <a:avLst/>
            <a:gdLst/>
            <a:ahLst/>
            <a:cxnLst/>
            <a:rect l="l" t="t" r="r" b="b"/>
            <a:pathLst>
              <a:path w="3953510" h="2905125">
                <a:moveTo>
                  <a:pt x="3703574" y="0"/>
                </a:moveTo>
                <a:lnTo>
                  <a:pt x="249631" y="0"/>
                </a:lnTo>
                <a:lnTo>
                  <a:pt x="204758" y="4021"/>
                </a:lnTo>
                <a:lnTo>
                  <a:pt x="162525" y="15617"/>
                </a:lnTo>
                <a:lnTo>
                  <a:pt x="123635" y="34083"/>
                </a:lnTo>
                <a:lnTo>
                  <a:pt x="88795" y="58713"/>
                </a:lnTo>
                <a:lnTo>
                  <a:pt x="58708" y="88804"/>
                </a:lnTo>
                <a:lnTo>
                  <a:pt x="34081" y="123650"/>
                </a:lnTo>
                <a:lnTo>
                  <a:pt x="15617" y="162549"/>
                </a:lnTo>
                <a:lnTo>
                  <a:pt x="4021" y="204794"/>
                </a:lnTo>
                <a:lnTo>
                  <a:pt x="0" y="249681"/>
                </a:lnTo>
                <a:lnTo>
                  <a:pt x="0" y="2655061"/>
                </a:lnTo>
                <a:lnTo>
                  <a:pt x="4021" y="2699949"/>
                </a:lnTo>
                <a:lnTo>
                  <a:pt x="15617" y="2742194"/>
                </a:lnTo>
                <a:lnTo>
                  <a:pt x="34081" y="2781093"/>
                </a:lnTo>
                <a:lnTo>
                  <a:pt x="58708" y="2815939"/>
                </a:lnTo>
                <a:lnTo>
                  <a:pt x="88795" y="2846030"/>
                </a:lnTo>
                <a:lnTo>
                  <a:pt x="123635" y="2870660"/>
                </a:lnTo>
                <a:lnTo>
                  <a:pt x="162525" y="2889126"/>
                </a:lnTo>
                <a:lnTo>
                  <a:pt x="204758" y="2900722"/>
                </a:lnTo>
                <a:lnTo>
                  <a:pt x="249631" y="2904743"/>
                </a:lnTo>
                <a:lnTo>
                  <a:pt x="3703574" y="2904743"/>
                </a:lnTo>
                <a:lnTo>
                  <a:pt x="3748461" y="2900722"/>
                </a:lnTo>
                <a:lnTo>
                  <a:pt x="3790706" y="2889126"/>
                </a:lnTo>
                <a:lnTo>
                  <a:pt x="3829605" y="2870660"/>
                </a:lnTo>
                <a:lnTo>
                  <a:pt x="3864451" y="2846030"/>
                </a:lnTo>
                <a:lnTo>
                  <a:pt x="3894542" y="2815939"/>
                </a:lnTo>
                <a:lnTo>
                  <a:pt x="3919172" y="2781093"/>
                </a:lnTo>
                <a:lnTo>
                  <a:pt x="3937638" y="2742194"/>
                </a:lnTo>
                <a:lnTo>
                  <a:pt x="3949234" y="2699949"/>
                </a:lnTo>
                <a:lnTo>
                  <a:pt x="3953256" y="2655061"/>
                </a:lnTo>
                <a:lnTo>
                  <a:pt x="3953256" y="249681"/>
                </a:lnTo>
                <a:lnTo>
                  <a:pt x="3949234" y="204794"/>
                </a:lnTo>
                <a:lnTo>
                  <a:pt x="3937638" y="162549"/>
                </a:lnTo>
                <a:lnTo>
                  <a:pt x="3919172" y="123650"/>
                </a:lnTo>
                <a:lnTo>
                  <a:pt x="3894542" y="88804"/>
                </a:lnTo>
                <a:lnTo>
                  <a:pt x="3864451" y="58713"/>
                </a:lnTo>
                <a:lnTo>
                  <a:pt x="3829605" y="34083"/>
                </a:lnTo>
                <a:lnTo>
                  <a:pt x="3790706" y="15617"/>
                </a:lnTo>
                <a:lnTo>
                  <a:pt x="3748461" y="4021"/>
                </a:lnTo>
                <a:lnTo>
                  <a:pt x="370357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6240" y="2348483"/>
            <a:ext cx="3953256" cy="2904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35779" y="6266686"/>
            <a:ext cx="4120896" cy="591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1020" y="2093976"/>
            <a:ext cx="4090670" cy="4183379"/>
          </a:xfrm>
          <a:custGeom>
            <a:avLst/>
            <a:gdLst/>
            <a:ahLst/>
            <a:cxnLst/>
            <a:rect l="l" t="t" r="r" b="b"/>
            <a:pathLst>
              <a:path w="4090670" h="4183379">
                <a:moveTo>
                  <a:pt x="3738879" y="0"/>
                </a:moveTo>
                <a:lnTo>
                  <a:pt x="351535" y="0"/>
                </a:lnTo>
                <a:lnTo>
                  <a:pt x="303827" y="3208"/>
                </a:lnTo>
                <a:lnTo>
                  <a:pt x="258071" y="12554"/>
                </a:lnTo>
                <a:lnTo>
                  <a:pt x="214687" y="27620"/>
                </a:lnTo>
                <a:lnTo>
                  <a:pt x="174093" y="47987"/>
                </a:lnTo>
                <a:lnTo>
                  <a:pt x="136707" y="73236"/>
                </a:lnTo>
                <a:lnTo>
                  <a:pt x="102949" y="102949"/>
                </a:lnTo>
                <a:lnTo>
                  <a:pt x="73236" y="136707"/>
                </a:lnTo>
                <a:lnTo>
                  <a:pt x="47987" y="174093"/>
                </a:lnTo>
                <a:lnTo>
                  <a:pt x="27620" y="214687"/>
                </a:lnTo>
                <a:lnTo>
                  <a:pt x="12554" y="258071"/>
                </a:lnTo>
                <a:lnTo>
                  <a:pt x="3208" y="303827"/>
                </a:lnTo>
                <a:lnTo>
                  <a:pt x="0" y="351536"/>
                </a:lnTo>
                <a:lnTo>
                  <a:pt x="0" y="3831844"/>
                </a:lnTo>
                <a:lnTo>
                  <a:pt x="3208" y="3879544"/>
                </a:lnTo>
                <a:lnTo>
                  <a:pt x="12554" y="3925295"/>
                </a:lnTo>
                <a:lnTo>
                  <a:pt x="27620" y="3968676"/>
                </a:lnTo>
                <a:lnTo>
                  <a:pt x="47987" y="4009269"/>
                </a:lnTo>
                <a:lnTo>
                  <a:pt x="73236" y="4046655"/>
                </a:lnTo>
                <a:lnTo>
                  <a:pt x="102949" y="4080416"/>
                </a:lnTo>
                <a:lnTo>
                  <a:pt x="136707" y="4110132"/>
                </a:lnTo>
                <a:lnTo>
                  <a:pt x="174093" y="4135384"/>
                </a:lnTo>
                <a:lnTo>
                  <a:pt x="214687" y="4155754"/>
                </a:lnTo>
                <a:lnTo>
                  <a:pt x="258071" y="4170822"/>
                </a:lnTo>
                <a:lnTo>
                  <a:pt x="303827" y="4180170"/>
                </a:lnTo>
                <a:lnTo>
                  <a:pt x="351535" y="4183379"/>
                </a:lnTo>
                <a:lnTo>
                  <a:pt x="3738879" y="4183379"/>
                </a:lnTo>
                <a:lnTo>
                  <a:pt x="3786588" y="4180170"/>
                </a:lnTo>
                <a:lnTo>
                  <a:pt x="3832344" y="4170822"/>
                </a:lnTo>
                <a:lnTo>
                  <a:pt x="3875728" y="4155754"/>
                </a:lnTo>
                <a:lnTo>
                  <a:pt x="3916322" y="4135384"/>
                </a:lnTo>
                <a:lnTo>
                  <a:pt x="3953708" y="4110132"/>
                </a:lnTo>
                <a:lnTo>
                  <a:pt x="3987466" y="4080416"/>
                </a:lnTo>
                <a:lnTo>
                  <a:pt x="4017179" y="4046655"/>
                </a:lnTo>
                <a:lnTo>
                  <a:pt x="4042428" y="4009269"/>
                </a:lnTo>
                <a:lnTo>
                  <a:pt x="4062795" y="3968676"/>
                </a:lnTo>
                <a:lnTo>
                  <a:pt x="4077861" y="3925295"/>
                </a:lnTo>
                <a:lnTo>
                  <a:pt x="4087207" y="3879544"/>
                </a:lnTo>
                <a:lnTo>
                  <a:pt x="4090415" y="3831844"/>
                </a:lnTo>
                <a:lnTo>
                  <a:pt x="4090415" y="351536"/>
                </a:lnTo>
                <a:lnTo>
                  <a:pt x="4087207" y="303827"/>
                </a:lnTo>
                <a:lnTo>
                  <a:pt x="4077861" y="258071"/>
                </a:lnTo>
                <a:lnTo>
                  <a:pt x="4062795" y="214687"/>
                </a:lnTo>
                <a:lnTo>
                  <a:pt x="4042428" y="174093"/>
                </a:lnTo>
                <a:lnTo>
                  <a:pt x="4017179" y="136707"/>
                </a:lnTo>
                <a:lnTo>
                  <a:pt x="3987466" y="102949"/>
                </a:lnTo>
                <a:lnTo>
                  <a:pt x="3953708" y="73236"/>
                </a:lnTo>
                <a:lnTo>
                  <a:pt x="3916322" y="47987"/>
                </a:lnTo>
                <a:lnTo>
                  <a:pt x="3875728" y="27620"/>
                </a:lnTo>
                <a:lnTo>
                  <a:pt x="3832344" y="12554"/>
                </a:lnTo>
                <a:lnTo>
                  <a:pt x="3786588" y="3208"/>
                </a:lnTo>
                <a:lnTo>
                  <a:pt x="37388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51020" y="2093976"/>
            <a:ext cx="4090415" cy="41833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4280856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03553"/>
            <a:ext cx="7748270" cy="2420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Retículo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Endoplasmático Liso (REL)</a:t>
            </a:r>
            <a:r>
              <a:rPr kumimoji="0" sz="2800" b="1" i="0" u="none" strike="noStrike" kern="0" cap="none" spc="6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(agranular):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172210" algn="l"/>
                <a:tab pos="2318385" algn="l"/>
                <a:tab pos="2838450" algn="l"/>
                <a:tab pos="5356225" algn="l"/>
                <a:tab pos="5689600" algn="l"/>
                <a:tab pos="7369809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funçã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ename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Responsável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síntese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lipídios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Formado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tubular.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8903" y="6432803"/>
            <a:ext cx="1812036" cy="425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24144" y="4148328"/>
            <a:ext cx="1781810" cy="2295525"/>
          </a:xfrm>
          <a:custGeom>
            <a:avLst/>
            <a:gdLst/>
            <a:ahLst/>
            <a:cxnLst/>
            <a:rect l="l" t="t" r="r" b="b"/>
            <a:pathLst>
              <a:path w="1781809" h="2295525">
                <a:moveTo>
                  <a:pt x="1628394" y="0"/>
                </a:moveTo>
                <a:lnTo>
                  <a:pt x="153161" y="0"/>
                </a:lnTo>
                <a:lnTo>
                  <a:pt x="104753" y="7808"/>
                </a:lnTo>
                <a:lnTo>
                  <a:pt x="62709" y="29553"/>
                </a:lnTo>
                <a:lnTo>
                  <a:pt x="29553" y="62709"/>
                </a:lnTo>
                <a:lnTo>
                  <a:pt x="7808" y="104753"/>
                </a:lnTo>
                <a:lnTo>
                  <a:pt x="0" y="153162"/>
                </a:lnTo>
                <a:lnTo>
                  <a:pt x="0" y="2142032"/>
                </a:lnTo>
                <a:lnTo>
                  <a:pt x="7808" y="2190426"/>
                </a:lnTo>
                <a:lnTo>
                  <a:pt x="29553" y="2232456"/>
                </a:lnTo>
                <a:lnTo>
                  <a:pt x="62709" y="2265601"/>
                </a:lnTo>
                <a:lnTo>
                  <a:pt x="104753" y="2287337"/>
                </a:lnTo>
                <a:lnTo>
                  <a:pt x="153161" y="2295144"/>
                </a:lnTo>
                <a:lnTo>
                  <a:pt x="1628394" y="2295144"/>
                </a:lnTo>
                <a:lnTo>
                  <a:pt x="1676802" y="2287337"/>
                </a:lnTo>
                <a:lnTo>
                  <a:pt x="1718846" y="2265601"/>
                </a:lnTo>
                <a:lnTo>
                  <a:pt x="1752002" y="2232456"/>
                </a:lnTo>
                <a:lnTo>
                  <a:pt x="1773747" y="2190426"/>
                </a:lnTo>
                <a:lnTo>
                  <a:pt x="1781555" y="2142032"/>
                </a:lnTo>
                <a:lnTo>
                  <a:pt x="1781555" y="153162"/>
                </a:lnTo>
                <a:lnTo>
                  <a:pt x="1773747" y="104753"/>
                </a:lnTo>
                <a:lnTo>
                  <a:pt x="1752002" y="62709"/>
                </a:lnTo>
                <a:lnTo>
                  <a:pt x="1718846" y="29553"/>
                </a:lnTo>
                <a:lnTo>
                  <a:pt x="1676802" y="7808"/>
                </a:lnTo>
                <a:lnTo>
                  <a:pt x="162839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24144" y="4148328"/>
            <a:ext cx="1781555" cy="2295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332183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spc="-15" dirty="0">
                <a:solidFill>
                  <a:srgbClr val="E36C09"/>
                </a:solidFill>
              </a:rPr>
              <a:t>Retículo </a:t>
            </a:r>
            <a:r>
              <a:rPr sz="2800" spc="-5" dirty="0">
                <a:solidFill>
                  <a:srgbClr val="E36C09"/>
                </a:solidFill>
              </a:rPr>
              <a:t>Endoplasmático Liso (REL)</a:t>
            </a:r>
            <a:r>
              <a:rPr sz="2800" spc="60" dirty="0">
                <a:solidFill>
                  <a:srgbClr val="E36C09"/>
                </a:solidFill>
              </a:rPr>
              <a:t>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(agranular):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68879" y="5641847"/>
            <a:ext cx="4663440" cy="1216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84120" y="2330195"/>
            <a:ext cx="4632960" cy="3322320"/>
          </a:xfrm>
          <a:custGeom>
            <a:avLst/>
            <a:gdLst/>
            <a:ahLst/>
            <a:cxnLst/>
            <a:rect l="l" t="t" r="r" b="b"/>
            <a:pathLst>
              <a:path w="4632959" h="3322320">
                <a:moveTo>
                  <a:pt x="4347463" y="0"/>
                </a:moveTo>
                <a:lnTo>
                  <a:pt x="285496" y="0"/>
                </a:lnTo>
                <a:lnTo>
                  <a:pt x="239203" y="3738"/>
                </a:lnTo>
                <a:lnTo>
                  <a:pt x="195283" y="14561"/>
                </a:lnTo>
                <a:lnTo>
                  <a:pt x="154324" y="31879"/>
                </a:lnTo>
                <a:lnTo>
                  <a:pt x="116915" y="55103"/>
                </a:lnTo>
                <a:lnTo>
                  <a:pt x="83645" y="83645"/>
                </a:lnTo>
                <a:lnTo>
                  <a:pt x="55103" y="116915"/>
                </a:lnTo>
                <a:lnTo>
                  <a:pt x="31879" y="154324"/>
                </a:lnTo>
                <a:lnTo>
                  <a:pt x="14561" y="195283"/>
                </a:lnTo>
                <a:lnTo>
                  <a:pt x="3738" y="239203"/>
                </a:lnTo>
                <a:lnTo>
                  <a:pt x="0" y="285495"/>
                </a:lnTo>
                <a:lnTo>
                  <a:pt x="0" y="3036823"/>
                </a:lnTo>
                <a:lnTo>
                  <a:pt x="3738" y="3083116"/>
                </a:lnTo>
                <a:lnTo>
                  <a:pt x="14561" y="3127036"/>
                </a:lnTo>
                <a:lnTo>
                  <a:pt x="31879" y="3167995"/>
                </a:lnTo>
                <a:lnTo>
                  <a:pt x="55103" y="3205404"/>
                </a:lnTo>
                <a:lnTo>
                  <a:pt x="83645" y="3238674"/>
                </a:lnTo>
                <a:lnTo>
                  <a:pt x="116915" y="3267216"/>
                </a:lnTo>
                <a:lnTo>
                  <a:pt x="154324" y="3290440"/>
                </a:lnTo>
                <a:lnTo>
                  <a:pt x="195283" y="3307758"/>
                </a:lnTo>
                <a:lnTo>
                  <a:pt x="239203" y="3318581"/>
                </a:lnTo>
                <a:lnTo>
                  <a:pt x="285496" y="3322319"/>
                </a:lnTo>
                <a:lnTo>
                  <a:pt x="4347463" y="3322319"/>
                </a:lnTo>
                <a:lnTo>
                  <a:pt x="4393756" y="3318581"/>
                </a:lnTo>
                <a:lnTo>
                  <a:pt x="4437676" y="3307758"/>
                </a:lnTo>
                <a:lnTo>
                  <a:pt x="4478635" y="3290440"/>
                </a:lnTo>
                <a:lnTo>
                  <a:pt x="4516044" y="3267216"/>
                </a:lnTo>
                <a:lnTo>
                  <a:pt x="4549314" y="3238674"/>
                </a:lnTo>
                <a:lnTo>
                  <a:pt x="4577856" y="3205404"/>
                </a:lnTo>
                <a:lnTo>
                  <a:pt x="4601080" y="3167995"/>
                </a:lnTo>
                <a:lnTo>
                  <a:pt x="4618398" y="3127036"/>
                </a:lnTo>
                <a:lnTo>
                  <a:pt x="4629221" y="3083116"/>
                </a:lnTo>
                <a:lnTo>
                  <a:pt x="4632959" y="3036823"/>
                </a:lnTo>
                <a:lnTo>
                  <a:pt x="4632959" y="285495"/>
                </a:lnTo>
                <a:lnTo>
                  <a:pt x="4629221" y="239203"/>
                </a:lnTo>
                <a:lnTo>
                  <a:pt x="4618398" y="195283"/>
                </a:lnTo>
                <a:lnTo>
                  <a:pt x="4601080" y="154324"/>
                </a:lnTo>
                <a:lnTo>
                  <a:pt x="4577856" y="116915"/>
                </a:lnTo>
                <a:lnTo>
                  <a:pt x="4549314" y="83645"/>
                </a:lnTo>
                <a:lnTo>
                  <a:pt x="4516044" y="55103"/>
                </a:lnTo>
                <a:lnTo>
                  <a:pt x="4478635" y="31879"/>
                </a:lnTo>
                <a:lnTo>
                  <a:pt x="4437676" y="14561"/>
                </a:lnTo>
                <a:lnTo>
                  <a:pt x="4393756" y="3738"/>
                </a:lnTo>
                <a:lnTo>
                  <a:pt x="434746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84120" y="2330195"/>
            <a:ext cx="4632959" cy="3322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1548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44" rIns="0" bIns="0" rtlCol="0">
            <a:spAutoFit/>
          </a:bodyPr>
          <a:lstStyle/>
          <a:p>
            <a:pPr marL="2124075">
              <a:lnSpc>
                <a:spcPct val="100000"/>
              </a:lnSpc>
            </a:pPr>
            <a:r>
              <a:rPr spc="-5" dirty="0"/>
              <a:t>Tipos </a:t>
            </a:r>
            <a:r>
              <a:rPr dirty="0"/>
              <a:t>de</a:t>
            </a:r>
            <a:r>
              <a:rPr spc="-90" dirty="0"/>
              <a:t> </a:t>
            </a:r>
            <a:r>
              <a:rPr spc="-5" dirty="0"/>
              <a:t>células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99613" y="1493265"/>
            <a:ext cx="560133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10565" algn="l"/>
                <a:tab pos="2731770" algn="l"/>
              </a:tabLst>
            </a:pPr>
            <a:r>
              <a:rPr sz="2800" b="1" spc="-5" dirty="0">
                <a:latin typeface="Calibri"/>
                <a:cs typeface="Calibri"/>
              </a:rPr>
              <a:t>de	</a:t>
            </a:r>
            <a:r>
              <a:rPr sz="2800" b="1" spc="-10" dirty="0">
                <a:latin typeface="Calibri"/>
                <a:cs typeface="Calibri"/>
              </a:rPr>
              <a:t>organismos	fundamentalmente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473" y="1493265"/>
            <a:ext cx="2005330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984885" algn="l"/>
              </a:tabLst>
            </a:pPr>
            <a:r>
              <a:rPr sz="2800" b="1" spc="-10" dirty="0">
                <a:latin typeface="Calibri"/>
                <a:cs typeface="Calibri"/>
              </a:rPr>
              <a:t>Doi</a:t>
            </a:r>
            <a:r>
              <a:rPr sz="2800" b="1" spc="-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b="1" spc="-10" dirty="0">
                <a:latin typeface="Calibri"/>
                <a:cs typeface="Calibri"/>
              </a:rPr>
              <a:t>grup</a:t>
            </a:r>
            <a:r>
              <a:rPr sz="2800" b="1" spc="-15" dirty="0">
                <a:latin typeface="Calibri"/>
                <a:cs typeface="Calibri"/>
              </a:rPr>
              <a:t>o</a:t>
            </a:r>
            <a:r>
              <a:rPr sz="2800" b="1" spc="-5" dirty="0">
                <a:latin typeface="Calibri"/>
                <a:cs typeface="Calibri"/>
              </a:rPr>
              <a:t>s  </a:t>
            </a:r>
            <a:r>
              <a:rPr sz="2800" b="1" spc="-15" dirty="0">
                <a:latin typeface="Calibri"/>
                <a:cs typeface="Calibri"/>
              </a:rPr>
              <a:t>distintos.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0473" y="2944495"/>
            <a:ext cx="5501005" cy="199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5" dirty="0">
                <a:solidFill>
                  <a:srgbClr val="77923B"/>
                </a:solidFill>
                <a:latin typeface="Calibri"/>
                <a:cs typeface="Calibri"/>
              </a:rPr>
              <a:t>Procariontes </a:t>
            </a:r>
            <a:r>
              <a:rPr sz="2800" b="1" spc="-5" dirty="0">
                <a:latin typeface="Calibri"/>
                <a:cs typeface="Calibri"/>
              </a:rPr>
              <a:t>= </a:t>
            </a:r>
            <a:r>
              <a:rPr sz="2800" b="1" spc="-20" dirty="0">
                <a:latin typeface="Calibri"/>
                <a:cs typeface="Calibri"/>
              </a:rPr>
              <a:t>Antes </a:t>
            </a:r>
            <a:r>
              <a:rPr sz="2800" b="1" spc="-5" dirty="0">
                <a:latin typeface="Calibri"/>
                <a:cs typeface="Calibri"/>
              </a:rPr>
              <a:t>do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núcleo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Eucariontes </a:t>
            </a:r>
            <a:r>
              <a:rPr sz="2800" b="1" spc="-5" dirty="0">
                <a:latin typeface="Calibri"/>
                <a:cs typeface="Calibri"/>
              </a:rPr>
              <a:t>= </a:t>
            </a:r>
            <a:r>
              <a:rPr sz="2800" b="1" spc="-10" dirty="0">
                <a:latin typeface="Calibri"/>
                <a:cs typeface="Calibri"/>
              </a:rPr>
              <a:t>Com </a:t>
            </a:r>
            <a:r>
              <a:rPr sz="2800" b="1" spc="-5" dirty="0">
                <a:latin typeface="Calibri"/>
                <a:cs typeface="Calibri"/>
              </a:rPr>
              <a:t>núcleo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verdadeiro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i="1" spc="-15" dirty="0">
                <a:solidFill>
                  <a:srgbClr val="77923B"/>
                </a:solidFill>
                <a:latin typeface="Calibri"/>
                <a:cs typeface="Calibri"/>
              </a:rPr>
              <a:t>Karyon </a:t>
            </a:r>
            <a:r>
              <a:rPr sz="2800" b="1" spc="-5" dirty="0">
                <a:latin typeface="Calibri"/>
                <a:cs typeface="Calibri"/>
              </a:rPr>
              <a:t>= </a:t>
            </a:r>
            <a:r>
              <a:rPr sz="2800" b="1" spc="-20" dirty="0">
                <a:latin typeface="Calibri"/>
                <a:cs typeface="Calibri"/>
              </a:rPr>
              <a:t>Grego </a:t>
            </a:r>
            <a:r>
              <a:rPr sz="2800" b="1" spc="-5" dirty="0">
                <a:latin typeface="Calibri"/>
                <a:cs typeface="Calibri"/>
              </a:rPr>
              <a:t>“Miolo”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(Núcleo)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ts val="5035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729728" y="5638799"/>
            <a:ext cx="1414271" cy="121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965517"/>
            <a:ext cx="249110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1" u="none" strike="noStrike" kern="0" cap="none" spc="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Aparelho de</a:t>
            </a:r>
            <a:r>
              <a:rPr kumimoji="0" sz="2600" b="1" i="1" u="none" strike="noStrike" kern="0" cap="none" spc="-9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1" i="1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Golgi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1330705"/>
            <a:ext cx="7744459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 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central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distribuição na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atua   </a:t>
            </a:r>
            <a:r>
              <a:rPr kumimoji="0" sz="2600" b="0" i="0" u="none" strike="noStrike" kern="0" cap="none" spc="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como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1440" y="1647697"/>
            <a:ext cx="7401559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04315" algn="l"/>
                <a:tab pos="2465070" algn="l"/>
                <a:tab pos="535813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	de	arma</a:t>
            </a:r>
            <a:r>
              <a:rPr kumimoji="0" sz="2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z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ena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	t</a:t>
            </a:r>
            <a:r>
              <a:rPr kumimoji="0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</a:t>
            </a:r>
            <a:r>
              <a:rPr kumimoji="0" sz="2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orma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ç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ã</a:t>
            </a:r>
            <a:r>
              <a:rPr kumimoji="0" sz="2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440" y="1964690"/>
            <a:ext cx="7053580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empacotamento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remessa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</a:t>
            </a:r>
            <a:r>
              <a:rPr kumimoji="0" sz="2600" b="0" i="0" u="none" strike="noStrike" kern="0" cap="none" spc="-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540" y="2440432"/>
            <a:ext cx="7747000" cy="2387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lvl="0" indent="-34290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Muitas das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que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passam por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organela  serão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eliminadas da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célula,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indo atuar em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diferentes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partes do</a:t>
            </a:r>
            <a:r>
              <a:rPr kumimoji="0" sz="2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organismo.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2888615" algn="l"/>
              </a:tabLst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Encontra-se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entre	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RE e 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</a:t>
            </a:r>
            <a:r>
              <a:rPr kumimoji="0" sz="26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plasmática.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bolsas membranosas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6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achatadas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1440" y="4501133"/>
            <a:ext cx="7404100" cy="1297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Transformam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chegam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via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retículo  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endoplasmático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eliminam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produzidas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célula,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irão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atuar </a:t>
            </a: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dela (enzimas por 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exemplo).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27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981315" cy="2169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5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Aparelho de</a:t>
            </a:r>
            <a:r>
              <a:rPr kumimoji="0" sz="2800" b="1" i="1" u="none" strike="noStrike" kern="0" cap="none" spc="-4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5F497A"/>
                </a:solidFill>
                <a:effectLst/>
                <a:uLnTx/>
                <a:uFillTx/>
                <a:latin typeface="Calibri"/>
                <a:cs typeface="Calibri"/>
              </a:rPr>
              <a:t>Golgi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>
              <a:spcBef>
                <a:spcPts val="605"/>
              </a:spcBef>
              <a:buFont typeface="Arial"/>
              <a:buChar char="•"/>
              <a:tabLst>
                <a:tab pos="355600" algn="l"/>
              </a:tabLst>
              <a:defRPr/>
            </a:pPr>
            <a:r>
              <a:rPr lang="pt-BR" dirty="0"/>
              <a:t>O aparelho de Golgi atua como </a:t>
            </a:r>
            <a:r>
              <a:rPr lang="pt-BR" b="1" dirty="0"/>
              <a:t>centro de armazenamento, transformação, empacotamento e remessa de substâncias na célula</a:t>
            </a:r>
            <a:r>
              <a:rPr lang="pt-BR" dirty="0"/>
              <a:t>. Muitas das substâncias que passam pelo aparelho de Golgi serão eliminadas da célula, indo atuar em diferentes partes do organismo. É o que ocorre, por exemplo, com </a:t>
            </a:r>
            <a:r>
              <a:rPr lang="pt-BR" dirty="0" err="1"/>
              <a:t>as</a:t>
            </a:r>
            <a:r>
              <a:rPr lang="pt-BR" b="1" dirty="0" err="1"/>
              <a:t>enzimas</a:t>
            </a:r>
            <a:r>
              <a:rPr lang="pt-BR" b="1" dirty="0"/>
              <a:t> digestivas </a:t>
            </a:r>
            <a:r>
              <a:rPr lang="pt-BR" dirty="0"/>
              <a:t>produzidas e eliminadas pelas células de diversos órgãos (estômago, intestino, pâncreas etc.).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42815" y="6527290"/>
            <a:ext cx="4593336" cy="330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58055" y="4099559"/>
            <a:ext cx="4563110" cy="2438400"/>
          </a:xfrm>
          <a:custGeom>
            <a:avLst/>
            <a:gdLst/>
            <a:ahLst/>
            <a:cxnLst/>
            <a:rect l="l" t="t" r="r" b="b"/>
            <a:pathLst>
              <a:path w="4563109" h="2438400">
                <a:moveTo>
                  <a:pt x="4353306" y="0"/>
                </a:moveTo>
                <a:lnTo>
                  <a:pt x="209550" y="0"/>
                </a:lnTo>
                <a:lnTo>
                  <a:pt x="161512" y="5536"/>
                </a:lnTo>
                <a:lnTo>
                  <a:pt x="117410" y="21304"/>
                </a:lnTo>
                <a:lnTo>
                  <a:pt x="78501" y="46046"/>
                </a:lnTo>
                <a:lnTo>
                  <a:pt x="46046" y="78501"/>
                </a:lnTo>
                <a:lnTo>
                  <a:pt x="21304" y="117410"/>
                </a:lnTo>
                <a:lnTo>
                  <a:pt x="5536" y="161512"/>
                </a:lnTo>
                <a:lnTo>
                  <a:pt x="0" y="209550"/>
                </a:lnTo>
                <a:lnTo>
                  <a:pt x="0" y="2228850"/>
                </a:lnTo>
                <a:lnTo>
                  <a:pt x="5536" y="2276895"/>
                </a:lnTo>
                <a:lnTo>
                  <a:pt x="21304" y="2321000"/>
                </a:lnTo>
                <a:lnTo>
                  <a:pt x="46046" y="2359909"/>
                </a:lnTo>
                <a:lnTo>
                  <a:pt x="78501" y="2392361"/>
                </a:lnTo>
                <a:lnTo>
                  <a:pt x="117410" y="2417099"/>
                </a:lnTo>
                <a:lnTo>
                  <a:pt x="161512" y="2432865"/>
                </a:lnTo>
                <a:lnTo>
                  <a:pt x="209550" y="2438400"/>
                </a:lnTo>
                <a:lnTo>
                  <a:pt x="4353306" y="2438400"/>
                </a:lnTo>
                <a:lnTo>
                  <a:pt x="4401343" y="2432865"/>
                </a:lnTo>
                <a:lnTo>
                  <a:pt x="4445445" y="2417099"/>
                </a:lnTo>
                <a:lnTo>
                  <a:pt x="4484354" y="2392361"/>
                </a:lnTo>
                <a:lnTo>
                  <a:pt x="4516809" y="2359909"/>
                </a:lnTo>
                <a:lnTo>
                  <a:pt x="4541551" y="2321000"/>
                </a:lnTo>
                <a:lnTo>
                  <a:pt x="4557319" y="2276895"/>
                </a:lnTo>
                <a:lnTo>
                  <a:pt x="4562856" y="2228850"/>
                </a:lnTo>
                <a:lnTo>
                  <a:pt x="4562856" y="209550"/>
                </a:lnTo>
                <a:lnTo>
                  <a:pt x="4557319" y="161512"/>
                </a:lnTo>
                <a:lnTo>
                  <a:pt x="4541551" y="117410"/>
                </a:lnTo>
                <a:lnTo>
                  <a:pt x="4516809" y="78501"/>
                </a:lnTo>
                <a:lnTo>
                  <a:pt x="4484354" y="46046"/>
                </a:lnTo>
                <a:lnTo>
                  <a:pt x="4445445" y="21304"/>
                </a:lnTo>
                <a:lnTo>
                  <a:pt x="4401343" y="5536"/>
                </a:lnTo>
                <a:lnTo>
                  <a:pt x="435330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8055" y="4099559"/>
            <a:ext cx="4562856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220" y="6652259"/>
            <a:ext cx="4037076" cy="205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459" y="4067555"/>
            <a:ext cx="4006850" cy="2595880"/>
          </a:xfrm>
          <a:custGeom>
            <a:avLst/>
            <a:gdLst/>
            <a:ahLst/>
            <a:cxnLst/>
            <a:rect l="l" t="t" r="r" b="b"/>
            <a:pathLst>
              <a:path w="4006850" h="2595879">
                <a:moveTo>
                  <a:pt x="3783584" y="0"/>
                </a:moveTo>
                <a:lnTo>
                  <a:pt x="223050" y="0"/>
                </a:lnTo>
                <a:lnTo>
                  <a:pt x="178096" y="4529"/>
                </a:lnTo>
                <a:lnTo>
                  <a:pt x="136227" y="17522"/>
                </a:lnTo>
                <a:lnTo>
                  <a:pt x="98339" y="38080"/>
                </a:lnTo>
                <a:lnTo>
                  <a:pt x="65328" y="65309"/>
                </a:lnTo>
                <a:lnTo>
                  <a:pt x="38092" y="98313"/>
                </a:lnTo>
                <a:lnTo>
                  <a:pt x="17527" y="136195"/>
                </a:lnTo>
                <a:lnTo>
                  <a:pt x="4531" y="178060"/>
                </a:lnTo>
                <a:lnTo>
                  <a:pt x="0" y="223012"/>
                </a:lnTo>
                <a:lnTo>
                  <a:pt x="0" y="2372321"/>
                </a:lnTo>
                <a:lnTo>
                  <a:pt x="4531" y="2417275"/>
                </a:lnTo>
                <a:lnTo>
                  <a:pt x="17527" y="2459144"/>
                </a:lnTo>
                <a:lnTo>
                  <a:pt x="38092" y="2497032"/>
                </a:lnTo>
                <a:lnTo>
                  <a:pt x="65328" y="2530043"/>
                </a:lnTo>
                <a:lnTo>
                  <a:pt x="98339" y="2557279"/>
                </a:lnTo>
                <a:lnTo>
                  <a:pt x="136227" y="2577844"/>
                </a:lnTo>
                <a:lnTo>
                  <a:pt x="178096" y="2590840"/>
                </a:lnTo>
                <a:lnTo>
                  <a:pt x="223050" y="2595372"/>
                </a:lnTo>
                <a:lnTo>
                  <a:pt x="3783584" y="2595372"/>
                </a:lnTo>
                <a:lnTo>
                  <a:pt x="3828535" y="2590840"/>
                </a:lnTo>
                <a:lnTo>
                  <a:pt x="3870400" y="2577844"/>
                </a:lnTo>
                <a:lnTo>
                  <a:pt x="3908282" y="2557279"/>
                </a:lnTo>
                <a:lnTo>
                  <a:pt x="3941286" y="2530043"/>
                </a:lnTo>
                <a:lnTo>
                  <a:pt x="3968515" y="2497032"/>
                </a:lnTo>
                <a:lnTo>
                  <a:pt x="3989073" y="2459144"/>
                </a:lnTo>
                <a:lnTo>
                  <a:pt x="4002066" y="2417275"/>
                </a:lnTo>
                <a:lnTo>
                  <a:pt x="4006595" y="2372321"/>
                </a:lnTo>
                <a:lnTo>
                  <a:pt x="4006595" y="223012"/>
                </a:lnTo>
                <a:lnTo>
                  <a:pt x="4002066" y="178060"/>
                </a:lnTo>
                <a:lnTo>
                  <a:pt x="3989073" y="136195"/>
                </a:lnTo>
                <a:lnTo>
                  <a:pt x="3968515" y="98313"/>
                </a:lnTo>
                <a:lnTo>
                  <a:pt x="3941286" y="65309"/>
                </a:lnTo>
                <a:lnTo>
                  <a:pt x="3908282" y="38080"/>
                </a:lnTo>
                <a:lnTo>
                  <a:pt x="3870400" y="17522"/>
                </a:lnTo>
                <a:lnTo>
                  <a:pt x="3828535" y="4529"/>
                </a:lnTo>
                <a:lnTo>
                  <a:pt x="378358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459" y="4067555"/>
            <a:ext cx="4006595" cy="2595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4122956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6165">
              <a:lnSpc>
                <a:spcPct val="100000"/>
              </a:lnSpc>
            </a:pPr>
            <a:r>
              <a:rPr spc="-5" dirty="0"/>
              <a:t>Célula</a:t>
            </a:r>
            <a:r>
              <a:rPr spc="-65" dirty="0"/>
              <a:t> </a:t>
            </a:r>
            <a:r>
              <a:rPr spc="-25" dirty="0"/>
              <a:t>vegetal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3825" cy="293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semelhante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</a:t>
            </a:r>
            <a:r>
              <a:rPr kumimoji="0" sz="2800" b="1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animal.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Diferenças: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546860" algn="l"/>
                <a:tab pos="2772410" algn="l"/>
                <a:tab pos="3973829" algn="l"/>
                <a:tab pos="5574030" algn="l"/>
                <a:tab pos="6118225" algn="l"/>
              </a:tabLst>
              <a:defRPr/>
            </a:pP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lu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-19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,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elulósi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u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me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b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e  celulósica.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Plastos.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Vacúolos.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856694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047"/>
            <a:ext cx="9139555" cy="6855459"/>
          </a:xfrm>
          <a:prstGeom prst="rect">
            <a:avLst/>
          </a:prstGeom>
        </p:spPr>
        <p:txBody>
          <a:bodyPr vert="horz" wrap="square" lIns="0" tIns="313690" rIns="0" bIns="0" rtlCol="0">
            <a:spAutoFit/>
          </a:bodyPr>
          <a:lstStyle/>
          <a:p>
            <a:pPr marL="2934970" marR="0" lvl="0" indent="0" defTabSz="914400" eaLnBrk="1" fontAlgn="auto" latinLnBrk="0" hangingPunct="1">
              <a:lnSpc>
                <a:spcPct val="100000"/>
              </a:lnSpc>
              <a:spcBef>
                <a:spcPts val="2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Célula</a:t>
            </a:r>
            <a:r>
              <a:rPr kumimoji="0" sz="4400" b="1" i="0" u="none" strike="noStrike" kern="0" cap="none" spc="-8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4400" b="1" i="0" u="none" strike="noStrike" kern="0" cap="none" spc="-5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Vegetal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047"/>
            <a:ext cx="9139428" cy="6854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129857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212915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73011" y="2482595"/>
            <a:ext cx="2010155" cy="1516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88252" y="1007363"/>
            <a:ext cx="1979930" cy="1485900"/>
          </a:xfrm>
          <a:custGeom>
            <a:avLst/>
            <a:gdLst/>
            <a:ahLst/>
            <a:cxnLst/>
            <a:rect l="l" t="t" r="r" b="b"/>
            <a:pathLst>
              <a:path w="1979929" h="1485900">
                <a:moveTo>
                  <a:pt x="1851914" y="0"/>
                </a:moveTo>
                <a:lnTo>
                  <a:pt x="127634" y="0"/>
                </a:lnTo>
                <a:lnTo>
                  <a:pt x="77956" y="10031"/>
                </a:lnTo>
                <a:lnTo>
                  <a:pt x="37385" y="37385"/>
                </a:lnTo>
                <a:lnTo>
                  <a:pt x="10031" y="77956"/>
                </a:lnTo>
                <a:lnTo>
                  <a:pt x="0" y="127635"/>
                </a:lnTo>
                <a:lnTo>
                  <a:pt x="0" y="1358138"/>
                </a:lnTo>
                <a:lnTo>
                  <a:pt x="10031" y="1407890"/>
                </a:lnTo>
                <a:lnTo>
                  <a:pt x="37385" y="1448498"/>
                </a:lnTo>
                <a:lnTo>
                  <a:pt x="77956" y="1475866"/>
                </a:lnTo>
                <a:lnTo>
                  <a:pt x="127634" y="1485900"/>
                </a:lnTo>
                <a:lnTo>
                  <a:pt x="1851914" y="1485900"/>
                </a:lnTo>
                <a:lnTo>
                  <a:pt x="1901666" y="1475866"/>
                </a:lnTo>
                <a:lnTo>
                  <a:pt x="1942274" y="1448498"/>
                </a:lnTo>
                <a:lnTo>
                  <a:pt x="1969643" y="1407890"/>
                </a:lnTo>
                <a:lnTo>
                  <a:pt x="1979676" y="1358138"/>
                </a:lnTo>
                <a:lnTo>
                  <a:pt x="1979676" y="127635"/>
                </a:lnTo>
                <a:lnTo>
                  <a:pt x="1969643" y="77956"/>
                </a:lnTo>
                <a:lnTo>
                  <a:pt x="1942274" y="37385"/>
                </a:lnTo>
                <a:lnTo>
                  <a:pt x="1901666" y="10031"/>
                </a:lnTo>
                <a:lnTo>
                  <a:pt x="185191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8252" y="1007363"/>
            <a:ext cx="1979676" cy="148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64123" y="2215895"/>
            <a:ext cx="1039368" cy="1225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79364" y="1031747"/>
            <a:ext cx="1009015" cy="1195070"/>
          </a:xfrm>
          <a:custGeom>
            <a:avLst/>
            <a:gdLst/>
            <a:ahLst/>
            <a:cxnLst/>
            <a:rect l="l" t="t" r="r" b="b"/>
            <a:pathLst>
              <a:path w="1009015" h="1195070">
                <a:moveTo>
                  <a:pt x="922147" y="0"/>
                </a:moveTo>
                <a:lnTo>
                  <a:pt x="86740" y="0"/>
                </a:lnTo>
                <a:lnTo>
                  <a:pt x="52988" y="6820"/>
                </a:lnTo>
                <a:lnTo>
                  <a:pt x="25415" y="25415"/>
                </a:lnTo>
                <a:lnTo>
                  <a:pt x="6820" y="52988"/>
                </a:lnTo>
                <a:lnTo>
                  <a:pt x="0" y="86740"/>
                </a:lnTo>
                <a:lnTo>
                  <a:pt x="0" y="1108075"/>
                </a:lnTo>
                <a:lnTo>
                  <a:pt x="6820" y="1141827"/>
                </a:lnTo>
                <a:lnTo>
                  <a:pt x="25415" y="1169400"/>
                </a:lnTo>
                <a:lnTo>
                  <a:pt x="52988" y="1187995"/>
                </a:lnTo>
                <a:lnTo>
                  <a:pt x="86740" y="1194815"/>
                </a:lnTo>
                <a:lnTo>
                  <a:pt x="922147" y="1194815"/>
                </a:lnTo>
                <a:lnTo>
                  <a:pt x="955899" y="1187995"/>
                </a:lnTo>
                <a:lnTo>
                  <a:pt x="983472" y="1169400"/>
                </a:lnTo>
                <a:lnTo>
                  <a:pt x="1002067" y="1141827"/>
                </a:lnTo>
                <a:lnTo>
                  <a:pt x="1008888" y="1108075"/>
                </a:lnTo>
                <a:lnTo>
                  <a:pt x="1008888" y="86740"/>
                </a:lnTo>
                <a:lnTo>
                  <a:pt x="1002067" y="52988"/>
                </a:lnTo>
                <a:lnTo>
                  <a:pt x="983472" y="25415"/>
                </a:lnTo>
                <a:lnTo>
                  <a:pt x="955899" y="6820"/>
                </a:lnTo>
                <a:lnTo>
                  <a:pt x="92214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79364" y="1031747"/>
            <a:ext cx="1008888" cy="1194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0831" y="2226562"/>
            <a:ext cx="7030211" cy="46314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5904" y="2421635"/>
            <a:ext cx="6441948" cy="4122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8156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43825" cy="258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Confere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proteção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às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Constituição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tipo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Restringe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distensão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 citoplasma </a:t>
            </a:r>
            <a:r>
              <a:rPr kumimoji="0" sz="2800" b="0" i="0" u="none" strike="noStrike" kern="0" cap="none" spc="4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configurando,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célula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adulta, tamanho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formas</a:t>
            </a:r>
            <a:r>
              <a:rPr kumimoji="0" sz="28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fixos;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Confere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proteção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aos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componentes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citoplasma;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76188" y="6678166"/>
            <a:ext cx="1645919" cy="179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1428" y="4773167"/>
            <a:ext cx="1615440" cy="1915795"/>
          </a:xfrm>
          <a:custGeom>
            <a:avLst/>
            <a:gdLst/>
            <a:ahLst/>
            <a:cxnLst/>
            <a:rect l="l" t="t" r="r" b="b"/>
            <a:pathLst>
              <a:path w="1615440" h="1915795">
                <a:moveTo>
                  <a:pt x="1476628" y="0"/>
                </a:moveTo>
                <a:lnTo>
                  <a:pt x="138811" y="0"/>
                </a:lnTo>
                <a:lnTo>
                  <a:pt x="94918" y="7072"/>
                </a:lnTo>
                <a:lnTo>
                  <a:pt x="56811" y="26769"/>
                </a:lnTo>
                <a:lnTo>
                  <a:pt x="26769" y="56811"/>
                </a:lnTo>
                <a:lnTo>
                  <a:pt x="7072" y="94918"/>
                </a:lnTo>
                <a:lnTo>
                  <a:pt x="0" y="138810"/>
                </a:lnTo>
                <a:lnTo>
                  <a:pt x="0" y="1776831"/>
                </a:lnTo>
                <a:lnTo>
                  <a:pt x="7072" y="1820716"/>
                </a:lnTo>
                <a:lnTo>
                  <a:pt x="26769" y="1858828"/>
                </a:lnTo>
                <a:lnTo>
                  <a:pt x="56811" y="1888882"/>
                </a:lnTo>
                <a:lnTo>
                  <a:pt x="94918" y="1908590"/>
                </a:lnTo>
                <a:lnTo>
                  <a:pt x="138811" y="1915667"/>
                </a:lnTo>
                <a:lnTo>
                  <a:pt x="1476628" y="1915667"/>
                </a:lnTo>
                <a:lnTo>
                  <a:pt x="1520521" y="1908590"/>
                </a:lnTo>
                <a:lnTo>
                  <a:pt x="1558628" y="1888882"/>
                </a:lnTo>
                <a:lnTo>
                  <a:pt x="1588670" y="1858828"/>
                </a:lnTo>
                <a:lnTo>
                  <a:pt x="1608367" y="1820716"/>
                </a:lnTo>
                <a:lnTo>
                  <a:pt x="1615440" y="1776831"/>
                </a:lnTo>
                <a:lnTo>
                  <a:pt x="1615440" y="138810"/>
                </a:lnTo>
                <a:lnTo>
                  <a:pt x="1608367" y="94918"/>
                </a:lnTo>
                <a:lnTo>
                  <a:pt x="1588670" y="56811"/>
                </a:lnTo>
                <a:lnTo>
                  <a:pt x="1558628" y="26769"/>
                </a:lnTo>
                <a:lnTo>
                  <a:pt x="1520521" y="7072"/>
                </a:lnTo>
                <a:lnTo>
                  <a:pt x="147662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1428" y="4773167"/>
            <a:ext cx="1615440" cy="1915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65891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6212840" cy="308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Determina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tamanho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</a:t>
            </a:r>
            <a:r>
              <a:rPr kumimoji="0" sz="28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Semi-rigída;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Totalmente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permeável;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Estrutura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revestimento;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Grande resistência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tensão.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76188" y="6678166"/>
            <a:ext cx="1645919" cy="179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1428" y="4773167"/>
            <a:ext cx="1615440" cy="1915795"/>
          </a:xfrm>
          <a:custGeom>
            <a:avLst/>
            <a:gdLst/>
            <a:ahLst/>
            <a:cxnLst/>
            <a:rect l="l" t="t" r="r" b="b"/>
            <a:pathLst>
              <a:path w="1615440" h="1915795">
                <a:moveTo>
                  <a:pt x="1476628" y="0"/>
                </a:moveTo>
                <a:lnTo>
                  <a:pt x="138811" y="0"/>
                </a:lnTo>
                <a:lnTo>
                  <a:pt x="94918" y="7072"/>
                </a:lnTo>
                <a:lnTo>
                  <a:pt x="56811" y="26769"/>
                </a:lnTo>
                <a:lnTo>
                  <a:pt x="26769" y="56811"/>
                </a:lnTo>
                <a:lnTo>
                  <a:pt x="7072" y="94918"/>
                </a:lnTo>
                <a:lnTo>
                  <a:pt x="0" y="138810"/>
                </a:lnTo>
                <a:lnTo>
                  <a:pt x="0" y="1776831"/>
                </a:lnTo>
                <a:lnTo>
                  <a:pt x="7072" y="1820716"/>
                </a:lnTo>
                <a:lnTo>
                  <a:pt x="26769" y="1858828"/>
                </a:lnTo>
                <a:lnTo>
                  <a:pt x="56811" y="1888882"/>
                </a:lnTo>
                <a:lnTo>
                  <a:pt x="94918" y="1908590"/>
                </a:lnTo>
                <a:lnTo>
                  <a:pt x="138811" y="1915667"/>
                </a:lnTo>
                <a:lnTo>
                  <a:pt x="1476628" y="1915667"/>
                </a:lnTo>
                <a:lnTo>
                  <a:pt x="1520521" y="1908590"/>
                </a:lnTo>
                <a:lnTo>
                  <a:pt x="1558628" y="1888882"/>
                </a:lnTo>
                <a:lnTo>
                  <a:pt x="1588670" y="1858828"/>
                </a:lnTo>
                <a:lnTo>
                  <a:pt x="1608367" y="1820716"/>
                </a:lnTo>
                <a:lnTo>
                  <a:pt x="1615440" y="1776831"/>
                </a:lnTo>
                <a:lnTo>
                  <a:pt x="1615440" y="138810"/>
                </a:lnTo>
                <a:lnTo>
                  <a:pt x="1608367" y="94918"/>
                </a:lnTo>
                <a:lnTo>
                  <a:pt x="1588670" y="56811"/>
                </a:lnTo>
                <a:lnTo>
                  <a:pt x="1558628" y="26769"/>
                </a:lnTo>
                <a:lnTo>
                  <a:pt x="1520521" y="7072"/>
                </a:lnTo>
                <a:lnTo>
                  <a:pt x="147662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1428" y="4773167"/>
            <a:ext cx="1615440" cy="1915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866321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511415" cy="257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primária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secundária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média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Plasmodesmos.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21023" y="6251446"/>
            <a:ext cx="4991100" cy="606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36264" y="3493008"/>
            <a:ext cx="4960620" cy="2769235"/>
          </a:xfrm>
          <a:custGeom>
            <a:avLst/>
            <a:gdLst/>
            <a:ahLst/>
            <a:cxnLst/>
            <a:rect l="l" t="t" r="r" b="b"/>
            <a:pathLst>
              <a:path w="4960620" h="2769235">
                <a:moveTo>
                  <a:pt x="4722621" y="0"/>
                </a:moveTo>
                <a:lnTo>
                  <a:pt x="237998" y="0"/>
                </a:lnTo>
                <a:lnTo>
                  <a:pt x="190032" y="4835"/>
                </a:lnTo>
                <a:lnTo>
                  <a:pt x="145357" y="18702"/>
                </a:lnTo>
                <a:lnTo>
                  <a:pt x="104930" y="40645"/>
                </a:lnTo>
                <a:lnTo>
                  <a:pt x="69707" y="69707"/>
                </a:lnTo>
                <a:lnTo>
                  <a:pt x="40645" y="104930"/>
                </a:lnTo>
                <a:lnTo>
                  <a:pt x="18702" y="145357"/>
                </a:lnTo>
                <a:lnTo>
                  <a:pt x="4835" y="190032"/>
                </a:lnTo>
                <a:lnTo>
                  <a:pt x="0" y="237997"/>
                </a:lnTo>
                <a:lnTo>
                  <a:pt x="0" y="2531122"/>
                </a:lnTo>
                <a:lnTo>
                  <a:pt x="4835" y="2579084"/>
                </a:lnTo>
                <a:lnTo>
                  <a:pt x="18702" y="2623755"/>
                </a:lnTo>
                <a:lnTo>
                  <a:pt x="40645" y="2664181"/>
                </a:lnTo>
                <a:lnTo>
                  <a:pt x="69707" y="2699402"/>
                </a:lnTo>
                <a:lnTo>
                  <a:pt x="104930" y="2728462"/>
                </a:lnTo>
                <a:lnTo>
                  <a:pt x="145357" y="2750405"/>
                </a:lnTo>
                <a:lnTo>
                  <a:pt x="190032" y="2764272"/>
                </a:lnTo>
                <a:lnTo>
                  <a:pt x="237998" y="2769107"/>
                </a:lnTo>
                <a:lnTo>
                  <a:pt x="4722621" y="2769107"/>
                </a:lnTo>
                <a:lnTo>
                  <a:pt x="4770587" y="2764272"/>
                </a:lnTo>
                <a:lnTo>
                  <a:pt x="4815262" y="2750405"/>
                </a:lnTo>
                <a:lnTo>
                  <a:pt x="4855689" y="2728462"/>
                </a:lnTo>
                <a:lnTo>
                  <a:pt x="4890912" y="2699402"/>
                </a:lnTo>
                <a:lnTo>
                  <a:pt x="4919974" y="2664181"/>
                </a:lnTo>
                <a:lnTo>
                  <a:pt x="4941917" y="2623755"/>
                </a:lnTo>
                <a:lnTo>
                  <a:pt x="4955784" y="2579084"/>
                </a:lnTo>
                <a:lnTo>
                  <a:pt x="4960620" y="2531122"/>
                </a:lnTo>
                <a:lnTo>
                  <a:pt x="4960620" y="237997"/>
                </a:lnTo>
                <a:lnTo>
                  <a:pt x="4955784" y="190032"/>
                </a:lnTo>
                <a:lnTo>
                  <a:pt x="4941917" y="145357"/>
                </a:lnTo>
                <a:lnTo>
                  <a:pt x="4919974" y="104930"/>
                </a:lnTo>
                <a:lnTo>
                  <a:pt x="4890912" y="69707"/>
                </a:lnTo>
                <a:lnTo>
                  <a:pt x="4855689" y="40645"/>
                </a:lnTo>
                <a:lnTo>
                  <a:pt x="4815262" y="18702"/>
                </a:lnTo>
                <a:lnTo>
                  <a:pt x="4770587" y="4835"/>
                </a:lnTo>
                <a:lnTo>
                  <a:pt x="472262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36264" y="3493008"/>
            <a:ext cx="4960620" cy="2769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004430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47000" cy="2400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r>
              <a:rPr kumimoji="0" sz="2800" b="1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primária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903730" algn="l"/>
                <a:tab pos="2924810" algn="l"/>
                <a:tab pos="4552950" algn="l"/>
                <a:tab pos="6090920" algn="l"/>
                <a:tab pos="6717665" algn="l"/>
              </a:tabLst>
              <a:defRPr/>
            </a:pP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orma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primei</a:t>
            </a:r>
            <a:r>
              <a:rPr kumimoji="0" sz="2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amadas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</a:t>
            </a:r>
            <a:r>
              <a:rPr kumimoji="0" sz="28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Camada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depositada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durante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2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crescimento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</a:t>
            </a:r>
            <a:r>
              <a:rPr kumimoji="0" sz="2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32988" y="6019798"/>
            <a:ext cx="4773168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48228" y="3500628"/>
            <a:ext cx="4742815" cy="2529840"/>
          </a:xfrm>
          <a:custGeom>
            <a:avLst/>
            <a:gdLst/>
            <a:ahLst/>
            <a:cxnLst/>
            <a:rect l="l" t="t" r="r" b="b"/>
            <a:pathLst>
              <a:path w="4742815" h="2529840">
                <a:moveTo>
                  <a:pt x="4525264" y="0"/>
                </a:moveTo>
                <a:lnTo>
                  <a:pt x="217424" y="0"/>
                </a:lnTo>
                <a:lnTo>
                  <a:pt x="167551" y="5739"/>
                </a:lnTo>
                <a:lnTo>
                  <a:pt x="121779" y="22088"/>
                </a:lnTo>
                <a:lnTo>
                  <a:pt x="81410" y="47746"/>
                </a:lnTo>
                <a:lnTo>
                  <a:pt x="47746" y="81410"/>
                </a:lnTo>
                <a:lnTo>
                  <a:pt x="22088" y="121779"/>
                </a:lnTo>
                <a:lnTo>
                  <a:pt x="5739" y="167551"/>
                </a:lnTo>
                <a:lnTo>
                  <a:pt x="0" y="217424"/>
                </a:lnTo>
                <a:lnTo>
                  <a:pt x="0" y="2312428"/>
                </a:lnTo>
                <a:lnTo>
                  <a:pt x="5739" y="2362276"/>
                </a:lnTo>
                <a:lnTo>
                  <a:pt x="22088" y="2408037"/>
                </a:lnTo>
                <a:lnTo>
                  <a:pt x="47746" y="2448405"/>
                </a:lnTo>
                <a:lnTo>
                  <a:pt x="81410" y="2482074"/>
                </a:lnTo>
                <a:lnTo>
                  <a:pt x="121779" y="2507740"/>
                </a:lnTo>
                <a:lnTo>
                  <a:pt x="167551" y="2524097"/>
                </a:lnTo>
                <a:lnTo>
                  <a:pt x="217424" y="2529840"/>
                </a:lnTo>
                <a:lnTo>
                  <a:pt x="4525264" y="2529840"/>
                </a:lnTo>
                <a:lnTo>
                  <a:pt x="4575136" y="2524097"/>
                </a:lnTo>
                <a:lnTo>
                  <a:pt x="4620908" y="2507740"/>
                </a:lnTo>
                <a:lnTo>
                  <a:pt x="4661277" y="2482074"/>
                </a:lnTo>
                <a:lnTo>
                  <a:pt x="4694941" y="2448405"/>
                </a:lnTo>
                <a:lnTo>
                  <a:pt x="4720599" y="2408037"/>
                </a:lnTo>
                <a:lnTo>
                  <a:pt x="4736948" y="2362276"/>
                </a:lnTo>
                <a:lnTo>
                  <a:pt x="4742688" y="2312428"/>
                </a:lnTo>
                <a:lnTo>
                  <a:pt x="4742688" y="217424"/>
                </a:lnTo>
                <a:lnTo>
                  <a:pt x="4736948" y="167551"/>
                </a:lnTo>
                <a:lnTo>
                  <a:pt x="4720599" y="121779"/>
                </a:lnTo>
                <a:lnTo>
                  <a:pt x="4694941" y="81410"/>
                </a:lnTo>
                <a:lnTo>
                  <a:pt x="4661277" y="47746"/>
                </a:lnTo>
                <a:lnTo>
                  <a:pt x="4620908" y="22088"/>
                </a:lnTo>
                <a:lnTo>
                  <a:pt x="4575136" y="5739"/>
                </a:lnTo>
                <a:lnTo>
                  <a:pt x="452526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949" y="3379444"/>
            <a:ext cx="5106591" cy="29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76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24140" cy="2486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</a:t>
            </a:r>
            <a:r>
              <a:rPr kumimoji="0" sz="2800" b="1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secundária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Depositada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internamente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à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primária;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 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deposito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células adicionas,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pode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não 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acontecer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Função: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aumentar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resistência.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16579" y="6210298"/>
            <a:ext cx="4773168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31820" y="3692652"/>
            <a:ext cx="4742815" cy="2528570"/>
          </a:xfrm>
          <a:custGeom>
            <a:avLst/>
            <a:gdLst/>
            <a:ahLst/>
            <a:cxnLst/>
            <a:rect l="l" t="t" r="r" b="b"/>
            <a:pathLst>
              <a:path w="4742815" h="2528570">
                <a:moveTo>
                  <a:pt x="4525390" y="0"/>
                </a:moveTo>
                <a:lnTo>
                  <a:pt x="217296" y="0"/>
                </a:lnTo>
                <a:lnTo>
                  <a:pt x="167471" y="5738"/>
                </a:lnTo>
                <a:lnTo>
                  <a:pt x="121733" y="22085"/>
                </a:lnTo>
                <a:lnTo>
                  <a:pt x="81386" y="47736"/>
                </a:lnTo>
                <a:lnTo>
                  <a:pt x="47736" y="81386"/>
                </a:lnTo>
                <a:lnTo>
                  <a:pt x="22085" y="121733"/>
                </a:lnTo>
                <a:lnTo>
                  <a:pt x="5738" y="167471"/>
                </a:lnTo>
                <a:lnTo>
                  <a:pt x="0" y="217297"/>
                </a:lnTo>
                <a:lnTo>
                  <a:pt x="0" y="2311031"/>
                </a:lnTo>
                <a:lnTo>
                  <a:pt x="5738" y="2360852"/>
                </a:lnTo>
                <a:lnTo>
                  <a:pt x="22085" y="2406587"/>
                </a:lnTo>
                <a:lnTo>
                  <a:pt x="47736" y="2446931"/>
                </a:lnTo>
                <a:lnTo>
                  <a:pt x="81386" y="2480580"/>
                </a:lnTo>
                <a:lnTo>
                  <a:pt x="121733" y="2506230"/>
                </a:lnTo>
                <a:lnTo>
                  <a:pt x="167471" y="2522577"/>
                </a:lnTo>
                <a:lnTo>
                  <a:pt x="217296" y="2528316"/>
                </a:lnTo>
                <a:lnTo>
                  <a:pt x="4525390" y="2528316"/>
                </a:lnTo>
                <a:lnTo>
                  <a:pt x="4575216" y="2522577"/>
                </a:lnTo>
                <a:lnTo>
                  <a:pt x="4620954" y="2506230"/>
                </a:lnTo>
                <a:lnTo>
                  <a:pt x="4661301" y="2480580"/>
                </a:lnTo>
                <a:lnTo>
                  <a:pt x="4694951" y="2446931"/>
                </a:lnTo>
                <a:lnTo>
                  <a:pt x="4720602" y="2406587"/>
                </a:lnTo>
                <a:lnTo>
                  <a:pt x="4736949" y="2360852"/>
                </a:lnTo>
                <a:lnTo>
                  <a:pt x="4742687" y="2311031"/>
                </a:lnTo>
                <a:lnTo>
                  <a:pt x="4742687" y="217297"/>
                </a:lnTo>
                <a:lnTo>
                  <a:pt x="4736949" y="167471"/>
                </a:lnTo>
                <a:lnTo>
                  <a:pt x="4720602" y="121733"/>
                </a:lnTo>
                <a:lnTo>
                  <a:pt x="4694951" y="81386"/>
                </a:lnTo>
                <a:lnTo>
                  <a:pt x="4661301" y="47736"/>
                </a:lnTo>
                <a:lnTo>
                  <a:pt x="4620954" y="22085"/>
                </a:lnTo>
                <a:lnTo>
                  <a:pt x="4575216" y="5738"/>
                </a:lnTo>
                <a:lnTo>
                  <a:pt x="45253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694330"/>
            <a:ext cx="4555540" cy="26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0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9054" y="461009"/>
            <a:ext cx="29451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0" dirty="0">
                <a:solidFill>
                  <a:srgbClr val="77923B"/>
                </a:solidFill>
                <a:latin typeface="Calibri"/>
                <a:cs typeface="Calibri"/>
              </a:rPr>
              <a:t>Procariontes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8540" y="1363471"/>
            <a:ext cx="7907655" cy="128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800" b="1" spc="-5" dirty="0">
                <a:latin typeface="Calibri"/>
                <a:cs typeface="Calibri"/>
              </a:rPr>
              <a:t>Ausência de núcleos, o </a:t>
            </a:r>
            <a:r>
              <a:rPr sz="2800" b="1" dirty="0">
                <a:latin typeface="Calibri"/>
                <a:cs typeface="Calibri"/>
              </a:rPr>
              <a:t>DNA </a:t>
            </a:r>
            <a:r>
              <a:rPr sz="2800" b="1" spc="-10" dirty="0">
                <a:latin typeface="Calibri"/>
                <a:cs typeface="Calibri"/>
              </a:rPr>
              <a:t>não </a:t>
            </a:r>
            <a:r>
              <a:rPr sz="2800" b="1" spc="-5" dirty="0">
                <a:latin typeface="Calibri"/>
                <a:cs typeface="Calibri"/>
              </a:rPr>
              <a:t>é </a:t>
            </a:r>
            <a:r>
              <a:rPr sz="2800" b="1" spc="-15" dirty="0">
                <a:latin typeface="Calibri"/>
                <a:cs typeface="Calibri"/>
              </a:rPr>
              <a:t>envolvido </a:t>
            </a:r>
            <a:r>
              <a:rPr sz="2800" b="1" spc="-5" dirty="0">
                <a:latin typeface="Calibri"/>
                <a:cs typeface="Calibri"/>
              </a:rPr>
              <a:t>por  </a:t>
            </a:r>
            <a:r>
              <a:rPr sz="2800" b="1" spc="-15" dirty="0">
                <a:latin typeface="Calibri"/>
                <a:cs typeface="Calibri"/>
              </a:rPr>
              <a:t>envelope membranoso, </a:t>
            </a:r>
            <a:r>
              <a:rPr sz="2800" b="1" spc="-5" dirty="0">
                <a:latin typeface="Calibri"/>
                <a:cs typeface="Calibri"/>
              </a:rPr>
              <a:t>e não se associa a </a:t>
            </a:r>
            <a:r>
              <a:rPr sz="2800" b="1" spc="-15" dirty="0">
                <a:latin typeface="Calibri"/>
                <a:cs typeface="Calibri"/>
              </a:rPr>
              <a:t>proteínas  </a:t>
            </a:r>
            <a:r>
              <a:rPr sz="2800" b="1" spc="-20" dirty="0">
                <a:latin typeface="Calibri"/>
                <a:cs typeface="Calibri"/>
              </a:rPr>
              <a:t>para </a:t>
            </a:r>
            <a:r>
              <a:rPr sz="2800" b="1" spc="-15" dirty="0">
                <a:latin typeface="Calibri"/>
                <a:cs typeface="Calibri"/>
              </a:rPr>
              <a:t>formar</a:t>
            </a:r>
            <a:r>
              <a:rPr sz="2800" b="1" spc="5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cromossomos.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5967" y="6266686"/>
            <a:ext cx="2478024" cy="59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31208" y="3294888"/>
            <a:ext cx="2447925" cy="2982595"/>
          </a:xfrm>
          <a:custGeom>
            <a:avLst/>
            <a:gdLst/>
            <a:ahLst/>
            <a:cxnLst/>
            <a:rect l="l" t="t" r="r" b="b"/>
            <a:pathLst>
              <a:path w="2447925" h="2982595">
                <a:moveTo>
                  <a:pt x="2237232" y="0"/>
                </a:moveTo>
                <a:lnTo>
                  <a:pt x="210312" y="0"/>
                </a:lnTo>
                <a:lnTo>
                  <a:pt x="162112" y="5558"/>
                </a:lnTo>
                <a:lnTo>
                  <a:pt x="117854" y="21389"/>
                </a:lnTo>
                <a:lnTo>
                  <a:pt x="78803" y="46226"/>
                </a:lnTo>
                <a:lnTo>
                  <a:pt x="46226" y="78803"/>
                </a:lnTo>
                <a:lnTo>
                  <a:pt x="21389" y="117854"/>
                </a:lnTo>
                <a:lnTo>
                  <a:pt x="5558" y="162112"/>
                </a:lnTo>
                <a:lnTo>
                  <a:pt x="0" y="210312"/>
                </a:lnTo>
                <a:lnTo>
                  <a:pt x="0" y="2772130"/>
                </a:lnTo>
                <a:lnTo>
                  <a:pt x="5558" y="2820359"/>
                </a:lnTo>
                <a:lnTo>
                  <a:pt x="21389" y="2864631"/>
                </a:lnTo>
                <a:lnTo>
                  <a:pt x="46226" y="2903686"/>
                </a:lnTo>
                <a:lnTo>
                  <a:pt x="78803" y="2936259"/>
                </a:lnTo>
                <a:lnTo>
                  <a:pt x="117854" y="2961089"/>
                </a:lnTo>
                <a:lnTo>
                  <a:pt x="162112" y="2976912"/>
                </a:lnTo>
                <a:lnTo>
                  <a:pt x="210312" y="2982468"/>
                </a:lnTo>
                <a:lnTo>
                  <a:pt x="2237232" y="2982468"/>
                </a:lnTo>
                <a:lnTo>
                  <a:pt x="2285431" y="2976912"/>
                </a:lnTo>
                <a:lnTo>
                  <a:pt x="2329689" y="2961089"/>
                </a:lnTo>
                <a:lnTo>
                  <a:pt x="2368740" y="2936259"/>
                </a:lnTo>
                <a:lnTo>
                  <a:pt x="2401317" y="2903686"/>
                </a:lnTo>
                <a:lnTo>
                  <a:pt x="2426154" y="2864631"/>
                </a:lnTo>
                <a:lnTo>
                  <a:pt x="2441985" y="2820359"/>
                </a:lnTo>
                <a:lnTo>
                  <a:pt x="2447543" y="2772130"/>
                </a:lnTo>
                <a:lnTo>
                  <a:pt x="2447543" y="210312"/>
                </a:lnTo>
                <a:lnTo>
                  <a:pt x="2441985" y="162112"/>
                </a:lnTo>
                <a:lnTo>
                  <a:pt x="2426154" y="117854"/>
                </a:lnTo>
                <a:lnTo>
                  <a:pt x="2401317" y="78803"/>
                </a:lnTo>
                <a:lnTo>
                  <a:pt x="2368740" y="46226"/>
                </a:lnTo>
                <a:lnTo>
                  <a:pt x="2329689" y="21389"/>
                </a:lnTo>
                <a:lnTo>
                  <a:pt x="2285431" y="5558"/>
                </a:lnTo>
                <a:lnTo>
                  <a:pt x="223723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1208" y="3294888"/>
            <a:ext cx="2447543" cy="2982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495" y="3528059"/>
            <a:ext cx="3791712" cy="278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46365" cy="228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</a:t>
            </a:r>
            <a:r>
              <a:rPr kumimoji="0" sz="2800" b="1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média;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algn="just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lamela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mediana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(LM)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une as células vizinhas, 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camada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delicada,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entre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elas,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composta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principalmente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pécticas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pectina e 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/>
                <a:cs typeface="Calibri"/>
              </a:rPr>
              <a:t>carboidrato)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61359" y="6483096"/>
            <a:ext cx="4831080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76600" y="3933444"/>
            <a:ext cx="4800600" cy="2560320"/>
          </a:xfrm>
          <a:custGeom>
            <a:avLst/>
            <a:gdLst/>
            <a:ahLst/>
            <a:cxnLst/>
            <a:rect l="l" t="t" r="r" b="b"/>
            <a:pathLst>
              <a:path w="4800600" h="2560320">
                <a:moveTo>
                  <a:pt x="4580508" y="0"/>
                </a:moveTo>
                <a:lnTo>
                  <a:pt x="220090" y="0"/>
                </a:lnTo>
                <a:lnTo>
                  <a:pt x="175738" y="4472"/>
                </a:lnTo>
                <a:lnTo>
                  <a:pt x="134427" y="17297"/>
                </a:lnTo>
                <a:lnTo>
                  <a:pt x="97042" y="37591"/>
                </a:lnTo>
                <a:lnTo>
                  <a:pt x="64468" y="64468"/>
                </a:lnTo>
                <a:lnTo>
                  <a:pt x="37591" y="97042"/>
                </a:lnTo>
                <a:lnTo>
                  <a:pt x="17297" y="134427"/>
                </a:lnTo>
                <a:lnTo>
                  <a:pt x="4472" y="175738"/>
                </a:lnTo>
                <a:lnTo>
                  <a:pt x="0" y="220090"/>
                </a:lnTo>
                <a:lnTo>
                  <a:pt x="0" y="2340292"/>
                </a:lnTo>
                <a:lnTo>
                  <a:pt x="4472" y="2384634"/>
                </a:lnTo>
                <a:lnTo>
                  <a:pt x="17297" y="2425935"/>
                </a:lnTo>
                <a:lnTo>
                  <a:pt x="37591" y="2463310"/>
                </a:lnTo>
                <a:lnTo>
                  <a:pt x="64468" y="2495873"/>
                </a:lnTo>
                <a:lnTo>
                  <a:pt x="97042" y="2522741"/>
                </a:lnTo>
                <a:lnTo>
                  <a:pt x="134427" y="2543028"/>
                </a:lnTo>
                <a:lnTo>
                  <a:pt x="175738" y="2555849"/>
                </a:lnTo>
                <a:lnTo>
                  <a:pt x="220090" y="2560319"/>
                </a:lnTo>
                <a:lnTo>
                  <a:pt x="4580508" y="2560319"/>
                </a:lnTo>
                <a:lnTo>
                  <a:pt x="4624861" y="2555849"/>
                </a:lnTo>
                <a:lnTo>
                  <a:pt x="4666172" y="2543028"/>
                </a:lnTo>
                <a:lnTo>
                  <a:pt x="4703557" y="2522741"/>
                </a:lnTo>
                <a:lnTo>
                  <a:pt x="4736131" y="2495873"/>
                </a:lnTo>
                <a:lnTo>
                  <a:pt x="4763008" y="2463310"/>
                </a:lnTo>
                <a:lnTo>
                  <a:pt x="4783302" y="2425935"/>
                </a:lnTo>
                <a:lnTo>
                  <a:pt x="4796127" y="2384634"/>
                </a:lnTo>
                <a:lnTo>
                  <a:pt x="4800600" y="2340292"/>
                </a:lnTo>
                <a:lnTo>
                  <a:pt x="4800600" y="220090"/>
                </a:lnTo>
                <a:lnTo>
                  <a:pt x="4796127" y="175738"/>
                </a:lnTo>
                <a:lnTo>
                  <a:pt x="4783302" y="134427"/>
                </a:lnTo>
                <a:lnTo>
                  <a:pt x="4763008" y="97042"/>
                </a:lnTo>
                <a:lnTo>
                  <a:pt x="4736131" y="64468"/>
                </a:lnTo>
                <a:lnTo>
                  <a:pt x="4703557" y="37591"/>
                </a:lnTo>
                <a:lnTo>
                  <a:pt x="4666172" y="17297"/>
                </a:lnTo>
                <a:lnTo>
                  <a:pt x="4624861" y="4472"/>
                </a:lnTo>
                <a:lnTo>
                  <a:pt x="458050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949" y="3379444"/>
            <a:ext cx="5106591" cy="29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8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1893" y="1218691"/>
            <a:ext cx="7520940" cy="2486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Plasmodesmos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Filamentos</a:t>
            </a:r>
            <a:r>
              <a:rPr kumimoji="0" sz="28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citoplasmáticos;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Atravessam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</a:t>
            </a: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celular;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Interligam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protoplastos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células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fornecendo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via 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transporte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36264" y="6155434"/>
            <a:ext cx="3744467" cy="702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51503" y="3875532"/>
            <a:ext cx="3714115" cy="2291080"/>
          </a:xfrm>
          <a:custGeom>
            <a:avLst/>
            <a:gdLst/>
            <a:ahLst/>
            <a:cxnLst/>
            <a:rect l="l" t="t" r="r" b="b"/>
            <a:pathLst>
              <a:path w="3714115" h="2291079">
                <a:moveTo>
                  <a:pt x="3517138" y="0"/>
                </a:moveTo>
                <a:lnTo>
                  <a:pt x="196850" y="0"/>
                </a:lnTo>
                <a:lnTo>
                  <a:pt x="151715" y="5199"/>
                </a:lnTo>
                <a:lnTo>
                  <a:pt x="110282" y="20008"/>
                </a:lnTo>
                <a:lnTo>
                  <a:pt x="73732" y="43247"/>
                </a:lnTo>
                <a:lnTo>
                  <a:pt x="43247" y="73732"/>
                </a:lnTo>
                <a:lnTo>
                  <a:pt x="20008" y="110282"/>
                </a:lnTo>
                <a:lnTo>
                  <a:pt x="5199" y="151715"/>
                </a:lnTo>
                <a:lnTo>
                  <a:pt x="0" y="196850"/>
                </a:lnTo>
                <a:lnTo>
                  <a:pt x="0" y="2093722"/>
                </a:lnTo>
                <a:lnTo>
                  <a:pt x="5199" y="2138856"/>
                </a:lnTo>
                <a:lnTo>
                  <a:pt x="20008" y="2180289"/>
                </a:lnTo>
                <a:lnTo>
                  <a:pt x="43247" y="2216839"/>
                </a:lnTo>
                <a:lnTo>
                  <a:pt x="73732" y="2247324"/>
                </a:lnTo>
                <a:lnTo>
                  <a:pt x="110282" y="2270563"/>
                </a:lnTo>
                <a:lnTo>
                  <a:pt x="151715" y="2285372"/>
                </a:lnTo>
                <a:lnTo>
                  <a:pt x="196850" y="2290572"/>
                </a:lnTo>
                <a:lnTo>
                  <a:pt x="3517138" y="2290572"/>
                </a:lnTo>
                <a:lnTo>
                  <a:pt x="3562272" y="2285372"/>
                </a:lnTo>
                <a:lnTo>
                  <a:pt x="3603705" y="2270563"/>
                </a:lnTo>
                <a:lnTo>
                  <a:pt x="3640255" y="2247324"/>
                </a:lnTo>
                <a:lnTo>
                  <a:pt x="3670740" y="2216839"/>
                </a:lnTo>
                <a:lnTo>
                  <a:pt x="3693979" y="2180289"/>
                </a:lnTo>
                <a:lnTo>
                  <a:pt x="3708788" y="2138856"/>
                </a:lnTo>
                <a:lnTo>
                  <a:pt x="3713988" y="2093722"/>
                </a:lnTo>
                <a:lnTo>
                  <a:pt x="3713988" y="196850"/>
                </a:lnTo>
                <a:lnTo>
                  <a:pt x="3708788" y="151715"/>
                </a:lnTo>
                <a:lnTo>
                  <a:pt x="3693979" y="110282"/>
                </a:lnTo>
                <a:lnTo>
                  <a:pt x="3670740" y="73732"/>
                </a:lnTo>
                <a:lnTo>
                  <a:pt x="3640255" y="43247"/>
                </a:lnTo>
                <a:lnTo>
                  <a:pt x="3603705" y="20008"/>
                </a:lnTo>
                <a:lnTo>
                  <a:pt x="3562272" y="5199"/>
                </a:lnTo>
                <a:lnTo>
                  <a:pt x="351713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51503" y="3875532"/>
            <a:ext cx="3713988" cy="2290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542913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1893" y="1218691"/>
            <a:ext cx="451802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Plasmodesmos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2988" y="6169150"/>
            <a:ext cx="4710684" cy="688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48228" y="3717035"/>
            <a:ext cx="4680585" cy="2463165"/>
          </a:xfrm>
          <a:custGeom>
            <a:avLst/>
            <a:gdLst/>
            <a:ahLst/>
            <a:cxnLst/>
            <a:rect l="l" t="t" r="r" b="b"/>
            <a:pathLst>
              <a:path w="4680584" h="2463165">
                <a:moveTo>
                  <a:pt x="4468495" y="0"/>
                </a:moveTo>
                <a:lnTo>
                  <a:pt x="211709" y="0"/>
                </a:lnTo>
                <a:lnTo>
                  <a:pt x="163152" y="5589"/>
                </a:lnTo>
                <a:lnTo>
                  <a:pt x="118585" y="21510"/>
                </a:lnTo>
                <a:lnTo>
                  <a:pt x="79277" y="46496"/>
                </a:lnTo>
                <a:lnTo>
                  <a:pt x="46496" y="79277"/>
                </a:lnTo>
                <a:lnTo>
                  <a:pt x="21510" y="118585"/>
                </a:lnTo>
                <a:lnTo>
                  <a:pt x="5589" y="163152"/>
                </a:lnTo>
                <a:lnTo>
                  <a:pt x="0" y="211708"/>
                </a:lnTo>
                <a:lnTo>
                  <a:pt x="0" y="2251125"/>
                </a:lnTo>
                <a:lnTo>
                  <a:pt x="5589" y="2299659"/>
                </a:lnTo>
                <a:lnTo>
                  <a:pt x="21510" y="2344211"/>
                </a:lnTo>
                <a:lnTo>
                  <a:pt x="46496" y="2383510"/>
                </a:lnTo>
                <a:lnTo>
                  <a:pt x="79277" y="2416287"/>
                </a:lnTo>
                <a:lnTo>
                  <a:pt x="118585" y="2441272"/>
                </a:lnTo>
                <a:lnTo>
                  <a:pt x="163152" y="2457194"/>
                </a:lnTo>
                <a:lnTo>
                  <a:pt x="211709" y="2462784"/>
                </a:lnTo>
                <a:lnTo>
                  <a:pt x="4468495" y="2462784"/>
                </a:lnTo>
                <a:lnTo>
                  <a:pt x="4517051" y="2457194"/>
                </a:lnTo>
                <a:lnTo>
                  <a:pt x="4561618" y="2441272"/>
                </a:lnTo>
                <a:lnTo>
                  <a:pt x="4600926" y="2416287"/>
                </a:lnTo>
                <a:lnTo>
                  <a:pt x="4633707" y="2383510"/>
                </a:lnTo>
                <a:lnTo>
                  <a:pt x="4658693" y="2344211"/>
                </a:lnTo>
                <a:lnTo>
                  <a:pt x="4674614" y="2299659"/>
                </a:lnTo>
                <a:lnTo>
                  <a:pt x="4680204" y="2251125"/>
                </a:lnTo>
                <a:lnTo>
                  <a:pt x="4680204" y="211708"/>
                </a:lnTo>
                <a:lnTo>
                  <a:pt x="4674614" y="163152"/>
                </a:lnTo>
                <a:lnTo>
                  <a:pt x="4658693" y="118585"/>
                </a:lnTo>
                <a:lnTo>
                  <a:pt x="4633707" y="79277"/>
                </a:lnTo>
                <a:lnTo>
                  <a:pt x="4600926" y="46496"/>
                </a:lnTo>
                <a:lnTo>
                  <a:pt x="4561618" y="21510"/>
                </a:lnTo>
                <a:lnTo>
                  <a:pt x="4517051" y="5589"/>
                </a:lnTo>
                <a:lnTo>
                  <a:pt x="446849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48228" y="3717035"/>
            <a:ext cx="4680204" cy="2462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036" y="3704844"/>
            <a:ext cx="4250436" cy="2045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4276" y="1700783"/>
            <a:ext cx="4220210" cy="2014855"/>
          </a:xfrm>
          <a:custGeom>
            <a:avLst/>
            <a:gdLst/>
            <a:ahLst/>
            <a:cxnLst/>
            <a:rect l="l" t="t" r="r" b="b"/>
            <a:pathLst>
              <a:path w="4220210" h="2014854">
                <a:moveTo>
                  <a:pt x="4046854" y="0"/>
                </a:moveTo>
                <a:lnTo>
                  <a:pt x="173151" y="0"/>
                </a:lnTo>
                <a:lnTo>
                  <a:pt x="127120" y="6181"/>
                </a:lnTo>
                <a:lnTo>
                  <a:pt x="85757" y="23626"/>
                </a:lnTo>
                <a:lnTo>
                  <a:pt x="50714" y="50688"/>
                </a:lnTo>
                <a:lnTo>
                  <a:pt x="23639" y="85720"/>
                </a:lnTo>
                <a:lnTo>
                  <a:pt x="6185" y="127073"/>
                </a:lnTo>
                <a:lnTo>
                  <a:pt x="0" y="173100"/>
                </a:lnTo>
                <a:lnTo>
                  <a:pt x="0" y="1841627"/>
                </a:lnTo>
                <a:lnTo>
                  <a:pt x="6185" y="1887654"/>
                </a:lnTo>
                <a:lnTo>
                  <a:pt x="23639" y="1929007"/>
                </a:lnTo>
                <a:lnTo>
                  <a:pt x="50714" y="1964039"/>
                </a:lnTo>
                <a:lnTo>
                  <a:pt x="85757" y="1991101"/>
                </a:lnTo>
                <a:lnTo>
                  <a:pt x="127120" y="2008546"/>
                </a:lnTo>
                <a:lnTo>
                  <a:pt x="173151" y="2014727"/>
                </a:lnTo>
                <a:lnTo>
                  <a:pt x="4046854" y="2014727"/>
                </a:lnTo>
                <a:lnTo>
                  <a:pt x="4092882" y="2008546"/>
                </a:lnTo>
                <a:lnTo>
                  <a:pt x="4134235" y="1991101"/>
                </a:lnTo>
                <a:lnTo>
                  <a:pt x="4169267" y="1964039"/>
                </a:lnTo>
                <a:lnTo>
                  <a:pt x="4196329" y="1929007"/>
                </a:lnTo>
                <a:lnTo>
                  <a:pt x="4213774" y="1887654"/>
                </a:lnTo>
                <a:lnTo>
                  <a:pt x="4219956" y="1841627"/>
                </a:lnTo>
                <a:lnTo>
                  <a:pt x="4219956" y="173100"/>
                </a:lnTo>
                <a:lnTo>
                  <a:pt x="4213774" y="127073"/>
                </a:lnTo>
                <a:lnTo>
                  <a:pt x="4196329" y="85720"/>
                </a:lnTo>
                <a:lnTo>
                  <a:pt x="4169267" y="50688"/>
                </a:lnTo>
                <a:lnTo>
                  <a:pt x="4134235" y="23626"/>
                </a:lnTo>
                <a:lnTo>
                  <a:pt x="4092882" y="6181"/>
                </a:lnTo>
                <a:lnTo>
                  <a:pt x="404685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4276" y="1700783"/>
            <a:ext cx="4219956" cy="2014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618612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286625" cy="257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celular: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componentes</a:t>
            </a:r>
            <a:r>
              <a:rPr kumimoji="0" sz="2800" b="1" i="0" u="none" strike="noStrike" kern="0" cap="none" spc="5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Calibri"/>
                <a:cs typeface="Calibri"/>
              </a:rPr>
              <a:t>químicos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Constituição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varia com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determinado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tipo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Celulose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Lignina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Pectina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3323" y="6621778"/>
            <a:ext cx="5202935" cy="236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88564" y="3140964"/>
            <a:ext cx="5172710" cy="3491865"/>
          </a:xfrm>
          <a:custGeom>
            <a:avLst/>
            <a:gdLst/>
            <a:ahLst/>
            <a:cxnLst/>
            <a:rect l="l" t="t" r="r" b="b"/>
            <a:pathLst>
              <a:path w="5172709" h="3491865">
                <a:moveTo>
                  <a:pt x="4872355" y="0"/>
                </a:moveTo>
                <a:lnTo>
                  <a:pt x="300100" y="0"/>
                </a:lnTo>
                <a:lnTo>
                  <a:pt x="251424" y="3927"/>
                </a:lnTo>
                <a:lnTo>
                  <a:pt x="205248" y="15299"/>
                </a:lnTo>
                <a:lnTo>
                  <a:pt x="162190" y="33497"/>
                </a:lnTo>
                <a:lnTo>
                  <a:pt x="122867" y="57903"/>
                </a:lnTo>
                <a:lnTo>
                  <a:pt x="87899" y="87899"/>
                </a:lnTo>
                <a:lnTo>
                  <a:pt x="57903" y="122867"/>
                </a:lnTo>
                <a:lnTo>
                  <a:pt x="33497" y="162190"/>
                </a:lnTo>
                <a:lnTo>
                  <a:pt x="15299" y="205248"/>
                </a:lnTo>
                <a:lnTo>
                  <a:pt x="3927" y="251424"/>
                </a:lnTo>
                <a:lnTo>
                  <a:pt x="0" y="300100"/>
                </a:lnTo>
                <a:lnTo>
                  <a:pt x="0" y="3191421"/>
                </a:lnTo>
                <a:lnTo>
                  <a:pt x="3927" y="3240093"/>
                </a:lnTo>
                <a:lnTo>
                  <a:pt x="15299" y="3286265"/>
                </a:lnTo>
                <a:lnTo>
                  <a:pt x="33497" y="3329318"/>
                </a:lnTo>
                <a:lnTo>
                  <a:pt x="57903" y="3368635"/>
                </a:lnTo>
                <a:lnTo>
                  <a:pt x="87899" y="3403598"/>
                </a:lnTo>
                <a:lnTo>
                  <a:pt x="122867" y="3433589"/>
                </a:lnTo>
                <a:lnTo>
                  <a:pt x="162190" y="3457991"/>
                </a:lnTo>
                <a:lnTo>
                  <a:pt x="205248" y="3476186"/>
                </a:lnTo>
                <a:lnTo>
                  <a:pt x="251424" y="3487556"/>
                </a:lnTo>
                <a:lnTo>
                  <a:pt x="300100" y="3491484"/>
                </a:lnTo>
                <a:lnTo>
                  <a:pt x="4872355" y="3491484"/>
                </a:lnTo>
                <a:lnTo>
                  <a:pt x="4921031" y="3487556"/>
                </a:lnTo>
                <a:lnTo>
                  <a:pt x="4967207" y="3476186"/>
                </a:lnTo>
                <a:lnTo>
                  <a:pt x="5010265" y="3457991"/>
                </a:lnTo>
                <a:lnTo>
                  <a:pt x="5049588" y="3433589"/>
                </a:lnTo>
                <a:lnTo>
                  <a:pt x="5084556" y="3403598"/>
                </a:lnTo>
                <a:lnTo>
                  <a:pt x="5114552" y="3368635"/>
                </a:lnTo>
                <a:lnTo>
                  <a:pt x="5138958" y="3329318"/>
                </a:lnTo>
                <a:lnTo>
                  <a:pt x="5157156" y="3286265"/>
                </a:lnTo>
                <a:lnTo>
                  <a:pt x="5168528" y="3240093"/>
                </a:lnTo>
                <a:lnTo>
                  <a:pt x="5172456" y="3191421"/>
                </a:lnTo>
                <a:lnTo>
                  <a:pt x="5172456" y="300100"/>
                </a:lnTo>
                <a:lnTo>
                  <a:pt x="5168528" y="251424"/>
                </a:lnTo>
                <a:lnTo>
                  <a:pt x="5157156" y="205248"/>
                </a:lnTo>
                <a:lnTo>
                  <a:pt x="5138958" y="162190"/>
                </a:lnTo>
                <a:lnTo>
                  <a:pt x="5114552" y="122867"/>
                </a:lnTo>
                <a:lnTo>
                  <a:pt x="5084556" y="87899"/>
                </a:lnTo>
                <a:lnTo>
                  <a:pt x="5049588" y="57903"/>
                </a:lnTo>
                <a:lnTo>
                  <a:pt x="5010265" y="33497"/>
                </a:lnTo>
                <a:lnTo>
                  <a:pt x="4967207" y="15299"/>
                </a:lnTo>
                <a:lnTo>
                  <a:pt x="4921031" y="3927"/>
                </a:lnTo>
                <a:lnTo>
                  <a:pt x="487235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88564" y="3140964"/>
            <a:ext cx="5172456" cy="3491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0869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24140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>
              <a:defRPr/>
            </a:pPr>
            <a:r>
              <a:rPr lang="pt-BR" sz="2400" dirty="0"/>
              <a:t>O principal componente da parede celular é a </a:t>
            </a:r>
            <a:r>
              <a:rPr lang="pt-BR" sz="2400" b="1" dirty="0"/>
              <a:t>celulose</a:t>
            </a:r>
            <a:r>
              <a:rPr lang="pt-BR" sz="2400" dirty="0"/>
              <a:t>, um polissacarídeo, formado por moléculas de glicose, unidas pelas extremidades. Associada à celulose aparecem outros carboidratos como a </a:t>
            </a:r>
            <a:r>
              <a:rPr lang="pt-BR" sz="2400" b="1" dirty="0" err="1"/>
              <a:t>hemicelulose</a:t>
            </a:r>
            <a:r>
              <a:rPr lang="pt-BR" sz="2400" dirty="0"/>
              <a:t>, </a:t>
            </a:r>
            <a:r>
              <a:rPr lang="pt-BR" sz="2400" b="1" dirty="0"/>
              <a:t>pectinas </a:t>
            </a:r>
            <a:r>
              <a:rPr lang="pt-BR" sz="2400" dirty="0"/>
              <a:t>e proteínas estruturais chamadas </a:t>
            </a:r>
            <a:r>
              <a:rPr lang="pt-BR" sz="2400" b="1" dirty="0"/>
              <a:t>glicoproteínas</a:t>
            </a:r>
            <a:r>
              <a:rPr lang="pt-BR" sz="2400" dirty="0"/>
              <a:t>. Devemos considerar ainda, a ocorrência de outras substâncias orgânicas tais como: lignina, compostos graxos (cutina, suberina e as ceras), tanino, resinas, etc., além de substâncias minerais (sílica, carbonato de cálcio, etc.) e da água. A proporção com que cada um destes componentes aparece, varia bastante nas diferentes espécies, tecidos e mesmo, nas diferentes camadas da parede de uma única célula.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16579" y="6210298"/>
            <a:ext cx="4773168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775571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279652"/>
            <a:ext cx="7724140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>
              <a:defRPr/>
            </a:pPr>
            <a:r>
              <a:rPr lang="pt-BR" sz="2800" dirty="0"/>
              <a:t>A </a:t>
            </a:r>
            <a:r>
              <a:rPr lang="pt-BR" sz="2800" b="1" dirty="0"/>
              <a:t>lignina</a:t>
            </a:r>
            <a:r>
              <a:rPr lang="pt-BR" sz="2800" dirty="0"/>
              <a:t>, um polímero de alto teor de carbono, é o componente de parede mais abundante depois da celulose. A lignina aparece impregnando as paredes celulares de certos tecidos como, por exemplo, as células do xilema e do esclerênquima, conferindo-lhes rigidez e </a:t>
            </a:r>
            <a:r>
              <a:rPr lang="pt-BR" sz="2800" dirty="0" err="1"/>
              <a:t>resistência.Os</a:t>
            </a:r>
            <a:r>
              <a:rPr lang="pt-BR" sz="2800" dirty="0"/>
              <a:t> compostos graxos, especialmente </a:t>
            </a:r>
            <a:r>
              <a:rPr lang="pt-BR" sz="2800" b="1" dirty="0"/>
              <a:t>cutina</a:t>
            </a:r>
            <a:r>
              <a:rPr lang="pt-BR" sz="2800" dirty="0"/>
              <a:t>, </a:t>
            </a:r>
            <a:r>
              <a:rPr lang="pt-BR" sz="2800" b="1" dirty="0"/>
              <a:t>suberina</a:t>
            </a:r>
            <a:r>
              <a:rPr lang="pt-BR" sz="2800" dirty="0"/>
              <a:t> e as </a:t>
            </a:r>
            <a:r>
              <a:rPr lang="pt-BR" sz="2800" b="1" dirty="0"/>
              <a:t>ceras</a:t>
            </a:r>
            <a:r>
              <a:rPr lang="pt-BR" sz="2800" dirty="0"/>
              <a:t>, são encontrados, principalmente, nas paredes celulares dos tecidos de revestimento.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16579" y="6210298"/>
            <a:ext cx="4773168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305266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75435"/>
            <a:ext cx="7748270" cy="294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9BBA58"/>
                </a:solidFill>
                <a:effectLst/>
                <a:uLnTx/>
                <a:uFillTx/>
                <a:latin typeface="Calibri"/>
                <a:cs typeface="Calibri"/>
              </a:rPr>
              <a:t>Cloroplastos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Responsável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pela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fotossíntese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24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Clorofila.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Apresentam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 esférica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ovalada.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715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600835" algn="l"/>
                <a:tab pos="2914650" algn="l"/>
                <a:tab pos="3472179" algn="l"/>
                <a:tab pos="4297045" algn="l"/>
                <a:tab pos="5778500" algn="l"/>
                <a:tab pos="7426325" algn="l"/>
              </a:tabLst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	e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ol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ida	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	dupla	memb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ana	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	ao  grupo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dos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plastídios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Apresentam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membranas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externa,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terceiro 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sistema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membranas, os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tilacóides.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87211" y="6097522"/>
            <a:ext cx="2823972" cy="760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02452" y="3723132"/>
            <a:ext cx="2794000" cy="2385060"/>
          </a:xfrm>
          <a:custGeom>
            <a:avLst/>
            <a:gdLst/>
            <a:ahLst/>
            <a:cxnLst/>
            <a:rect l="l" t="t" r="r" b="b"/>
            <a:pathLst>
              <a:path w="2794000" h="2385060">
                <a:moveTo>
                  <a:pt x="2588514" y="0"/>
                </a:moveTo>
                <a:lnTo>
                  <a:pt x="204977" y="0"/>
                </a:lnTo>
                <a:lnTo>
                  <a:pt x="157993" y="5416"/>
                </a:lnTo>
                <a:lnTo>
                  <a:pt x="114855" y="20842"/>
                </a:lnTo>
                <a:lnTo>
                  <a:pt x="76795" y="45046"/>
                </a:lnTo>
                <a:lnTo>
                  <a:pt x="45046" y="76795"/>
                </a:lnTo>
                <a:lnTo>
                  <a:pt x="20842" y="114855"/>
                </a:lnTo>
                <a:lnTo>
                  <a:pt x="5416" y="157993"/>
                </a:lnTo>
                <a:lnTo>
                  <a:pt x="0" y="204978"/>
                </a:lnTo>
                <a:lnTo>
                  <a:pt x="0" y="2180082"/>
                </a:lnTo>
                <a:lnTo>
                  <a:pt x="5416" y="2227082"/>
                </a:lnTo>
                <a:lnTo>
                  <a:pt x="20842" y="2270226"/>
                </a:lnTo>
                <a:lnTo>
                  <a:pt x="45046" y="2308285"/>
                </a:lnTo>
                <a:lnTo>
                  <a:pt x="76795" y="2340029"/>
                </a:lnTo>
                <a:lnTo>
                  <a:pt x="114855" y="2364226"/>
                </a:lnTo>
                <a:lnTo>
                  <a:pt x="157993" y="2379646"/>
                </a:lnTo>
                <a:lnTo>
                  <a:pt x="204977" y="2385060"/>
                </a:lnTo>
                <a:lnTo>
                  <a:pt x="2588514" y="2385060"/>
                </a:lnTo>
                <a:lnTo>
                  <a:pt x="2635498" y="2379646"/>
                </a:lnTo>
                <a:lnTo>
                  <a:pt x="2678636" y="2364226"/>
                </a:lnTo>
                <a:lnTo>
                  <a:pt x="2716696" y="2340029"/>
                </a:lnTo>
                <a:lnTo>
                  <a:pt x="2748445" y="2308285"/>
                </a:lnTo>
                <a:lnTo>
                  <a:pt x="2772649" y="2270226"/>
                </a:lnTo>
                <a:lnTo>
                  <a:pt x="2788075" y="2227082"/>
                </a:lnTo>
                <a:lnTo>
                  <a:pt x="2793492" y="2180082"/>
                </a:lnTo>
                <a:lnTo>
                  <a:pt x="2793492" y="204978"/>
                </a:lnTo>
                <a:lnTo>
                  <a:pt x="2788075" y="157993"/>
                </a:lnTo>
                <a:lnTo>
                  <a:pt x="2772649" y="114855"/>
                </a:lnTo>
                <a:lnTo>
                  <a:pt x="2748445" y="76795"/>
                </a:lnTo>
                <a:lnTo>
                  <a:pt x="2716696" y="45046"/>
                </a:lnTo>
                <a:lnTo>
                  <a:pt x="2678636" y="20842"/>
                </a:lnTo>
                <a:lnTo>
                  <a:pt x="2635498" y="5416"/>
                </a:lnTo>
                <a:lnTo>
                  <a:pt x="258851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2452" y="3723132"/>
            <a:ext cx="2793492" cy="2385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3137340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5730" cy="3195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985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células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vegetais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maduras apresentam grandes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vacúolos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centrais,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que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podem ocupar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80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90 %  do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seu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volume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total.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Nas células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jovens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são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menores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mais 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numerosos, que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posteriormente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 coalescem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(se  unem)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amadurecimento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775967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9683" y="429768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2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4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2" y="4980940"/>
                </a:lnTo>
                <a:lnTo>
                  <a:pt x="8424672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9683" y="429768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2" y="0"/>
                </a:lnTo>
                <a:lnTo>
                  <a:pt x="8424672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4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2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1131823"/>
            <a:ext cx="288734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r>
              <a:rPr kumimoji="0" sz="2800" b="1" i="1" u="none" strike="noStrike" kern="0" cap="none" spc="-6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estrutura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38706" y="2081593"/>
            <a:ext cx="4608576" cy="3802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40570208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094740"/>
            <a:ext cx="7745730" cy="395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2965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2251710" algn="l"/>
                <a:tab pos="3138170" algn="l"/>
                <a:tab pos="4156710" algn="l"/>
                <a:tab pos="6043930" algn="l"/>
              </a:tabLst>
              <a:defRPr/>
            </a:pP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Delimitado	por	uma	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	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denominada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ts val="29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tonoplasto.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715" lvl="0" indent="-342900" algn="just" defTabSz="914400" eaLnBrk="1" fontAlgn="auto" latinLnBrk="0" hangingPunct="1">
              <a:lnSpc>
                <a:spcPts val="281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Contém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água,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açúcares, proteínas; pigmentos como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antocianinas,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cristais de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oxalato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cálcio,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 quais  muitas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vezes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exercem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funções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6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defesa.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6985" lvl="0" indent="-342900" algn="just" defTabSz="914400" eaLnBrk="1" fontAlgn="auto" latinLnBrk="0" hangingPunct="1">
              <a:lnSpc>
                <a:spcPts val="281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acúmulo de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solutos produz uma </a:t>
            </a:r>
            <a:r>
              <a:rPr kumimoji="0" sz="2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força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osmótica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 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absorção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água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pelo</a:t>
            </a:r>
            <a:r>
              <a:rPr kumimoji="0" sz="2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algn="just" defTabSz="914400" eaLnBrk="1" fontAlgn="auto" latinLnBrk="0" hangingPunct="1">
              <a:lnSpc>
                <a:spcPts val="281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turgência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gerada mantem </a:t>
            </a: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porte </a:t>
            </a:r>
            <a:r>
              <a:rPr kumimoji="0" sz="2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eretas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das </a:t>
            </a:r>
            <a:r>
              <a:rPr kumimoji="0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plantas  </a:t>
            </a:r>
            <a:r>
              <a:rPr kumimoji="0" sz="2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herbáceas.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58337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950834" cy="334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6195" algn="ctr">
              <a:lnSpc>
                <a:spcPct val="100000"/>
              </a:lnSpc>
            </a:pPr>
            <a:r>
              <a:rPr spc="-15" dirty="0"/>
              <a:t>Eucarionte</a:t>
            </a:r>
          </a:p>
          <a:p>
            <a:pPr marL="12700" marR="5080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solidFill>
                  <a:srgbClr val="000000"/>
                </a:solidFill>
              </a:rPr>
              <a:t>O </a:t>
            </a:r>
            <a:r>
              <a:rPr sz="2800" spc="-10" dirty="0">
                <a:solidFill>
                  <a:srgbClr val="000000"/>
                </a:solidFill>
              </a:rPr>
              <a:t>DNA </a:t>
            </a:r>
            <a:r>
              <a:rPr sz="2800" spc="-5" dirty="0">
                <a:solidFill>
                  <a:srgbClr val="000000"/>
                </a:solidFill>
              </a:rPr>
              <a:t>é </a:t>
            </a:r>
            <a:r>
              <a:rPr sz="2800" spc="-15" dirty="0">
                <a:solidFill>
                  <a:srgbClr val="000000"/>
                </a:solidFill>
              </a:rPr>
              <a:t>encontrado </a:t>
            </a:r>
            <a:r>
              <a:rPr sz="2800" spc="-5" dirty="0">
                <a:solidFill>
                  <a:srgbClr val="000000"/>
                </a:solidFill>
              </a:rPr>
              <a:t>nos </a:t>
            </a:r>
            <a:r>
              <a:rPr sz="2800" spc="-10" dirty="0">
                <a:solidFill>
                  <a:srgbClr val="000000"/>
                </a:solidFill>
              </a:rPr>
              <a:t>cromossomos </a:t>
            </a:r>
            <a:r>
              <a:rPr sz="2800" spc="-5" dirty="0">
                <a:solidFill>
                  <a:srgbClr val="000000"/>
                </a:solidFill>
              </a:rPr>
              <a:t>associados a  </a:t>
            </a:r>
            <a:r>
              <a:rPr sz="2800" spc="-15" dirty="0">
                <a:solidFill>
                  <a:srgbClr val="000000"/>
                </a:solidFill>
              </a:rPr>
              <a:t>proteínas, </a:t>
            </a:r>
            <a:r>
              <a:rPr sz="2800" spc="-5" dirty="0">
                <a:solidFill>
                  <a:srgbClr val="000000"/>
                </a:solidFill>
              </a:rPr>
              <a:t>que </a:t>
            </a:r>
            <a:r>
              <a:rPr sz="2800" spc="-20" dirty="0">
                <a:solidFill>
                  <a:srgbClr val="000000"/>
                </a:solidFill>
              </a:rPr>
              <a:t>estão </a:t>
            </a:r>
            <a:r>
              <a:rPr sz="2800" spc="-10" dirty="0">
                <a:solidFill>
                  <a:srgbClr val="000000"/>
                </a:solidFill>
              </a:rPr>
              <a:t>em </a:t>
            </a:r>
            <a:r>
              <a:rPr sz="2800" spc="-5" dirty="0">
                <a:solidFill>
                  <a:srgbClr val="000000"/>
                </a:solidFill>
              </a:rPr>
              <a:t>um núcleo </a:t>
            </a:r>
            <a:r>
              <a:rPr sz="2800" spc="-10" dirty="0">
                <a:solidFill>
                  <a:srgbClr val="000000"/>
                </a:solidFill>
              </a:rPr>
              <a:t>delimitado </a:t>
            </a:r>
            <a:r>
              <a:rPr sz="2800" spc="-5" dirty="0">
                <a:solidFill>
                  <a:srgbClr val="000000"/>
                </a:solidFill>
              </a:rPr>
              <a:t>por  duas </a:t>
            </a:r>
            <a:r>
              <a:rPr sz="2800" spc="-10" dirty="0">
                <a:solidFill>
                  <a:srgbClr val="000000"/>
                </a:solidFill>
              </a:rPr>
              <a:t>membranas denominado </a:t>
            </a:r>
            <a:r>
              <a:rPr sz="2800" spc="-5" dirty="0">
                <a:solidFill>
                  <a:srgbClr val="000000"/>
                </a:solidFill>
              </a:rPr>
              <a:t>por duas </a:t>
            </a:r>
            <a:r>
              <a:rPr sz="2800" spc="-10" dirty="0">
                <a:solidFill>
                  <a:srgbClr val="000000"/>
                </a:solidFill>
              </a:rPr>
              <a:t>membranas  denominadas </a:t>
            </a:r>
            <a:r>
              <a:rPr sz="2800" spc="-15" dirty="0">
                <a:solidFill>
                  <a:srgbClr val="000000"/>
                </a:solidFill>
              </a:rPr>
              <a:t>envelope </a:t>
            </a:r>
            <a:r>
              <a:rPr sz="2800" spc="-35" dirty="0">
                <a:solidFill>
                  <a:srgbClr val="000000"/>
                </a:solidFill>
              </a:rPr>
              <a:t>nuclear. </a:t>
            </a:r>
            <a:r>
              <a:rPr sz="2800" spc="-5" dirty="0">
                <a:solidFill>
                  <a:srgbClr val="000000"/>
                </a:solidFill>
              </a:rPr>
              <a:t>As </a:t>
            </a:r>
            <a:r>
              <a:rPr sz="2800" spc="-10" dirty="0">
                <a:solidFill>
                  <a:srgbClr val="000000"/>
                </a:solidFill>
              </a:rPr>
              <a:t>célula </a:t>
            </a:r>
            <a:r>
              <a:rPr sz="2800" spc="-5" dirty="0">
                <a:solidFill>
                  <a:srgbClr val="000000"/>
                </a:solidFill>
              </a:rPr>
              <a:t>eucarióticas  são divididas </a:t>
            </a:r>
            <a:r>
              <a:rPr sz="2800" spc="-10" dirty="0">
                <a:solidFill>
                  <a:srgbClr val="000000"/>
                </a:solidFill>
              </a:rPr>
              <a:t>em </a:t>
            </a:r>
            <a:r>
              <a:rPr sz="2800" spc="-20" dirty="0">
                <a:solidFill>
                  <a:srgbClr val="000000"/>
                </a:solidFill>
              </a:rPr>
              <a:t>diferentes </a:t>
            </a:r>
            <a:r>
              <a:rPr sz="2800" spc="-10" dirty="0">
                <a:solidFill>
                  <a:srgbClr val="000000"/>
                </a:solidFill>
              </a:rPr>
              <a:t>compartimentos </a:t>
            </a:r>
            <a:r>
              <a:rPr sz="2800" spc="-5" dirty="0">
                <a:solidFill>
                  <a:srgbClr val="000000"/>
                </a:solidFill>
              </a:rPr>
              <a:t>que  </a:t>
            </a:r>
            <a:r>
              <a:rPr sz="2800" spc="-15" dirty="0">
                <a:solidFill>
                  <a:srgbClr val="000000"/>
                </a:solidFill>
              </a:rPr>
              <a:t>realizam diversas</a:t>
            </a:r>
            <a:r>
              <a:rPr sz="2800" spc="35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funções.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4413503" y="6792466"/>
            <a:ext cx="3078479" cy="65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8744" y="4364735"/>
            <a:ext cx="3048000" cy="2438400"/>
          </a:xfrm>
          <a:custGeom>
            <a:avLst/>
            <a:gdLst/>
            <a:ahLst/>
            <a:cxnLst/>
            <a:rect l="l" t="t" r="r" b="b"/>
            <a:pathLst>
              <a:path w="3048000" h="2438400">
                <a:moveTo>
                  <a:pt x="2838450" y="0"/>
                </a:moveTo>
                <a:lnTo>
                  <a:pt x="209550" y="0"/>
                </a:lnTo>
                <a:lnTo>
                  <a:pt x="161512" y="5536"/>
                </a:lnTo>
                <a:lnTo>
                  <a:pt x="117410" y="21304"/>
                </a:lnTo>
                <a:lnTo>
                  <a:pt x="78501" y="46046"/>
                </a:lnTo>
                <a:lnTo>
                  <a:pt x="46046" y="78501"/>
                </a:lnTo>
                <a:lnTo>
                  <a:pt x="21304" y="117410"/>
                </a:lnTo>
                <a:lnTo>
                  <a:pt x="5536" y="161512"/>
                </a:lnTo>
                <a:lnTo>
                  <a:pt x="0" y="209550"/>
                </a:lnTo>
                <a:lnTo>
                  <a:pt x="0" y="2228837"/>
                </a:lnTo>
                <a:lnTo>
                  <a:pt x="5536" y="2276887"/>
                </a:lnTo>
                <a:lnTo>
                  <a:pt x="21304" y="2320996"/>
                </a:lnTo>
                <a:lnTo>
                  <a:pt x="46046" y="2359906"/>
                </a:lnTo>
                <a:lnTo>
                  <a:pt x="78501" y="2392359"/>
                </a:lnTo>
                <a:lnTo>
                  <a:pt x="117410" y="2417098"/>
                </a:lnTo>
                <a:lnTo>
                  <a:pt x="161512" y="2432863"/>
                </a:lnTo>
                <a:lnTo>
                  <a:pt x="209550" y="2438398"/>
                </a:lnTo>
                <a:lnTo>
                  <a:pt x="2838450" y="2438398"/>
                </a:lnTo>
                <a:lnTo>
                  <a:pt x="2886487" y="2432863"/>
                </a:lnTo>
                <a:lnTo>
                  <a:pt x="2930589" y="2417098"/>
                </a:lnTo>
                <a:lnTo>
                  <a:pt x="2969498" y="2392359"/>
                </a:lnTo>
                <a:lnTo>
                  <a:pt x="3001953" y="2359906"/>
                </a:lnTo>
                <a:lnTo>
                  <a:pt x="3026695" y="2320996"/>
                </a:lnTo>
                <a:lnTo>
                  <a:pt x="3042463" y="2276887"/>
                </a:lnTo>
                <a:lnTo>
                  <a:pt x="3048000" y="2228837"/>
                </a:lnTo>
                <a:lnTo>
                  <a:pt x="3048000" y="209550"/>
                </a:lnTo>
                <a:lnTo>
                  <a:pt x="3042463" y="161512"/>
                </a:lnTo>
                <a:lnTo>
                  <a:pt x="3026695" y="117410"/>
                </a:lnTo>
                <a:lnTo>
                  <a:pt x="3001953" y="78501"/>
                </a:lnTo>
                <a:lnTo>
                  <a:pt x="2969498" y="46046"/>
                </a:lnTo>
                <a:lnTo>
                  <a:pt x="2930589" y="21304"/>
                </a:lnTo>
                <a:lnTo>
                  <a:pt x="2886487" y="5536"/>
                </a:lnTo>
                <a:lnTo>
                  <a:pt x="28384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28744" y="4364735"/>
            <a:ext cx="3048000" cy="2438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5730" cy="284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Vacúolos:</a:t>
            </a:r>
            <a:r>
              <a:rPr kumimoji="0" sz="2800" b="1" i="1" u="none" strike="noStrike" kern="0" cap="none" spc="-6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1" u="none" strike="noStrike" kern="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Funções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3148965" algn="l"/>
                <a:tab pos="3909695" algn="l"/>
                <a:tab pos="636524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Armazenamento	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	(vacúolos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pequenos.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36245" marR="0" lvl="0" indent="-423545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36245" algn="l"/>
                <a:tab pos="436880" algn="l"/>
              </a:tabLst>
              <a:defRPr/>
            </a:pP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Acúmulo 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proteínas,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íons 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outros  </a:t>
            </a:r>
            <a:r>
              <a:rPr kumimoji="0" sz="2800" b="0" i="0" u="none" strike="noStrike" kern="0" cap="none" spc="3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metabólitos,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substâncias protéicas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aleurona)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Controle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osmótico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 célula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14644879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9920">
              <a:lnSpc>
                <a:spcPct val="100000"/>
              </a:lnSpc>
            </a:pPr>
            <a:r>
              <a:rPr spc="-5" dirty="0"/>
              <a:t>Osmose </a:t>
            </a:r>
            <a:r>
              <a:rPr dirty="0"/>
              <a:t>e</a:t>
            </a:r>
            <a:r>
              <a:rPr spc="-80" dirty="0"/>
              <a:t> </a:t>
            </a:r>
            <a:r>
              <a:rPr spc="-5" dirty="0"/>
              <a:t>difusão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3190" cy="2335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Osmose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2124710" algn="l"/>
                <a:tab pos="2702560" algn="l"/>
                <a:tab pos="4133850" algn="l"/>
                <a:tab pos="5258435" algn="l"/>
                <a:tab pos="6511925" algn="l"/>
                <a:tab pos="7089140" algn="l"/>
              </a:tabLst>
              <a:defRPr/>
            </a:pPr>
            <a:r>
              <a:rPr kumimoji="0" sz="2800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ans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gu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)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és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uma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semipermeável.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Membrana semipermeável: permite passagem</a:t>
            </a:r>
            <a:r>
              <a:rPr kumimoji="0" sz="2800" b="1" i="0" u="none" strike="noStrike" kern="0" cap="none" spc="51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4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solvente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mas não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permite passagem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1" i="0" u="none" strike="noStrike" kern="0" cap="none" spc="1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solutos.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8540" y="3522091"/>
            <a:ext cx="231394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1473835" algn="l"/>
              </a:tabLst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Água	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ssa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1440" y="3948810"/>
            <a:ext cx="183261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(hipotônico)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6727" y="3522091"/>
            <a:ext cx="2872105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895" marR="5080" lvl="0" indent="-368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51205" algn="l"/>
                <a:tab pos="1254760" algn="l"/>
                <a:tab pos="1868805" algn="l"/>
                <a:tab pos="1989455" algn="l"/>
              </a:tabLst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mei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menos 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		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	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mais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1478" y="3522091"/>
            <a:ext cx="1872614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2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nce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nce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1440" y="4375530"/>
            <a:ext cx="7399655" cy="884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22170" algn="l"/>
                <a:tab pos="2780030" algn="l"/>
                <a:tab pos="3923665" algn="l"/>
                <a:tab pos="4301490" algn="l"/>
                <a:tab pos="5906770" algn="l"/>
                <a:tab pos="6270625" algn="l"/>
              </a:tabLst>
              <a:defRPr/>
            </a:pP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(hipertônico)	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até	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atingir	o	equilíbrio	e	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ficarem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isotônicas.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682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3619">
              <a:lnSpc>
                <a:spcPct val="100000"/>
              </a:lnSpc>
            </a:pPr>
            <a:r>
              <a:rPr spc="-5" dirty="0"/>
              <a:t>Osmose </a:t>
            </a:r>
            <a:r>
              <a:rPr dirty="0"/>
              <a:t>na célula</a:t>
            </a:r>
            <a:r>
              <a:rPr spc="-90" dirty="0"/>
              <a:t> </a:t>
            </a:r>
            <a:r>
              <a:rPr spc="-25" dirty="0"/>
              <a:t>vegetal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131823"/>
            <a:ext cx="7746365" cy="4213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Parede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celular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externa:</a:t>
            </a:r>
            <a:r>
              <a:rPr kumimoji="0" sz="2800" b="0" i="0" u="none" strike="noStrike" kern="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membrana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permeável, 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resistente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dotada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certa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elasticidade.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4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Membrana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plasmática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interna: semipermeável</a:t>
            </a:r>
            <a:r>
              <a:rPr kumimoji="0" sz="2800" b="1" i="0" u="none" strike="noStrike" kern="0" cap="none" spc="17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ou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com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permeabilidade</a:t>
            </a:r>
            <a:r>
              <a:rPr kumimoji="0" sz="2800" b="1" i="0" u="none" strike="noStrike" kern="0" cap="none" spc="30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77923B"/>
                </a:solidFill>
                <a:effectLst/>
                <a:uLnTx/>
                <a:uFillTx/>
                <a:latin typeface="Calibri"/>
                <a:cs typeface="Calibri"/>
              </a:rPr>
              <a:t>seletiva.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55600" marR="6350" lvl="0" indent="-342900" algn="just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Vacúolos: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espaços que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contém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 suco 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vacuolar. 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apresenta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concentração variável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pressão  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osmótica que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desta</a:t>
            </a:r>
            <a:r>
              <a:rPr kumimoji="0" sz="2800" b="1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concentração.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997344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540" y="316865"/>
            <a:ext cx="7906918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3619">
              <a:lnSpc>
                <a:spcPct val="100000"/>
              </a:lnSpc>
            </a:pPr>
            <a:r>
              <a:rPr lang="pt-BR" dirty="0"/>
              <a:t>Difusão </a:t>
            </a:r>
            <a:r>
              <a:rPr dirty="0" err="1"/>
              <a:t>na</a:t>
            </a:r>
            <a:r>
              <a:rPr dirty="0"/>
              <a:t> célula</a:t>
            </a:r>
            <a:r>
              <a:rPr spc="-90" dirty="0"/>
              <a:t> </a:t>
            </a:r>
            <a:r>
              <a:rPr spc="-25" dirty="0"/>
              <a:t>vegetal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604408"/>
            <a:ext cx="7746365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pt-BR" sz="2800" dirty="0"/>
              <a:t>Chamamos de </a:t>
            </a:r>
            <a:r>
              <a:rPr lang="pt-BR" sz="2800" b="1" dirty="0"/>
              <a:t>difusão</a:t>
            </a:r>
            <a:r>
              <a:rPr lang="pt-BR" sz="2800" dirty="0"/>
              <a:t> o movimento livre de partículas contidas em uma solução, distribuindo-se uniformemente nela.</a:t>
            </a:r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A difusão acontece a favor de um </a:t>
            </a:r>
            <a:r>
              <a:rPr lang="pt-BR" sz="2800" i="1" dirty="0"/>
              <a:t>gradiente de concentração</a:t>
            </a:r>
            <a:r>
              <a:rPr lang="pt-BR" sz="2800" dirty="0"/>
              <a:t>, ou seja, de uma região muito concentrada de alguma molécula para uma pouco concentrada e esse transporte não envolve gasto de energia.</a:t>
            </a:r>
          </a:p>
          <a:p>
            <a:pPr marL="12700" marR="50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55600" algn="l"/>
              </a:tabLst>
              <a:defRPr/>
            </a:pP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Prof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Zayra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Prado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Almondes</a:t>
            </a:r>
          </a:p>
        </p:txBody>
      </p:sp>
    </p:spTree>
    <p:extLst>
      <p:ext uri="{BB962C8B-B14F-4D97-AF65-F5344CB8AC3E}">
        <p14:creationId xmlns:p14="http://schemas.microsoft.com/office/powerpoint/2010/main" val="282715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40" y="461009"/>
            <a:ext cx="7567930" cy="164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12085">
              <a:lnSpc>
                <a:spcPct val="100000"/>
              </a:lnSpc>
            </a:pPr>
            <a:r>
              <a:rPr spc="-15" dirty="0"/>
              <a:t>Eucarionte</a:t>
            </a:r>
          </a:p>
          <a:p>
            <a:pPr marL="12700" marR="5080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solidFill>
                  <a:srgbClr val="000000"/>
                </a:solidFill>
              </a:rPr>
              <a:t>A </a:t>
            </a:r>
            <a:r>
              <a:rPr sz="2800" spc="-10" dirty="0">
                <a:solidFill>
                  <a:srgbClr val="000000"/>
                </a:solidFill>
              </a:rPr>
              <a:t>compartimentalização </a:t>
            </a:r>
            <a:r>
              <a:rPr sz="2800" spc="-5" dirty="0">
                <a:solidFill>
                  <a:srgbClr val="000000"/>
                </a:solidFill>
              </a:rPr>
              <a:t>é </a:t>
            </a:r>
            <a:r>
              <a:rPr sz="2800" spc="-20" dirty="0">
                <a:solidFill>
                  <a:srgbClr val="000000"/>
                </a:solidFill>
              </a:rPr>
              <a:t>efetuada </a:t>
            </a:r>
            <a:r>
              <a:rPr sz="2800" spc="-5" dirty="0">
                <a:solidFill>
                  <a:srgbClr val="000000"/>
                </a:solidFill>
              </a:rPr>
              <a:t>por </a:t>
            </a:r>
            <a:r>
              <a:rPr sz="2800" spc="-15" dirty="0">
                <a:solidFill>
                  <a:srgbClr val="000000"/>
                </a:solidFill>
              </a:rPr>
              <a:t>intermédio  </a:t>
            </a:r>
            <a:r>
              <a:rPr sz="2800" spc="-5" dirty="0">
                <a:solidFill>
                  <a:srgbClr val="000000"/>
                </a:solidFill>
              </a:rPr>
              <a:t>de</a:t>
            </a:r>
            <a:r>
              <a:rPr sz="2800" spc="-75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membranas.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4177284" y="6073138"/>
            <a:ext cx="4332732" cy="784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2523" y="2642616"/>
            <a:ext cx="4302760" cy="3441700"/>
          </a:xfrm>
          <a:custGeom>
            <a:avLst/>
            <a:gdLst/>
            <a:ahLst/>
            <a:cxnLst/>
            <a:rect l="l" t="t" r="r" b="b"/>
            <a:pathLst>
              <a:path w="4302759" h="3441700">
                <a:moveTo>
                  <a:pt x="4006469" y="0"/>
                </a:moveTo>
                <a:lnTo>
                  <a:pt x="295783" y="0"/>
                </a:lnTo>
                <a:lnTo>
                  <a:pt x="247813" y="3872"/>
                </a:lnTo>
                <a:lnTo>
                  <a:pt x="202305" y="15082"/>
                </a:lnTo>
                <a:lnTo>
                  <a:pt x="159868" y="33021"/>
                </a:lnTo>
                <a:lnTo>
                  <a:pt x="121112" y="57078"/>
                </a:lnTo>
                <a:lnTo>
                  <a:pt x="86645" y="86645"/>
                </a:lnTo>
                <a:lnTo>
                  <a:pt x="57078" y="121112"/>
                </a:lnTo>
                <a:lnTo>
                  <a:pt x="33021" y="159868"/>
                </a:lnTo>
                <a:lnTo>
                  <a:pt x="15082" y="202305"/>
                </a:lnTo>
                <a:lnTo>
                  <a:pt x="3872" y="247813"/>
                </a:lnTo>
                <a:lnTo>
                  <a:pt x="0" y="295783"/>
                </a:lnTo>
                <a:lnTo>
                  <a:pt x="0" y="3145459"/>
                </a:lnTo>
                <a:lnTo>
                  <a:pt x="3872" y="3193427"/>
                </a:lnTo>
                <a:lnTo>
                  <a:pt x="15082" y="3238931"/>
                </a:lnTo>
                <a:lnTo>
                  <a:pt x="33021" y="3281362"/>
                </a:lnTo>
                <a:lnTo>
                  <a:pt x="57078" y="3320112"/>
                </a:lnTo>
                <a:lnTo>
                  <a:pt x="86645" y="3354571"/>
                </a:lnTo>
                <a:lnTo>
                  <a:pt x="121112" y="3384131"/>
                </a:lnTo>
                <a:lnTo>
                  <a:pt x="159868" y="3408181"/>
                </a:lnTo>
                <a:lnTo>
                  <a:pt x="202305" y="3426114"/>
                </a:lnTo>
                <a:lnTo>
                  <a:pt x="247813" y="3437321"/>
                </a:lnTo>
                <a:lnTo>
                  <a:pt x="295783" y="3441192"/>
                </a:lnTo>
                <a:lnTo>
                  <a:pt x="4006469" y="3441192"/>
                </a:lnTo>
                <a:lnTo>
                  <a:pt x="4054438" y="3437321"/>
                </a:lnTo>
                <a:lnTo>
                  <a:pt x="4099946" y="3426114"/>
                </a:lnTo>
                <a:lnTo>
                  <a:pt x="4142383" y="3408181"/>
                </a:lnTo>
                <a:lnTo>
                  <a:pt x="4181139" y="3384131"/>
                </a:lnTo>
                <a:lnTo>
                  <a:pt x="4215606" y="3354571"/>
                </a:lnTo>
                <a:lnTo>
                  <a:pt x="4245173" y="3320112"/>
                </a:lnTo>
                <a:lnTo>
                  <a:pt x="4269230" y="3281362"/>
                </a:lnTo>
                <a:lnTo>
                  <a:pt x="4287169" y="3238931"/>
                </a:lnTo>
                <a:lnTo>
                  <a:pt x="4298379" y="3193427"/>
                </a:lnTo>
                <a:lnTo>
                  <a:pt x="4302252" y="3145459"/>
                </a:lnTo>
                <a:lnTo>
                  <a:pt x="4302252" y="295783"/>
                </a:lnTo>
                <a:lnTo>
                  <a:pt x="4298379" y="247813"/>
                </a:lnTo>
                <a:lnTo>
                  <a:pt x="4287169" y="202305"/>
                </a:lnTo>
                <a:lnTo>
                  <a:pt x="4269230" y="159868"/>
                </a:lnTo>
                <a:lnTo>
                  <a:pt x="4245173" y="121112"/>
                </a:lnTo>
                <a:lnTo>
                  <a:pt x="4215606" y="86645"/>
                </a:lnTo>
                <a:lnTo>
                  <a:pt x="4181139" y="57078"/>
                </a:lnTo>
                <a:lnTo>
                  <a:pt x="4142383" y="33021"/>
                </a:lnTo>
                <a:lnTo>
                  <a:pt x="4099946" y="15082"/>
                </a:lnTo>
                <a:lnTo>
                  <a:pt x="4054438" y="3872"/>
                </a:lnTo>
                <a:lnTo>
                  <a:pt x="400646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92523" y="2642616"/>
            <a:ext cx="4302252" cy="3441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068" y="4853938"/>
            <a:ext cx="3645407" cy="2004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9308" y="2656332"/>
            <a:ext cx="3615054" cy="2208530"/>
          </a:xfrm>
          <a:custGeom>
            <a:avLst/>
            <a:gdLst/>
            <a:ahLst/>
            <a:cxnLst/>
            <a:rect l="l" t="t" r="r" b="b"/>
            <a:pathLst>
              <a:path w="3615054" h="2208529">
                <a:moveTo>
                  <a:pt x="3425190" y="0"/>
                </a:moveTo>
                <a:lnTo>
                  <a:pt x="189776" y="0"/>
                </a:lnTo>
                <a:lnTo>
                  <a:pt x="139325" y="6778"/>
                </a:lnTo>
                <a:lnTo>
                  <a:pt x="93991" y="25907"/>
                </a:lnTo>
                <a:lnTo>
                  <a:pt x="55583" y="55578"/>
                </a:lnTo>
                <a:lnTo>
                  <a:pt x="25909" y="93979"/>
                </a:lnTo>
                <a:lnTo>
                  <a:pt x="6778" y="139303"/>
                </a:lnTo>
                <a:lnTo>
                  <a:pt x="0" y="189737"/>
                </a:lnTo>
                <a:lnTo>
                  <a:pt x="0" y="2018537"/>
                </a:lnTo>
                <a:lnTo>
                  <a:pt x="6778" y="2068972"/>
                </a:lnTo>
                <a:lnTo>
                  <a:pt x="25909" y="2114295"/>
                </a:lnTo>
                <a:lnTo>
                  <a:pt x="55583" y="2152697"/>
                </a:lnTo>
                <a:lnTo>
                  <a:pt x="93991" y="2182367"/>
                </a:lnTo>
                <a:lnTo>
                  <a:pt x="139325" y="2201497"/>
                </a:lnTo>
                <a:lnTo>
                  <a:pt x="189776" y="2208275"/>
                </a:lnTo>
                <a:lnTo>
                  <a:pt x="3425190" y="2208275"/>
                </a:lnTo>
                <a:lnTo>
                  <a:pt x="3475624" y="2201497"/>
                </a:lnTo>
                <a:lnTo>
                  <a:pt x="3520947" y="2182367"/>
                </a:lnTo>
                <a:lnTo>
                  <a:pt x="3559349" y="2152697"/>
                </a:lnTo>
                <a:lnTo>
                  <a:pt x="3589019" y="2114295"/>
                </a:lnTo>
                <a:lnTo>
                  <a:pt x="3608149" y="2068972"/>
                </a:lnTo>
                <a:lnTo>
                  <a:pt x="3614928" y="2018537"/>
                </a:lnTo>
                <a:lnTo>
                  <a:pt x="3614928" y="189737"/>
                </a:lnTo>
                <a:lnTo>
                  <a:pt x="3608149" y="139303"/>
                </a:lnTo>
                <a:lnTo>
                  <a:pt x="3589020" y="93980"/>
                </a:lnTo>
                <a:lnTo>
                  <a:pt x="3559349" y="55578"/>
                </a:lnTo>
                <a:lnTo>
                  <a:pt x="3520948" y="25908"/>
                </a:lnTo>
                <a:lnTo>
                  <a:pt x="3475624" y="6778"/>
                </a:lnTo>
                <a:lnTo>
                  <a:pt x="34251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308" y="2656332"/>
            <a:ext cx="3614928" cy="2208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699759"/>
            <a:ext cx="2078735" cy="1158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046220"/>
            <a:ext cx="2063750" cy="1664335"/>
          </a:xfrm>
          <a:custGeom>
            <a:avLst/>
            <a:gdLst/>
            <a:ahLst/>
            <a:cxnLst/>
            <a:rect l="l" t="t" r="r" b="b"/>
            <a:pathLst>
              <a:path w="2063750" h="1664335">
                <a:moveTo>
                  <a:pt x="1920494" y="0"/>
                </a:moveTo>
                <a:lnTo>
                  <a:pt x="118637" y="0"/>
                </a:lnTo>
                <a:lnTo>
                  <a:pt x="73431" y="7288"/>
                </a:lnTo>
                <a:lnTo>
                  <a:pt x="34170" y="27586"/>
                </a:lnTo>
                <a:lnTo>
                  <a:pt x="3210" y="58539"/>
                </a:lnTo>
                <a:lnTo>
                  <a:pt x="0" y="64747"/>
                </a:lnTo>
                <a:lnTo>
                  <a:pt x="0" y="1599449"/>
                </a:lnTo>
                <a:lnTo>
                  <a:pt x="3210" y="1605657"/>
                </a:lnTo>
                <a:lnTo>
                  <a:pt x="34170" y="1636614"/>
                </a:lnTo>
                <a:lnTo>
                  <a:pt x="73431" y="1656916"/>
                </a:lnTo>
                <a:lnTo>
                  <a:pt x="118637" y="1664207"/>
                </a:lnTo>
                <a:lnTo>
                  <a:pt x="1920494" y="1664207"/>
                </a:lnTo>
                <a:lnTo>
                  <a:pt x="1965699" y="1656916"/>
                </a:lnTo>
                <a:lnTo>
                  <a:pt x="2004956" y="1636614"/>
                </a:lnTo>
                <a:lnTo>
                  <a:pt x="2035909" y="1605657"/>
                </a:lnTo>
                <a:lnTo>
                  <a:pt x="2056207" y="1566402"/>
                </a:lnTo>
                <a:lnTo>
                  <a:pt x="2063495" y="1521205"/>
                </a:lnTo>
                <a:lnTo>
                  <a:pt x="2063495" y="143001"/>
                </a:lnTo>
                <a:lnTo>
                  <a:pt x="2056207" y="97796"/>
                </a:lnTo>
                <a:lnTo>
                  <a:pt x="2035909" y="58539"/>
                </a:lnTo>
                <a:lnTo>
                  <a:pt x="2004956" y="27586"/>
                </a:lnTo>
                <a:lnTo>
                  <a:pt x="1965699" y="7288"/>
                </a:lnTo>
                <a:lnTo>
                  <a:pt x="192049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4046220"/>
            <a:ext cx="2063495" cy="1664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8363" y="6821423"/>
            <a:ext cx="3043428" cy="365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03603" y="5157215"/>
            <a:ext cx="3013075" cy="1675130"/>
          </a:xfrm>
          <a:custGeom>
            <a:avLst/>
            <a:gdLst/>
            <a:ahLst/>
            <a:cxnLst/>
            <a:rect l="l" t="t" r="r" b="b"/>
            <a:pathLst>
              <a:path w="3013075" h="1675129">
                <a:moveTo>
                  <a:pt x="2869057" y="0"/>
                </a:moveTo>
                <a:lnTo>
                  <a:pt x="143890" y="0"/>
                </a:lnTo>
                <a:lnTo>
                  <a:pt x="98397" y="7332"/>
                </a:lnTo>
                <a:lnTo>
                  <a:pt x="58896" y="27753"/>
                </a:lnTo>
                <a:lnTo>
                  <a:pt x="27753" y="58896"/>
                </a:lnTo>
                <a:lnTo>
                  <a:pt x="7332" y="98397"/>
                </a:lnTo>
                <a:lnTo>
                  <a:pt x="0" y="143890"/>
                </a:lnTo>
                <a:lnTo>
                  <a:pt x="0" y="1530934"/>
                </a:lnTo>
                <a:lnTo>
                  <a:pt x="7332" y="1576431"/>
                </a:lnTo>
                <a:lnTo>
                  <a:pt x="27753" y="1615944"/>
                </a:lnTo>
                <a:lnTo>
                  <a:pt x="58896" y="1647103"/>
                </a:lnTo>
                <a:lnTo>
                  <a:pt x="98397" y="1667537"/>
                </a:lnTo>
                <a:lnTo>
                  <a:pt x="143890" y="1674875"/>
                </a:lnTo>
                <a:lnTo>
                  <a:pt x="2869057" y="1674875"/>
                </a:lnTo>
                <a:lnTo>
                  <a:pt x="2914550" y="1667537"/>
                </a:lnTo>
                <a:lnTo>
                  <a:pt x="2954051" y="1647103"/>
                </a:lnTo>
                <a:lnTo>
                  <a:pt x="2985194" y="1615944"/>
                </a:lnTo>
                <a:lnTo>
                  <a:pt x="3005615" y="1576431"/>
                </a:lnTo>
                <a:lnTo>
                  <a:pt x="3012948" y="1530934"/>
                </a:lnTo>
                <a:lnTo>
                  <a:pt x="3012948" y="143890"/>
                </a:lnTo>
                <a:lnTo>
                  <a:pt x="3005615" y="98397"/>
                </a:lnTo>
                <a:lnTo>
                  <a:pt x="2985194" y="58896"/>
                </a:lnTo>
                <a:lnTo>
                  <a:pt x="2954051" y="27753"/>
                </a:lnTo>
                <a:lnTo>
                  <a:pt x="2914550" y="7332"/>
                </a:lnTo>
                <a:lnTo>
                  <a:pt x="286905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3603" y="5157215"/>
            <a:ext cx="3012948" cy="16748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44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</p:txBody>
      </p:sp>
      <p:sp>
        <p:nvSpPr>
          <p:cNvPr id="3" name="object 3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2751" y="1051560"/>
            <a:ext cx="7347204" cy="5369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8424671" y="0"/>
                </a:moveTo>
                <a:lnTo>
                  <a:pt x="996188" y="0"/>
                </a:lnTo>
                <a:lnTo>
                  <a:pt x="947923" y="1148"/>
                </a:lnTo>
                <a:lnTo>
                  <a:pt x="900250" y="4560"/>
                </a:lnTo>
                <a:lnTo>
                  <a:pt x="853223" y="10182"/>
                </a:lnTo>
                <a:lnTo>
                  <a:pt x="806893" y="17963"/>
                </a:lnTo>
                <a:lnTo>
                  <a:pt x="761312" y="27850"/>
                </a:lnTo>
                <a:lnTo>
                  <a:pt x="716532" y="39791"/>
                </a:lnTo>
                <a:lnTo>
                  <a:pt x="672607" y="53734"/>
                </a:lnTo>
                <a:lnTo>
                  <a:pt x="629587" y="69626"/>
                </a:lnTo>
                <a:lnTo>
                  <a:pt x="587525" y="87416"/>
                </a:lnTo>
                <a:lnTo>
                  <a:pt x="546473" y="107051"/>
                </a:lnTo>
                <a:lnTo>
                  <a:pt x="506484" y="128480"/>
                </a:lnTo>
                <a:lnTo>
                  <a:pt x="467609" y="151649"/>
                </a:lnTo>
                <a:lnTo>
                  <a:pt x="429901" y="176507"/>
                </a:lnTo>
                <a:lnTo>
                  <a:pt x="393413" y="203001"/>
                </a:lnTo>
                <a:lnTo>
                  <a:pt x="358195" y="231080"/>
                </a:lnTo>
                <a:lnTo>
                  <a:pt x="324301" y="260691"/>
                </a:lnTo>
                <a:lnTo>
                  <a:pt x="291782" y="291782"/>
                </a:lnTo>
                <a:lnTo>
                  <a:pt x="260691" y="324301"/>
                </a:lnTo>
                <a:lnTo>
                  <a:pt x="231080" y="358195"/>
                </a:lnTo>
                <a:lnTo>
                  <a:pt x="203001" y="393413"/>
                </a:lnTo>
                <a:lnTo>
                  <a:pt x="176507" y="429901"/>
                </a:lnTo>
                <a:lnTo>
                  <a:pt x="151649" y="467609"/>
                </a:lnTo>
                <a:lnTo>
                  <a:pt x="128480" y="506484"/>
                </a:lnTo>
                <a:lnTo>
                  <a:pt x="107051" y="546473"/>
                </a:lnTo>
                <a:lnTo>
                  <a:pt x="87416" y="587525"/>
                </a:lnTo>
                <a:lnTo>
                  <a:pt x="69626" y="629587"/>
                </a:lnTo>
                <a:lnTo>
                  <a:pt x="53734" y="672607"/>
                </a:lnTo>
                <a:lnTo>
                  <a:pt x="39791" y="716532"/>
                </a:lnTo>
                <a:lnTo>
                  <a:pt x="27850" y="761312"/>
                </a:lnTo>
                <a:lnTo>
                  <a:pt x="17963" y="806893"/>
                </a:lnTo>
                <a:lnTo>
                  <a:pt x="10182" y="853223"/>
                </a:lnTo>
                <a:lnTo>
                  <a:pt x="4560" y="900250"/>
                </a:lnTo>
                <a:lnTo>
                  <a:pt x="1148" y="947923"/>
                </a:lnTo>
                <a:lnTo>
                  <a:pt x="0" y="996188"/>
                </a:lnTo>
                <a:lnTo>
                  <a:pt x="0" y="5977128"/>
                </a:lnTo>
                <a:lnTo>
                  <a:pt x="7428483" y="5977128"/>
                </a:lnTo>
                <a:lnTo>
                  <a:pt x="7476748" y="5975979"/>
                </a:lnTo>
                <a:lnTo>
                  <a:pt x="7524421" y="5972567"/>
                </a:lnTo>
                <a:lnTo>
                  <a:pt x="7571448" y="5966945"/>
                </a:lnTo>
                <a:lnTo>
                  <a:pt x="7617778" y="5959164"/>
                </a:lnTo>
                <a:lnTo>
                  <a:pt x="7663359" y="5949277"/>
                </a:lnTo>
                <a:lnTo>
                  <a:pt x="7708139" y="5937336"/>
                </a:lnTo>
                <a:lnTo>
                  <a:pt x="7752064" y="5923393"/>
                </a:lnTo>
                <a:lnTo>
                  <a:pt x="7795084" y="5907501"/>
                </a:lnTo>
                <a:lnTo>
                  <a:pt x="7837146" y="5889711"/>
                </a:lnTo>
                <a:lnTo>
                  <a:pt x="7878198" y="5870076"/>
                </a:lnTo>
                <a:lnTo>
                  <a:pt x="7918187" y="5848647"/>
                </a:lnTo>
                <a:lnTo>
                  <a:pt x="7957062" y="5825478"/>
                </a:lnTo>
                <a:lnTo>
                  <a:pt x="7994770" y="5800620"/>
                </a:lnTo>
                <a:lnTo>
                  <a:pt x="8031258" y="5774126"/>
                </a:lnTo>
                <a:lnTo>
                  <a:pt x="8066476" y="5746047"/>
                </a:lnTo>
                <a:lnTo>
                  <a:pt x="8100370" y="5716436"/>
                </a:lnTo>
                <a:lnTo>
                  <a:pt x="8132889" y="5685345"/>
                </a:lnTo>
                <a:lnTo>
                  <a:pt x="8163980" y="5652826"/>
                </a:lnTo>
                <a:lnTo>
                  <a:pt x="8193591" y="5618932"/>
                </a:lnTo>
                <a:lnTo>
                  <a:pt x="8221670" y="5583714"/>
                </a:lnTo>
                <a:lnTo>
                  <a:pt x="8248164" y="5547226"/>
                </a:lnTo>
                <a:lnTo>
                  <a:pt x="8273022" y="5509518"/>
                </a:lnTo>
                <a:lnTo>
                  <a:pt x="8296191" y="5470643"/>
                </a:lnTo>
                <a:lnTo>
                  <a:pt x="8317620" y="5430654"/>
                </a:lnTo>
                <a:lnTo>
                  <a:pt x="8337255" y="5389602"/>
                </a:lnTo>
                <a:lnTo>
                  <a:pt x="8355045" y="5347540"/>
                </a:lnTo>
                <a:lnTo>
                  <a:pt x="8370937" y="5304520"/>
                </a:lnTo>
                <a:lnTo>
                  <a:pt x="8384880" y="5260595"/>
                </a:lnTo>
                <a:lnTo>
                  <a:pt x="8396821" y="5215815"/>
                </a:lnTo>
                <a:lnTo>
                  <a:pt x="8406708" y="5170234"/>
                </a:lnTo>
                <a:lnTo>
                  <a:pt x="8414489" y="5123904"/>
                </a:lnTo>
                <a:lnTo>
                  <a:pt x="8420111" y="5076877"/>
                </a:lnTo>
                <a:lnTo>
                  <a:pt x="8423523" y="5029204"/>
                </a:lnTo>
                <a:lnTo>
                  <a:pt x="8424671" y="4980940"/>
                </a:lnTo>
                <a:lnTo>
                  <a:pt x="8424671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" y="332231"/>
            <a:ext cx="8425180" cy="5977255"/>
          </a:xfrm>
          <a:custGeom>
            <a:avLst/>
            <a:gdLst/>
            <a:ahLst/>
            <a:cxnLst/>
            <a:rect l="l" t="t" r="r" b="b"/>
            <a:pathLst>
              <a:path w="8425180" h="5977255">
                <a:moveTo>
                  <a:pt x="996188" y="0"/>
                </a:moveTo>
                <a:lnTo>
                  <a:pt x="8424671" y="0"/>
                </a:lnTo>
                <a:lnTo>
                  <a:pt x="8424671" y="4980940"/>
                </a:lnTo>
                <a:lnTo>
                  <a:pt x="8423523" y="5029204"/>
                </a:lnTo>
                <a:lnTo>
                  <a:pt x="8420111" y="5076877"/>
                </a:lnTo>
                <a:lnTo>
                  <a:pt x="8414489" y="5123904"/>
                </a:lnTo>
                <a:lnTo>
                  <a:pt x="8406708" y="5170234"/>
                </a:lnTo>
                <a:lnTo>
                  <a:pt x="8396821" y="5215815"/>
                </a:lnTo>
                <a:lnTo>
                  <a:pt x="8384880" y="5260595"/>
                </a:lnTo>
                <a:lnTo>
                  <a:pt x="8370937" y="5304520"/>
                </a:lnTo>
                <a:lnTo>
                  <a:pt x="8355045" y="5347540"/>
                </a:lnTo>
                <a:lnTo>
                  <a:pt x="8337255" y="5389602"/>
                </a:lnTo>
                <a:lnTo>
                  <a:pt x="8317620" y="5430654"/>
                </a:lnTo>
                <a:lnTo>
                  <a:pt x="8296191" y="5470643"/>
                </a:lnTo>
                <a:lnTo>
                  <a:pt x="8273022" y="5509518"/>
                </a:lnTo>
                <a:lnTo>
                  <a:pt x="8248164" y="5547226"/>
                </a:lnTo>
                <a:lnTo>
                  <a:pt x="8221670" y="5583714"/>
                </a:lnTo>
                <a:lnTo>
                  <a:pt x="8193591" y="5618932"/>
                </a:lnTo>
                <a:lnTo>
                  <a:pt x="8163980" y="5652826"/>
                </a:lnTo>
                <a:lnTo>
                  <a:pt x="8132889" y="5685345"/>
                </a:lnTo>
                <a:lnTo>
                  <a:pt x="8100370" y="5716436"/>
                </a:lnTo>
                <a:lnTo>
                  <a:pt x="8066476" y="5746047"/>
                </a:lnTo>
                <a:lnTo>
                  <a:pt x="8031258" y="5774126"/>
                </a:lnTo>
                <a:lnTo>
                  <a:pt x="7994770" y="5800620"/>
                </a:lnTo>
                <a:lnTo>
                  <a:pt x="7957062" y="5825478"/>
                </a:lnTo>
                <a:lnTo>
                  <a:pt x="7918187" y="5848647"/>
                </a:lnTo>
                <a:lnTo>
                  <a:pt x="7878198" y="5870076"/>
                </a:lnTo>
                <a:lnTo>
                  <a:pt x="7837146" y="5889711"/>
                </a:lnTo>
                <a:lnTo>
                  <a:pt x="7795084" y="5907501"/>
                </a:lnTo>
                <a:lnTo>
                  <a:pt x="7752064" y="5923393"/>
                </a:lnTo>
                <a:lnTo>
                  <a:pt x="7708139" y="5937336"/>
                </a:lnTo>
                <a:lnTo>
                  <a:pt x="7663359" y="5949277"/>
                </a:lnTo>
                <a:lnTo>
                  <a:pt x="7617778" y="5959164"/>
                </a:lnTo>
                <a:lnTo>
                  <a:pt x="7571448" y="5966945"/>
                </a:lnTo>
                <a:lnTo>
                  <a:pt x="7524421" y="5972567"/>
                </a:lnTo>
                <a:lnTo>
                  <a:pt x="7476748" y="5975979"/>
                </a:lnTo>
                <a:lnTo>
                  <a:pt x="7428483" y="5977128"/>
                </a:lnTo>
                <a:lnTo>
                  <a:pt x="0" y="5977128"/>
                </a:lnTo>
                <a:lnTo>
                  <a:pt x="0" y="996188"/>
                </a:lnTo>
                <a:lnTo>
                  <a:pt x="1148" y="947923"/>
                </a:lnTo>
                <a:lnTo>
                  <a:pt x="4560" y="900250"/>
                </a:lnTo>
                <a:lnTo>
                  <a:pt x="10182" y="853223"/>
                </a:lnTo>
                <a:lnTo>
                  <a:pt x="17963" y="806893"/>
                </a:lnTo>
                <a:lnTo>
                  <a:pt x="27850" y="761312"/>
                </a:lnTo>
                <a:lnTo>
                  <a:pt x="39791" y="716532"/>
                </a:lnTo>
                <a:lnTo>
                  <a:pt x="53734" y="672607"/>
                </a:lnTo>
                <a:lnTo>
                  <a:pt x="69626" y="629587"/>
                </a:lnTo>
                <a:lnTo>
                  <a:pt x="87416" y="587525"/>
                </a:lnTo>
                <a:lnTo>
                  <a:pt x="107051" y="546473"/>
                </a:lnTo>
                <a:lnTo>
                  <a:pt x="128480" y="506484"/>
                </a:lnTo>
                <a:lnTo>
                  <a:pt x="151649" y="467609"/>
                </a:lnTo>
                <a:lnTo>
                  <a:pt x="176507" y="429901"/>
                </a:lnTo>
                <a:lnTo>
                  <a:pt x="203001" y="393413"/>
                </a:lnTo>
                <a:lnTo>
                  <a:pt x="231080" y="358195"/>
                </a:lnTo>
                <a:lnTo>
                  <a:pt x="260691" y="324301"/>
                </a:lnTo>
                <a:lnTo>
                  <a:pt x="291782" y="291782"/>
                </a:lnTo>
                <a:lnTo>
                  <a:pt x="324301" y="260691"/>
                </a:lnTo>
                <a:lnTo>
                  <a:pt x="358195" y="231080"/>
                </a:lnTo>
                <a:lnTo>
                  <a:pt x="393413" y="203001"/>
                </a:lnTo>
                <a:lnTo>
                  <a:pt x="429901" y="176507"/>
                </a:lnTo>
                <a:lnTo>
                  <a:pt x="467609" y="151649"/>
                </a:lnTo>
                <a:lnTo>
                  <a:pt x="506484" y="128480"/>
                </a:lnTo>
                <a:lnTo>
                  <a:pt x="546473" y="107051"/>
                </a:lnTo>
                <a:lnTo>
                  <a:pt x="587525" y="87416"/>
                </a:lnTo>
                <a:lnTo>
                  <a:pt x="629587" y="69626"/>
                </a:lnTo>
                <a:lnTo>
                  <a:pt x="672607" y="53734"/>
                </a:lnTo>
                <a:lnTo>
                  <a:pt x="716532" y="39791"/>
                </a:lnTo>
                <a:lnTo>
                  <a:pt x="761312" y="27850"/>
                </a:lnTo>
                <a:lnTo>
                  <a:pt x="806893" y="17963"/>
                </a:lnTo>
                <a:lnTo>
                  <a:pt x="853223" y="10182"/>
                </a:lnTo>
                <a:lnTo>
                  <a:pt x="900250" y="4560"/>
                </a:lnTo>
                <a:lnTo>
                  <a:pt x="947923" y="1148"/>
                </a:lnTo>
                <a:lnTo>
                  <a:pt x="996188" y="0"/>
                </a:lnTo>
                <a:close/>
              </a:path>
            </a:pathLst>
          </a:custGeom>
          <a:ln w="761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44" rIns="0" bIns="0" rtlCol="0">
            <a:spAutoFit/>
          </a:bodyPr>
          <a:lstStyle/>
          <a:p>
            <a:pPr marL="1245870">
              <a:lnSpc>
                <a:spcPct val="100000"/>
              </a:lnSpc>
            </a:pPr>
            <a:r>
              <a:rPr spc="-10" dirty="0"/>
              <a:t>Componentes </a:t>
            </a:r>
            <a:r>
              <a:rPr dirty="0"/>
              <a:t>da</a:t>
            </a:r>
            <a:r>
              <a:rPr spc="-110" dirty="0"/>
              <a:t> </a:t>
            </a:r>
            <a:r>
              <a:rPr spc="-5" dirty="0"/>
              <a:t>célula</a:t>
            </a:r>
          </a:p>
        </p:txBody>
      </p:sp>
      <p:sp>
        <p:nvSpPr>
          <p:cNvPr id="5" name="object 5"/>
          <p:cNvSpPr/>
          <p:nvPr/>
        </p:nvSpPr>
        <p:spPr>
          <a:xfrm>
            <a:off x="7470647" y="5536691"/>
            <a:ext cx="1673351" cy="1321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540" y="1262888"/>
            <a:ext cx="3520440" cy="145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0" indent="-190500">
              <a:lnSpc>
                <a:spcPct val="100000"/>
              </a:lnSpc>
              <a:buChar char="-"/>
              <a:tabLst>
                <a:tab pos="203200" algn="l"/>
              </a:tabLst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Membrana</a:t>
            </a:r>
            <a:r>
              <a:rPr sz="2800" b="1" spc="-7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77923B"/>
                </a:solidFill>
                <a:latin typeface="Calibri"/>
                <a:cs typeface="Calibri"/>
              </a:rPr>
              <a:t>plasmática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70"/>
              </a:spcBef>
              <a:buChar char="-"/>
              <a:tabLst>
                <a:tab pos="203200" algn="l"/>
              </a:tabLst>
            </a:pPr>
            <a:r>
              <a:rPr sz="2800" b="1" spc="-10" dirty="0">
                <a:solidFill>
                  <a:srgbClr val="77923B"/>
                </a:solidFill>
                <a:latin typeface="Calibri"/>
                <a:cs typeface="Calibri"/>
              </a:rPr>
              <a:t>Citoplasma</a:t>
            </a:r>
            <a:endParaRPr sz="280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670"/>
              </a:spcBef>
              <a:buChar char="-"/>
              <a:tabLst>
                <a:tab pos="203200" algn="l"/>
              </a:tabLst>
            </a:pPr>
            <a:r>
              <a:rPr sz="2800" b="1" spc="-5" dirty="0">
                <a:solidFill>
                  <a:srgbClr val="77923B"/>
                </a:solidFill>
                <a:latin typeface="Calibri"/>
                <a:cs typeface="Calibri"/>
              </a:rPr>
              <a:t>Núcleo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34740" y="3319271"/>
            <a:ext cx="3552444" cy="3230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1693</Words>
  <Application>Microsoft Office PowerPoint</Application>
  <PresentationFormat>Apresentação na tela (4:3)</PresentationFormat>
  <Paragraphs>339</Paragraphs>
  <Slides>63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63</vt:i4>
      </vt:variant>
    </vt:vector>
  </HeadingPairs>
  <TitlesOfParts>
    <vt:vector size="68" baseType="lpstr">
      <vt:lpstr>Arial</vt:lpstr>
      <vt:lpstr>Calibri</vt:lpstr>
      <vt:lpstr>Times New Roman</vt:lpstr>
      <vt:lpstr>Office Theme</vt:lpstr>
      <vt:lpstr>1_Office Theme</vt:lpstr>
      <vt:lpstr>Apresentação do PowerPoint</vt:lpstr>
      <vt:lpstr>Apresentação do PowerPoint</vt:lpstr>
      <vt:lpstr>Teoria celular</vt:lpstr>
      <vt:lpstr>Tipos de células</vt:lpstr>
      <vt:lpstr>Apresentação do PowerPoint</vt:lpstr>
      <vt:lpstr>Eucarionte O DNA é encontrado nos cromossomos associados a  proteínas, que estão em um núcleo delimitado por  duas membranas denominado por duas membranas  denominadas envelope nuclear. As célula eucarióticas  são divididas em diferentes compartimentos que  realizam diversas funções.</vt:lpstr>
      <vt:lpstr>Eucarionte A compartimentalização é efetuada por intermédio  de membranas.</vt:lpstr>
      <vt:lpstr>Componentes da célula</vt:lpstr>
      <vt:lpstr>Componentes da célula</vt:lpstr>
      <vt:lpstr>Componentes da célula Membrana plasmática: Envolve a célula, define seus  limites, e mantém as diferenças essenciais entre o  citosol e o meio extracelular. Dentro da célula mantém  as diferenças características entre os conteúdos de  cada organela e o citosol.</vt:lpstr>
      <vt:lpstr>Componentes da célula Membrana plasmática: é um filme muito fino de  lipídeos e de proteínas mantidas juntas principalmente  por interações não covalentes.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 Citoesqueleto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 Retículo Endoplasmático Rugoso (RER):</vt:lpstr>
      <vt:lpstr>Componentes da célula</vt:lpstr>
      <vt:lpstr>Componentes da célula Retículo Endoplasmático Liso (REL) (agranular):</vt:lpstr>
      <vt:lpstr>Componentes da célula</vt:lpstr>
      <vt:lpstr>Componentes da célula</vt:lpstr>
      <vt:lpstr>Célula vegetal</vt:lpstr>
      <vt:lpstr>Apresentação do PowerPoint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Componentes da célula</vt:lpstr>
      <vt:lpstr>Osmose e difusão</vt:lpstr>
      <vt:lpstr>Osmose na célula vegetal</vt:lpstr>
      <vt:lpstr>Difusão na célula vegetal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Hélida</dc:creator>
  <cp:lastModifiedBy>Teste 2</cp:lastModifiedBy>
  <cp:revision>9</cp:revision>
  <dcterms:created xsi:type="dcterms:W3CDTF">2016-08-01T13:09:47Z</dcterms:created>
  <dcterms:modified xsi:type="dcterms:W3CDTF">2016-08-22T17:52:13Z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2016-08-01T00:00:00Z</vt:filetime>
  </property>
</Properties>
</file>