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1" r:id="rId26"/>
    <p:sldId id="280" r:id="rId27"/>
  </p:sldIdLst>
  <p:sldSz cx="10083800" cy="7556500"/>
  <p:notesSz cx="10083800" cy="7556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24100" y="525780"/>
            <a:ext cx="5435600" cy="600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3CC66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3CC66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6600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3CC66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3CC66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4100" y="525780"/>
            <a:ext cx="5435600" cy="600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3CC66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78329" y="2542540"/>
            <a:ext cx="7578090" cy="1880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6600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2239" y="815847"/>
            <a:ext cx="5689600" cy="151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 marR="5080" indent="-1394460">
              <a:lnSpc>
                <a:spcPts val="6020"/>
              </a:lnSpc>
            </a:pPr>
            <a:r>
              <a:rPr sz="5400" spc="-5" dirty="0">
                <a:solidFill>
                  <a:srgbClr val="00AD00"/>
                </a:solidFill>
                <a:latin typeface="Arial"/>
                <a:cs typeface="Arial"/>
              </a:rPr>
              <a:t>Cultura de</a:t>
            </a:r>
            <a:r>
              <a:rPr sz="5400" spc="-190" dirty="0">
                <a:solidFill>
                  <a:srgbClr val="00AD00"/>
                </a:solidFill>
                <a:latin typeface="Arial"/>
                <a:cs typeface="Arial"/>
              </a:rPr>
              <a:t> </a:t>
            </a:r>
            <a:r>
              <a:rPr sz="5400" spc="-90" dirty="0">
                <a:solidFill>
                  <a:srgbClr val="00AD00"/>
                </a:solidFill>
                <a:latin typeface="Arial"/>
                <a:cs typeface="Arial"/>
              </a:rPr>
              <a:t>Tecidos  </a:t>
            </a:r>
            <a:r>
              <a:rPr sz="5400" spc="-45" dirty="0">
                <a:solidFill>
                  <a:srgbClr val="00AD00"/>
                </a:solidFill>
                <a:latin typeface="Arial"/>
                <a:cs typeface="Arial"/>
              </a:rPr>
              <a:t>Vegetais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0220" y="3475735"/>
            <a:ext cx="5053330" cy="91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5440" marR="5080" indent="-1602740">
              <a:lnSpc>
                <a:spcPts val="3590"/>
              </a:lnSpc>
            </a:pPr>
            <a:r>
              <a:rPr sz="3200" b="1" spc="-10" dirty="0">
                <a:latin typeface="Arial"/>
                <a:cs typeface="Arial"/>
              </a:rPr>
              <a:t>Técnico </a:t>
            </a:r>
            <a:r>
              <a:rPr sz="3200" b="1" spc="-5" dirty="0">
                <a:latin typeface="Arial"/>
                <a:cs typeface="Arial"/>
              </a:rPr>
              <a:t>em </a:t>
            </a:r>
            <a:r>
              <a:rPr sz="3200" b="1" spc="-10" dirty="0">
                <a:latin typeface="Arial"/>
                <a:cs typeface="Arial"/>
              </a:rPr>
              <a:t>Biotecnologia  </a:t>
            </a:r>
            <a:r>
              <a:rPr sz="3200" b="1" spc="-5" dirty="0">
                <a:latin typeface="Arial"/>
                <a:cs typeface="Arial"/>
              </a:rPr>
              <a:t>Módulo</a:t>
            </a:r>
            <a:r>
              <a:rPr sz="3200" b="1" spc="-10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IV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0" y="1645920"/>
            <a:ext cx="43243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Importância dos </a:t>
            </a:r>
            <a:r>
              <a:rPr sz="2000" b="1" dirty="0">
                <a:solidFill>
                  <a:srgbClr val="003319"/>
                </a:solidFill>
                <a:latin typeface="Segoe Print"/>
                <a:cs typeface="Segoe Print"/>
              </a:rPr>
              <a:t>meios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de</a:t>
            </a:r>
            <a:r>
              <a:rPr sz="2000" b="1" spc="1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cultura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9179" y="2362200"/>
            <a:ext cx="4123054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6450" algn="l"/>
                <a:tab pos="1243965" algn="l"/>
                <a:tab pos="2159000" algn="l"/>
                <a:tab pos="2686685" algn="l"/>
              </a:tabLst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tiv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ão	</a:t>
            </a:r>
            <a:r>
              <a:rPr sz="1800" spc="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b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ç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õ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5998" y="2362200"/>
            <a:ext cx="201041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125" marR="5080" indent="-480059">
              <a:lnSpc>
                <a:spcPct val="100000"/>
              </a:lnSpc>
              <a:tabLst>
                <a:tab pos="450215" algn="l"/>
                <a:tab pos="1010919" algn="l"/>
              </a:tabLst>
            </a:pP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min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is  c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rb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id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os,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8329" y="2636520"/>
            <a:ext cx="485775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368550" algn="l"/>
                <a:tab pos="2851785" algn="l"/>
              </a:tabLst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(m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es	e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spc="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), 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vitaminas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reguladores de</a:t>
            </a:r>
            <a:r>
              <a:rPr sz="1800" spc="-7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crescimento.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62901" y="3459479"/>
            <a:ext cx="124142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0660">
              <a:lnSpc>
                <a:spcPct val="100000"/>
              </a:lnSpc>
              <a:tabLst>
                <a:tab pos="451484" algn="l"/>
                <a:tab pos="959485" algn="l"/>
              </a:tabLst>
            </a:pP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á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g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ar	ou 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	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do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8329" y="3459479"/>
            <a:ext cx="547878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0850">
              <a:lnSpc>
                <a:spcPct val="100000"/>
              </a:lnSpc>
              <a:tabLst>
                <a:tab pos="802640" algn="l"/>
                <a:tab pos="1490345" algn="l"/>
                <a:tab pos="1732914" algn="l"/>
                <a:tab pos="2053589" algn="l"/>
                <a:tab pos="2434590" algn="l"/>
                <a:tab pos="3634104" algn="l"/>
                <a:tab pos="3968115" algn="l"/>
                <a:tab pos="4405630" algn="l"/>
              </a:tabLst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P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m	s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r	se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ssó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id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(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spc="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-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se 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outro	agente	para	geleificação)	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ou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líquidos, 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com 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protocolo para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sistema de</a:t>
            </a:r>
            <a:r>
              <a:rPr sz="1800" spc="-6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cultivo.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9179" y="4556759"/>
            <a:ext cx="511556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0385" algn="l"/>
                <a:tab pos="1432560" algn="l"/>
                <a:tab pos="2780665" algn="l"/>
                <a:tab pos="4094479" algn="l"/>
                <a:tab pos="4872355" algn="l"/>
              </a:tabLst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it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spc="5" dirty="0">
                <a:solidFill>
                  <a:srgbClr val="006600"/>
                </a:solidFill>
                <a:latin typeface="Segoe Print"/>
                <a:cs typeface="Segoe Print"/>
              </a:rPr>
              <a:t>v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	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z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p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	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66075" y="4556759"/>
            <a:ext cx="937894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culturas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37425" y="4831079"/>
            <a:ext cx="55689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p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49208" y="4831079"/>
            <a:ext cx="15494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8329" y="4831079"/>
            <a:ext cx="375285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563370" algn="l"/>
                <a:tab pos="2085975" algn="l"/>
                <a:tab pos="2277110" algn="l"/>
                <a:tab pos="2649220" algn="l"/>
                <a:tab pos="3620135" algn="l"/>
              </a:tabLst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fornecem	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as	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substâncias  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nv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ol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vim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ci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spc="1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	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95009" y="4831079"/>
            <a:ext cx="1824989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tabLst>
                <a:tab pos="1457960" algn="l"/>
              </a:tabLst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essenciais  c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,	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80401" y="5105400"/>
            <a:ext cx="82740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g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nde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78329" y="5379720"/>
            <a:ext cx="519747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parte,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padrão do desenvolvimento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in</a:t>
            </a:r>
            <a:r>
              <a:rPr sz="1800" spc="-8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vitro.</a:t>
            </a:r>
            <a:endParaRPr sz="1800">
              <a:latin typeface="Segoe Print"/>
              <a:cs typeface="Segoe Print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0" y="1645920"/>
            <a:ext cx="43243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Importância dos </a:t>
            </a:r>
            <a:r>
              <a:rPr sz="2000" b="1" dirty="0">
                <a:solidFill>
                  <a:srgbClr val="003319"/>
                </a:solidFill>
                <a:latin typeface="Segoe Print"/>
                <a:cs typeface="Segoe Print"/>
              </a:rPr>
              <a:t>meios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de</a:t>
            </a:r>
            <a:r>
              <a:rPr sz="2000" b="1" spc="1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cultura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64739" y="2268220"/>
            <a:ext cx="60960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0" y="1645920"/>
            <a:ext cx="43243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Importância dos </a:t>
            </a:r>
            <a:r>
              <a:rPr sz="2000" b="1" dirty="0">
                <a:solidFill>
                  <a:srgbClr val="003319"/>
                </a:solidFill>
                <a:latin typeface="Segoe Print"/>
                <a:cs typeface="Segoe Print"/>
              </a:rPr>
              <a:t>meios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de</a:t>
            </a:r>
            <a:r>
              <a:rPr sz="2000" b="1" spc="1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cultura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9679" y="2339339"/>
            <a:ext cx="60960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0" y="1645920"/>
            <a:ext cx="43243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Importância dos </a:t>
            </a:r>
            <a:r>
              <a:rPr sz="2000" b="1" dirty="0">
                <a:solidFill>
                  <a:srgbClr val="003319"/>
                </a:solidFill>
                <a:latin typeface="Segoe Print"/>
                <a:cs typeface="Segoe Print"/>
              </a:rPr>
              <a:t>meios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de</a:t>
            </a:r>
            <a:r>
              <a:rPr sz="2000" b="1" spc="1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cultura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45079" y="2373629"/>
            <a:ext cx="6096000" cy="428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0" y="1645920"/>
            <a:ext cx="43243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Importância dos </a:t>
            </a:r>
            <a:r>
              <a:rPr sz="2000" b="1" dirty="0">
                <a:solidFill>
                  <a:srgbClr val="003319"/>
                </a:solidFill>
                <a:latin typeface="Segoe Print"/>
                <a:cs typeface="Segoe Print"/>
              </a:rPr>
              <a:t>meios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de</a:t>
            </a:r>
            <a:r>
              <a:rPr sz="2000" b="1" spc="1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cultura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04060" y="2317750"/>
            <a:ext cx="6816090" cy="4522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0" y="1645920"/>
            <a:ext cx="43243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Importância dos </a:t>
            </a:r>
            <a:r>
              <a:rPr sz="2000" b="1" dirty="0">
                <a:solidFill>
                  <a:srgbClr val="003319"/>
                </a:solidFill>
                <a:latin typeface="Segoe Print"/>
                <a:cs typeface="Segoe Print"/>
              </a:rPr>
              <a:t>meios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de</a:t>
            </a:r>
            <a:r>
              <a:rPr sz="2000" b="1" spc="1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cultura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9679" y="2339339"/>
            <a:ext cx="6096000" cy="4362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0" y="1645920"/>
            <a:ext cx="43243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Importância dos </a:t>
            </a:r>
            <a:r>
              <a:rPr sz="2000" b="1" dirty="0">
                <a:solidFill>
                  <a:srgbClr val="003319"/>
                </a:solidFill>
                <a:latin typeface="Segoe Print"/>
                <a:cs typeface="Segoe Print"/>
              </a:rPr>
              <a:t>meios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de</a:t>
            </a:r>
            <a:r>
              <a:rPr sz="2000" b="1" spc="1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cultura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9679" y="2263139"/>
            <a:ext cx="5772150" cy="4577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8329" y="1645920"/>
            <a:ext cx="6725920" cy="294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135">
              <a:lnSpc>
                <a:spcPct val="100000"/>
              </a:lnSpc>
            </a:pP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Importância dos </a:t>
            </a:r>
            <a:r>
              <a:rPr sz="2000" b="1" dirty="0">
                <a:solidFill>
                  <a:srgbClr val="003319"/>
                </a:solidFill>
                <a:latin typeface="Segoe Print"/>
                <a:cs typeface="Segoe Print"/>
              </a:rPr>
              <a:t>meios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de</a:t>
            </a:r>
            <a:r>
              <a:rPr sz="2000" b="1" spc="1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cultura</a:t>
            </a:r>
            <a:endParaRPr sz="20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6350" indent="450850" algn="just">
              <a:lnSpc>
                <a:spcPct val="100000"/>
              </a:lnSpc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constituição do meio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é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baseada nas exigências das  plantas quanto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aos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nutrientes minerais,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com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algumas 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modificações para atender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as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necessidades</a:t>
            </a:r>
            <a:r>
              <a:rPr sz="1800" spc="-4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específicas.</a:t>
            </a:r>
            <a:endParaRPr sz="18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indent="450850" algn="just">
              <a:lnSpc>
                <a:spcPct val="100000"/>
              </a:lnSpc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Um dos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primeiros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meios de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cultura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desenvolvidos foi 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de White (1942).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Esse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meio apresenta baixo nível de  nitrogênio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de potássio,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restringindo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seu uso para  muitas</a:t>
            </a:r>
            <a:r>
              <a:rPr sz="1800" spc="-9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células.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8329" y="4831079"/>
            <a:ext cx="526732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0850">
              <a:lnSpc>
                <a:spcPct val="100000"/>
              </a:lnSpc>
              <a:tabLst>
                <a:tab pos="586105" algn="l"/>
                <a:tab pos="784225" algn="l"/>
                <a:tab pos="3359150" algn="l"/>
                <a:tab pos="3615054" algn="l"/>
                <a:tab pos="4501515" algn="l"/>
              </a:tabLst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35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MS</a:t>
            </a:r>
            <a:r>
              <a:rPr sz="1800" spc="35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(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h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ig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	e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koo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g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,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1</a:t>
            </a:r>
            <a:r>
              <a:rPr sz="1800" spc="10" dirty="0">
                <a:solidFill>
                  <a:srgbClr val="006600"/>
                </a:solidFill>
                <a:latin typeface="Segoe Print"/>
                <a:cs typeface="Segoe Print"/>
              </a:rPr>
              <a:t>9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6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2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) 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no	White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3854" y="4831079"/>
            <a:ext cx="138938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3815">
              <a:lnSpc>
                <a:spcPct val="100000"/>
              </a:lnSpc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foi baseada  f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or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ç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õ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8329" y="5379720"/>
            <a:ext cx="134874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ho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75431" y="5105400"/>
            <a:ext cx="522859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60">
              <a:lnSpc>
                <a:spcPct val="100000"/>
              </a:lnSpc>
              <a:tabLst>
                <a:tab pos="987425" algn="l"/>
                <a:tab pos="1788160" algn="l"/>
                <a:tab pos="2461895" algn="l"/>
              </a:tabLst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sendo	uma	das	primeiras</a:t>
            </a:r>
            <a:endParaRPr sz="18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tabLst>
                <a:tab pos="938530" algn="l"/>
                <a:tab pos="1466215" algn="l"/>
                <a:tab pos="2454910" algn="l"/>
                <a:tab pos="2899410" algn="l"/>
                <a:tab pos="3857625" algn="l"/>
                <a:tab pos="4300855" algn="l"/>
              </a:tabLst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	em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	p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s,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8329" y="5654040"/>
            <a:ext cx="645858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apresentando altos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níveis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de nitrato, potássio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amônio.</a:t>
            </a:r>
            <a:endParaRPr sz="1800">
              <a:latin typeface="Segoe Print"/>
              <a:cs typeface="Segoe Print"/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0" y="1645920"/>
            <a:ext cx="425005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Composição dos meios de</a:t>
            </a:r>
            <a:r>
              <a:rPr sz="2000" b="1" spc="35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cultura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2104" y="2362200"/>
            <a:ext cx="171958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11910" algn="l"/>
              </a:tabLst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f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p</a:t>
            </a:r>
            <a:r>
              <a:rPr sz="1800" spc="1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27087" y="2362200"/>
            <a:ext cx="107569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ú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tip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8329" y="2362200"/>
            <a:ext cx="477202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0850">
              <a:lnSpc>
                <a:spcPct val="100000"/>
              </a:lnSpc>
              <a:tabLst>
                <a:tab pos="968375" algn="l"/>
                <a:tab pos="1777364" algn="l"/>
                <a:tab pos="1836420" algn="l"/>
                <a:tab pos="2611120" algn="l"/>
                <a:tab pos="3161665" algn="l"/>
                <a:tab pos="3778885" algn="l"/>
              </a:tabLst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meios		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nutritivos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são  </a:t>
            </a:r>
            <a:r>
              <a:rPr sz="1800" spc="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po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,	s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	b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	</a:t>
            </a:r>
            <a:r>
              <a:rPr sz="1800" spc="5" dirty="0">
                <a:solidFill>
                  <a:srgbClr val="006600"/>
                </a:solidFill>
                <a:latin typeface="Segoe Print"/>
                <a:cs typeface="Segoe Print"/>
              </a:rPr>
              <a:t>v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á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v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1747" y="2636520"/>
            <a:ext cx="179197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2450" algn="l"/>
                <a:tab pos="1493520" algn="l"/>
              </a:tabLst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em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f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nç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ão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da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8329" y="2910840"/>
            <a:ext cx="6726555" cy="195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espécie vegetal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da origem do</a:t>
            </a:r>
            <a:r>
              <a:rPr sz="1800" spc="-6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explante.</a:t>
            </a:r>
            <a:endParaRPr sz="18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 indent="450850" algn="just">
              <a:lnSpc>
                <a:spcPct val="100000"/>
              </a:lnSpc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É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constituído de componentes essenciais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opcionais. 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essenciais compreendem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água,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sais inorgânicos,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 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fonte de carbono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energia, vitaminas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substâncias  reguladoras de</a:t>
            </a:r>
            <a:r>
              <a:rPr sz="1800" spc="-8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crescimento.</a:t>
            </a:r>
            <a:endParaRPr sz="1800">
              <a:latin typeface="Segoe Print"/>
              <a:cs typeface="Segoe Print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0" y="1645920"/>
            <a:ext cx="425005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Composição dos meios de</a:t>
            </a:r>
            <a:r>
              <a:rPr sz="2000" b="1" spc="35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cultura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21575" y="2362200"/>
            <a:ext cx="141478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75385" algn="l"/>
              </a:tabLst>
            </a:pP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nc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í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	os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8329" y="2362200"/>
            <a:ext cx="528383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0850">
              <a:lnSpc>
                <a:spcPct val="100000"/>
              </a:lnSpc>
              <a:tabLst>
                <a:tab pos="1296035" algn="l"/>
                <a:tab pos="1706880" algn="l"/>
                <a:tab pos="3392170" algn="l"/>
                <a:tab pos="4684395" algn="l"/>
              </a:tabLst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Ent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	os	</a:t>
            </a:r>
            <a:r>
              <a:rPr sz="1800" spc="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mp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es	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dic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	es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ã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 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aminoácidos, amidas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ácidos</a:t>
            </a:r>
            <a:r>
              <a:rPr sz="1800" spc="-6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orgânicos.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8329" y="3185159"/>
            <a:ext cx="6861809" cy="304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principais componentes nos meios de cultura</a:t>
            </a:r>
            <a:r>
              <a:rPr sz="1800" spc="-6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são:</a:t>
            </a:r>
            <a:endParaRPr sz="18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2474595" algn="l"/>
                <a:tab pos="4065270" algn="l"/>
                <a:tab pos="5856605" algn="l"/>
              </a:tabLst>
            </a:pPr>
            <a:r>
              <a:rPr sz="1800" b="1" spc="5" dirty="0">
                <a:solidFill>
                  <a:srgbClr val="660033"/>
                </a:solidFill>
                <a:latin typeface="Segoe Print"/>
                <a:cs typeface="Segoe Print"/>
              </a:rPr>
              <a:t>M</a:t>
            </a:r>
            <a:r>
              <a:rPr sz="1800" b="1" spc="-5" dirty="0">
                <a:solidFill>
                  <a:srgbClr val="660033"/>
                </a:solidFill>
                <a:latin typeface="Segoe Print"/>
                <a:cs typeface="Segoe Print"/>
              </a:rPr>
              <a:t>a</a:t>
            </a:r>
            <a:r>
              <a:rPr sz="1800" b="1" dirty="0">
                <a:solidFill>
                  <a:srgbClr val="660033"/>
                </a:solidFill>
                <a:latin typeface="Segoe Print"/>
                <a:cs typeface="Segoe Print"/>
              </a:rPr>
              <a:t>cro</a:t>
            </a:r>
            <a:r>
              <a:rPr sz="1800" b="1" spc="-5" dirty="0">
                <a:solidFill>
                  <a:srgbClr val="660033"/>
                </a:solidFill>
                <a:latin typeface="Segoe Print"/>
                <a:cs typeface="Segoe Print"/>
              </a:rPr>
              <a:t>nutr</a:t>
            </a:r>
            <a:r>
              <a:rPr sz="1800" b="1" spc="-10" dirty="0">
                <a:solidFill>
                  <a:srgbClr val="660033"/>
                </a:solidFill>
                <a:latin typeface="Segoe Print"/>
                <a:cs typeface="Segoe Print"/>
              </a:rPr>
              <a:t>i</a:t>
            </a:r>
            <a:r>
              <a:rPr sz="1800" b="1" spc="5" dirty="0">
                <a:solidFill>
                  <a:srgbClr val="660033"/>
                </a:solidFill>
                <a:latin typeface="Segoe Print"/>
                <a:cs typeface="Segoe Print"/>
              </a:rPr>
              <a:t>e</a:t>
            </a:r>
            <a:r>
              <a:rPr sz="1800" b="1" spc="-5" dirty="0">
                <a:solidFill>
                  <a:srgbClr val="660033"/>
                </a:solidFill>
                <a:latin typeface="Segoe Print"/>
                <a:cs typeface="Segoe Print"/>
              </a:rPr>
              <a:t>ntes</a:t>
            </a:r>
            <a:r>
              <a:rPr sz="1800" b="1" dirty="0">
                <a:solidFill>
                  <a:srgbClr val="660033"/>
                </a:solidFill>
                <a:latin typeface="Segoe Print"/>
                <a:cs typeface="Segoe Print"/>
              </a:rPr>
              <a:t>:	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(c</a:t>
            </a:r>
            <a:r>
              <a:rPr sz="1800" spc="-10" dirty="0">
                <a:solidFill>
                  <a:srgbClr val="660033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r</a:t>
            </a:r>
            <a:r>
              <a:rPr sz="1800" spc="-10" dirty="0">
                <a:solidFill>
                  <a:srgbClr val="660033"/>
                </a:solidFill>
                <a:latin typeface="Segoe Print"/>
                <a:cs typeface="Segoe Print"/>
              </a:rPr>
              <a:t>b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o,	</a:t>
            </a:r>
            <a:r>
              <a:rPr sz="1800" spc="-10" dirty="0">
                <a:solidFill>
                  <a:srgbClr val="660033"/>
                </a:solidFill>
                <a:latin typeface="Segoe Print"/>
                <a:cs typeface="Segoe Print"/>
              </a:rPr>
              <a:t>h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id</a:t>
            </a:r>
            <a:r>
              <a:rPr sz="1800" spc="-10" dirty="0">
                <a:solidFill>
                  <a:srgbClr val="660033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g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ê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n</a:t>
            </a:r>
            <a:r>
              <a:rPr sz="1800" spc="-15" dirty="0">
                <a:solidFill>
                  <a:srgbClr val="660033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o,	o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xig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ê</a:t>
            </a:r>
            <a:r>
              <a:rPr sz="1800" spc="-15" dirty="0">
                <a:solidFill>
                  <a:srgbClr val="660033"/>
                </a:solidFill>
                <a:latin typeface="Segoe Print"/>
                <a:cs typeface="Segoe Print"/>
              </a:rPr>
              <a:t>n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o,  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nitrogênio, potássio, fósforo, cálcio, magnésio 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e</a:t>
            </a:r>
            <a:r>
              <a:rPr sz="1800" spc="-40" dirty="0">
                <a:solidFill>
                  <a:srgbClr val="6600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enxofre);</a:t>
            </a:r>
            <a:endParaRPr sz="18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tabLst>
                <a:tab pos="2054225" algn="l"/>
                <a:tab pos="2948940" algn="l"/>
                <a:tab pos="4432300" algn="l"/>
                <a:tab pos="5284470" algn="l"/>
                <a:tab pos="6193155" algn="l"/>
              </a:tabLst>
            </a:pPr>
            <a:r>
              <a:rPr sz="1800" b="1" spc="5" dirty="0">
                <a:solidFill>
                  <a:srgbClr val="660033"/>
                </a:solidFill>
                <a:latin typeface="Segoe Print"/>
                <a:cs typeface="Segoe Print"/>
              </a:rPr>
              <a:t>M</a:t>
            </a:r>
            <a:r>
              <a:rPr sz="1800" b="1" spc="-10" dirty="0">
                <a:solidFill>
                  <a:srgbClr val="660033"/>
                </a:solidFill>
                <a:latin typeface="Segoe Print"/>
                <a:cs typeface="Segoe Print"/>
              </a:rPr>
              <a:t>i</a:t>
            </a:r>
            <a:r>
              <a:rPr sz="1800" b="1" spc="5" dirty="0">
                <a:solidFill>
                  <a:srgbClr val="660033"/>
                </a:solidFill>
                <a:latin typeface="Segoe Print"/>
                <a:cs typeface="Segoe Print"/>
              </a:rPr>
              <a:t>c</a:t>
            </a:r>
            <a:r>
              <a:rPr sz="1800" b="1" spc="-5" dirty="0">
                <a:solidFill>
                  <a:srgbClr val="660033"/>
                </a:solidFill>
                <a:latin typeface="Segoe Print"/>
                <a:cs typeface="Segoe Print"/>
              </a:rPr>
              <a:t>r</a:t>
            </a:r>
            <a:r>
              <a:rPr sz="1800" b="1" dirty="0">
                <a:solidFill>
                  <a:srgbClr val="660033"/>
                </a:solidFill>
                <a:latin typeface="Segoe Print"/>
                <a:cs typeface="Segoe Print"/>
              </a:rPr>
              <a:t>o</a:t>
            </a:r>
            <a:r>
              <a:rPr sz="1800" b="1" spc="-5" dirty="0">
                <a:solidFill>
                  <a:srgbClr val="660033"/>
                </a:solidFill>
                <a:latin typeface="Segoe Print"/>
                <a:cs typeface="Segoe Print"/>
              </a:rPr>
              <a:t>nutr</a:t>
            </a:r>
            <a:r>
              <a:rPr sz="1800" b="1" dirty="0">
                <a:solidFill>
                  <a:srgbClr val="660033"/>
                </a:solidFill>
                <a:latin typeface="Segoe Print"/>
                <a:cs typeface="Segoe Print"/>
              </a:rPr>
              <a:t>i</a:t>
            </a:r>
            <a:r>
              <a:rPr sz="1800" b="1" spc="-5" dirty="0">
                <a:solidFill>
                  <a:srgbClr val="660033"/>
                </a:solidFill>
                <a:latin typeface="Segoe Print"/>
                <a:cs typeface="Segoe Print"/>
              </a:rPr>
              <a:t>ent</a:t>
            </a:r>
            <a:r>
              <a:rPr sz="1800" b="1" dirty="0">
                <a:solidFill>
                  <a:srgbClr val="660033"/>
                </a:solidFill>
                <a:latin typeface="Segoe Print"/>
                <a:cs typeface="Segoe Print"/>
              </a:rPr>
              <a:t>e</a:t>
            </a:r>
            <a:r>
              <a:rPr sz="1800" b="1" spc="-10" dirty="0">
                <a:solidFill>
                  <a:srgbClr val="660033"/>
                </a:solidFill>
                <a:latin typeface="Segoe Print"/>
                <a:cs typeface="Segoe Print"/>
              </a:rPr>
              <a:t>s</a:t>
            </a:r>
            <a:r>
              <a:rPr sz="1800" b="1" dirty="0">
                <a:solidFill>
                  <a:srgbClr val="660033"/>
                </a:solidFill>
                <a:latin typeface="Segoe Print"/>
                <a:cs typeface="Segoe Print"/>
              </a:rPr>
              <a:t>:	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(f</a:t>
            </a:r>
            <a:r>
              <a:rPr sz="1800" spc="-10" dirty="0">
                <a:solidFill>
                  <a:srgbClr val="660033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r</a:t>
            </a:r>
            <a:r>
              <a:rPr sz="1800" spc="-10" dirty="0">
                <a:solidFill>
                  <a:srgbClr val="660033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o,	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ol</a:t>
            </a:r>
            <a:r>
              <a:rPr sz="1800" spc="-15" dirty="0">
                <a:solidFill>
                  <a:srgbClr val="660033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bd</a:t>
            </a:r>
            <a:r>
              <a:rPr sz="1800" spc="-10" dirty="0">
                <a:solidFill>
                  <a:srgbClr val="660033"/>
                </a:solidFill>
                <a:latin typeface="Segoe Print"/>
                <a:cs typeface="Segoe Print"/>
              </a:rPr>
              <a:t>ê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ni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o,	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o</a:t>
            </a:r>
            <a:r>
              <a:rPr sz="1800" spc="-10" dirty="0">
                <a:solidFill>
                  <a:srgbClr val="660033"/>
                </a:solidFill>
                <a:latin typeface="Segoe Print"/>
                <a:cs typeface="Segoe Print"/>
              </a:rPr>
              <a:t>br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e,	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n</a:t>
            </a:r>
            <a:r>
              <a:rPr sz="1800" spc="-15" dirty="0">
                <a:solidFill>
                  <a:srgbClr val="660033"/>
                </a:solidFill>
                <a:latin typeface="Segoe Print"/>
                <a:cs typeface="Segoe Print"/>
              </a:rPr>
              <a:t>í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q</a:t>
            </a:r>
            <a:r>
              <a:rPr sz="1800" spc="-10" dirty="0">
                <a:solidFill>
                  <a:srgbClr val="660033"/>
                </a:solidFill>
                <a:latin typeface="Segoe Print"/>
                <a:cs typeface="Segoe Print"/>
              </a:rPr>
              <a:t>u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el,	z</a:t>
            </a:r>
            <a:r>
              <a:rPr sz="1800" spc="-15" dirty="0">
                <a:solidFill>
                  <a:srgbClr val="660033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nc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o,  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boro, cloro, manganês 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e</a:t>
            </a:r>
            <a:r>
              <a:rPr sz="1800" spc="-50" dirty="0">
                <a:solidFill>
                  <a:srgbClr val="6600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cobalto);</a:t>
            </a:r>
            <a:endParaRPr sz="1800">
              <a:latin typeface="Segoe Print"/>
              <a:cs typeface="Segoe Print"/>
            </a:endParaRPr>
          </a:p>
          <a:p>
            <a:pPr marL="12700" marR="236854">
              <a:lnSpc>
                <a:spcPct val="200000"/>
              </a:lnSpc>
            </a:pP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Reguladores de crescimento vegetal (hormônios vegetais);  Vitaminas </a:t>
            </a:r>
            <a:r>
              <a:rPr sz="1800" dirty="0">
                <a:solidFill>
                  <a:srgbClr val="660033"/>
                </a:solidFill>
                <a:latin typeface="Segoe Print"/>
                <a:cs typeface="Segoe Print"/>
              </a:rPr>
              <a:t>e</a:t>
            </a:r>
            <a:r>
              <a:rPr sz="1800" spc="-95" dirty="0">
                <a:solidFill>
                  <a:srgbClr val="660033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660033"/>
                </a:solidFill>
                <a:latin typeface="Segoe Print"/>
                <a:cs typeface="Segoe Print"/>
              </a:rPr>
              <a:t>aminoácidos</a:t>
            </a:r>
            <a:endParaRPr sz="1800">
              <a:latin typeface="Segoe Print"/>
              <a:cs typeface="Segoe Print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7060">
              <a:lnSpc>
                <a:spcPct val="100000"/>
              </a:lnSpc>
            </a:pPr>
            <a:r>
              <a:rPr spc="-5" dirty="0"/>
              <a:t>INT</a:t>
            </a:r>
            <a:r>
              <a:rPr spc="5" dirty="0"/>
              <a:t>R</a:t>
            </a:r>
            <a:r>
              <a:rPr spc="-5" dirty="0"/>
              <a:t>OD</a:t>
            </a:r>
            <a:r>
              <a:rPr spc="-10" dirty="0"/>
              <a:t>U</a:t>
            </a:r>
            <a:r>
              <a:rPr spc="-5" dirty="0"/>
              <a:t>ÇÃO</a:t>
            </a:r>
          </a:p>
        </p:txBody>
      </p:sp>
      <p:sp>
        <p:nvSpPr>
          <p:cNvPr id="3" name="object 3"/>
          <p:cNvSpPr/>
          <p:nvPr/>
        </p:nvSpPr>
        <p:spPr>
          <a:xfrm>
            <a:off x="2106929" y="161543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6929" y="2467610"/>
            <a:ext cx="133350" cy="6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4229" y="1489709"/>
            <a:ext cx="6727825" cy="155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>
              <a:lnSpc>
                <a:spcPct val="100000"/>
              </a:lnSpc>
            </a:pPr>
            <a:r>
              <a:rPr sz="2400" spc="-5" dirty="0">
                <a:solidFill>
                  <a:srgbClr val="0066CC"/>
                </a:solidFill>
                <a:latin typeface="Segoe Print"/>
                <a:cs typeface="Segoe Print"/>
              </a:rPr>
              <a:t>OBJETIVOS </a:t>
            </a:r>
            <a:r>
              <a:rPr sz="2400" dirty="0">
                <a:solidFill>
                  <a:srgbClr val="0066CC"/>
                </a:solidFill>
                <a:latin typeface="Segoe Print"/>
                <a:cs typeface="Segoe Print"/>
              </a:rPr>
              <a:t>DA</a:t>
            </a:r>
            <a:r>
              <a:rPr sz="2400" spc="-100" dirty="0">
                <a:solidFill>
                  <a:srgbClr val="0066C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0066CC"/>
                </a:solidFill>
                <a:latin typeface="Segoe Print"/>
                <a:cs typeface="Segoe Print"/>
              </a:rPr>
              <a:t>AULA:</a:t>
            </a:r>
            <a:endParaRPr sz="24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 marR="5080" indent="133350">
              <a:lnSpc>
                <a:spcPct val="100000"/>
              </a:lnSpc>
            </a:pPr>
            <a:r>
              <a:rPr sz="2200" spc="-10" dirty="0">
                <a:solidFill>
                  <a:srgbClr val="009933"/>
                </a:solidFill>
                <a:latin typeface="Segoe Print"/>
                <a:cs typeface="Segoe Print"/>
              </a:rPr>
              <a:t>PREPARO </a:t>
            </a:r>
            <a:r>
              <a:rPr sz="2200" spc="-5" dirty="0">
                <a:solidFill>
                  <a:srgbClr val="009933"/>
                </a:solidFill>
                <a:latin typeface="Segoe Print"/>
                <a:cs typeface="Segoe Print"/>
              </a:rPr>
              <a:t>DE </a:t>
            </a:r>
            <a:r>
              <a:rPr sz="2200" spc="-10" dirty="0">
                <a:solidFill>
                  <a:srgbClr val="009933"/>
                </a:solidFill>
                <a:latin typeface="Segoe Print"/>
                <a:cs typeface="Segoe Print"/>
              </a:rPr>
              <a:t>SOLUÇÕES </a:t>
            </a:r>
            <a:r>
              <a:rPr sz="2200" spc="-5" dirty="0">
                <a:solidFill>
                  <a:srgbClr val="009933"/>
                </a:solidFill>
                <a:latin typeface="Segoe Print"/>
                <a:cs typeface="Segoe Print"/>
              </a:rPr>
              <a:t>ESTOQUE </a:t>
            </a:r>
            <a:r>
              <a:rPr sz="2200" dirty="0">
                <a:solidFill>
                  <a:srgbClr val="009933"/>
                </a:solidFill>
                <a:latin typeface="Segoe Print"/>
                <a:cs typeface="Segoe Print"/>
              </a:rPr>
              <a:t>E </a:t>
            </a:r>
            <a:r>
              <a:rPr sz="2200" spc="-10" dirty="0">
                <a:solidFill>
                  <a:srgbClr val="009933"/>
                </a:solidFill>
                <a:latin typeface="Segoe Print"/>
                <a:cs typeface="Segoe Print"/>
              </a:rPr>
              <a:t>MEIOS  </a:t>
            </a:r>
            <a:r>
              <a:rPr sz="2200" spc="-5" dirty="0">
                <a:solidFill>
                  <a:srgbClr val="009933"/>
                </a:solidFill>
                <a:latin typeface="Segoe Print"/>
                <a:cs typeface="Segoe Print"/>
              </a:rPr>
              <a:t>DE</a:t>
            </a:r>
            <a:r>
              <a:rPr sz="2200" spc="-105" dirty="0">
                <a:solidFill>
                  <a:srgbClr val="009933"/>
                </a:solidFill>
                <a:latin typeface="Segoe Print"/>
                <a:cs typeface="Segoe Print"/>
              </a:rPr>
              <a:t> </a:t>
            </a:r>
            <a:r>
              <a:rPr sz="2200" spc="-5" dirty="0">
                <a:solidFill>
                  <a:srgbClr val="009933"/>
                </a:solidFill>
                <a:latin typeface="Segoe Print"/>
                <a:cs typeface="Segoe Print"/>
              </a:rPr>
              <a:t>CULTURA</a:t>
            </a:r>
            <a:endParaRPr sz="2200">
              <a:latin typeface="Segoe Print"/>
              <a:cs typeface="Segoe Print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36398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8329" y="1263650"/>
            <a:ext cx="7578090" cy="2292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454">
              <a:lnSpc>
                <a:spcPct val="100000"/>
              </a:lnSpc>
            </a:pPr>
            <a:r>
              <a:rPr sz="2200" b="1" spc="-5" dirty="0">
                <a:solidFill>
                  <a:srgbClr val="003319"/>
                </a:solidFill>
                <a:latin typeface="Segoe Print"/>
                <a:cs typeface="Segoe Print"/>
              </a:rPr>
              <a:t>Nutrientes </a:t>
            </a:r>
            <a:r>
              <a:rPr sz="2200" b="1" dirty="0">
                <a:solidFill>
                  <a:srgbClr val="003319"/>
                </a:solidFill>
                <a:latin typeface="Segoe Print"/>
                <a:cs typeface="Segoe Print"/>
              </a:rPr>
              <a:t>e</a:t>
            </a:r>
            <a:r>
              <a:rPr sz="2200" b="1" spc="-105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200" b="1" spc="-5" dirty="0">
                <a:solidFill>
                  <a:srgbClr val="003319"/>
                </a:solidFill>
                <a:latin typeface="Segoe Print"/>
                <a:cs typeface="Segoe Print"/>
              </a:rPr>
              <a:t>Minerais</a:t>
            </a:r>
            <a:endParaRPr sz="2200">
              <a:latin typeface="Segoe Print"/>
              <a:cs typeface="Segoe Print"/>
            </a:endParaRPr>
          </a:p>
          <a:p>
            <a:pPr marL="12700" marR="5080" algn="just">
              <a:lnSpc>
                <a:spcPct val="100000"/>
              </a:lnSpc>
              <a:spcBef>
                <a:spcPts val="40"/>
              </a:spcBef>
            </a:pPr>
            <a:r>
              <a:rPr sz="1200" spc="232" baseline="34722" dirty="0">
                <a:latin typeface="Calibri"/>
                <a:cs typeface="Calibri"/>
              </a:rPr>
              <a:t>●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r>
              <a:rPr sz="1800" spc="17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16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es</a:t>
            </a:r>
            <a:r>
              <a:rPr sz="1800" spc="16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16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16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16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cid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</a:t>
            </a:r>
            <a:r>
              <a:rPr sz="1800" spc="16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são</a:t>
            </a:r>
            <a:r>
              <a:rPr sz="1800" spc="15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5" dirty="0">
                <a:solidFill>
                  <a:srgbClr val="006600"/>
                </a:solidFill>
                <a:latin typeface="Segoe Print"/>
                <a:cs typeface="Segoe Print"/>
              </a:rPr>
              <a:t>f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cid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</a:t>
            </a:r>
            <a:r>
              <a:rPr sz="1800" spc="16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p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ra 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repor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consumidos nos processos celulares dentro das próprias  células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ou</a:t>
            </a:r>
            <a:r>
              <a:rPr sz="1800" spc="-8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tecidos.</a:t>
            </a:r>
            <a:endParaRPr sz="18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232" baseline="34722" dirty="0">
                <a:latin typeface="Calibri"/>
                <a:cs typeface="Calibri"/>
              </a:rPr>
              <a:t>●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</a:t>
            </a:r>
            <a:r>
              <a:rPr sz="1800" spc="10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mp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es</a:t>
            </a:r>
            <a:r>
              <a:rPr sz="1800" spc="10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r>
              <a:rPr sz="1800" spc="10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z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spc="1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r>
              <a:rPr sz="1800" spc="9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inc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spc="9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</a:t>
            </a:r>
            <a:r>
              <a:rPr sz="1800" spc="10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ro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 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(potássio, magnésio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nitrogênio)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os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micronutrientes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(boro,  manganês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8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iodo).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8329" y="3864609"/>
            <a:ext cx="107314" cy="14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60" dirty="0"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2479" y="3798570"/>
            <a:ext cx="739267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nutrientes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químicos são uma fonte de energia, sendo que </a:t>
            </a:r>
            <a:r>
              <a:rPr sz="1800" spc="22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as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8329" y="4072890"/>
            <a:ext cx="7578725" cy="304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20">
              <a:lnSpc>
                <a:spcPct val="100000"/>
              </a:lnSpc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células são incapazes de produzir sua própria fonte através da  fotossíntese.</a:t>
            </a:r>
            <a:endParaRPr sz="18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spc="232" baseline="34722" dirty="0">
                <a:latin typeface="Calibri"/>
                <a:cs typeface="Calibri"/>
              </a:rPr>
              <a:t>●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Ent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21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les</a:t>
            </a:r>
            <a:r>
              <a:rPr sz="1800" spc="20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há</a:t>
            </a:r>
            <a:r>
              <a:rPr sz="1800" spc="21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20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f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21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20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bo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o,</a:t>
            </a:r>
            <a:r>
              <a:rPr sz="1800" spc="21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21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20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g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ose</a:t>
            </a:r>
            <a:r>
              <a:rPr sz="1800" spc="20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p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zida  pelos</a:t>
            </a:r>
            <a:r>
              <a:rPr sz="1800" spc="-7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vegetais.</a:t>
            </a:r>
            <a:endParaRPr sz="18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509905" algn="l"/>
                <a:tab pos="1339215" algn="l"/>
                <a:tab pos="1750695" algn="l"/>
                <a:tab pos="2799080" algn="l"/>
                <a:tab pos="3721735" algn="l"/>
                <a:tab pos="4194810" algn="l"/>
                <a:tab pos="5299710" algn="l"/>
                <a:tab pos="6462395" algn="l"/>
                <a:tab pos="7446009" algn="l"/>
              </a:tabLst>
            </a:pPr>
            <a:r>
              <a:rPr sz="1200" spc="232" baseline="34722" dirty="0">
                <a:latin typeface="Calibri"/>
                <a:cs typeface="Calibri"/>
              </a:rPr>
              <a:t>●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f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b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	po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m	ser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ose,	sa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,	s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b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it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ol	e 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glicose.</a:t>
            </a:r>
            <a:endParaRPr sz="18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454785" algn="l"/>
                <a:tab pos="1830070" algn="l"/>
                <a:tab pos="2156460" algn="l"/>
                <a:tab pos="2959735" algn="l"/>
                <a:tab pos="4264025" algn="l"/>
                <a:tab pos="5432425" algn="l"/>
                <a:tab pos="6000750" algn="l"/>
                <a:tab pos="6956425" algn="l"/>
              </a:tabLst>
            </a:pPr>
            <a:r>
              <a:rPr sz="1200" spc="232" baseline="34722" dirty="0">
                <a:latin typeface="Calibri"/>
                <a:cs typeface="Calibri"/>
              </a:rPr>
              <a:t>●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Vit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mi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as	B	e	á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ci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nicot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í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nic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mbé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m	s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ã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	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sa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spc="1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mo  nutrientes.</a:t>
            </a:r>
            <a:endParaRPr sz="1800">
              <a:latin typeface="Segoe Print"/>
              <a:cs typeface="Segoe Print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65100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1029" y="207263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92629" y="1551940"/>
            <a:ext cx="2854960" cy="74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ct val="100000"/>
              </a:lnSpc>
            </a:pPr>
            <a:r>
              <a:rPr sz="2200" b="1" spc="-5" dirty="0">
                <a:solidFill>
                  <a:srgbClr val="003319"/>
                </a:solidFill>
                <a:latin typeface="Segoe Print"/>
                <a:cs typeface="Segoe Print"/>
              </a:rPr>
              <a:t>Meio de</a:t>
            </a:r>
            <a:r>
              <a:rPr sz="2200" b="1" spc="-10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200" b="1" spc="-5" dirty="0">
                <a:solidFill>
                  <a:srgbClr val="003319"/>
                </a:solidFill>
                <a:latin typeface="Segoe Print"/>
                <a:cs typeface="Segoe Print"/>
              </a:rPr>
              <a:t>Cultura</a:t>
            </a:r>
            <a:endParaRPr sz="22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1586865" algn="l"/>
              </a:tabLst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b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â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</a:t>
            </a:r>
            <a:r>
              <a:rPr sz="1800" spc="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g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el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fic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8730" y="1993900"/>
            <a:ext cx="244157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8650" algn="l"/>
                <a:tab pos="2159635" algn="l"/>
              </a:tabLst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ã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mist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as	ou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50150" y="1993900"/>
            <a:ext cx="91821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f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spc="5" dirty="0">
                <a:solidFill>
                  <a:srgbClr val="006600"/>
                </a:solidFill>
                <a:latin typeface="Segoe Print"/>
                <a:cs typeface="Segoe Print"/>
              </a:rPr>
              <a:t>v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98408" y="1993900"/>
            <a:ext cx="55816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p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ra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8329" y="2268220"/>
            <a:ext cx="3576954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79195" algn="l"/>
                <a:tab pos="1739900" algn="l"/>
                <a:tab pos="2475865" algn="l"/>
              </a:tabLst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p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zi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r	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m	</a:t>
            </a:r>
            <a:r>
              <a:rPr sz="1800" spc="-15" dirty="0">
                <a:solidFill>
                  <a:srgbClr val="006600"/>
                </a:solidFill>
                <a:latin typeface="Segoe Print"/>
                <a:cs typeface="Segoe Print"/>
              </a:rPr>
              <a:t>m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i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	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q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do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7311" y="2268220"/>
            <a:ext cx="236283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2915" algn="l"/>
              </a:tabLst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ao	desenvolvimento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42427" y="2268220"/>
            <a:ext cx="131445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4505" algn="l"/>
              </a:tabLst>
            </a:pP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d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p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l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a,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91029" y="327152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1029" y="392175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1878329" y="2542540"/>
            <a:ext cx="7578090" cy="1590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  <a:tabLst>
                <a:tab pos="816610" algn="l"/>
                <a:tab pos="1143000" algn="l"/>
                <a:tab pos="1852295" algn="l"/>
                <a:tab pos="3037840" algn="l"/>
                <a:tab pos="3502025" algn="l"/>
                <a:tab pos="4259580" algn="l"/>
                <a:tab pos="5685790" algn="l"/>
                <a:tab pos="6494780" algn="l"/>
                <a:tab pos="7444105" algn="l"/>
              </a:tabLst>
            </a:pPr>
            <a:r>
              <a:rPr spc="5" dirty="0"/>
              <a:t>c</a:t>
            </a:r>
            <a:r>
              <a:rPr dirty="0"/>
              <a:t>o</a:t>
            </a:r>
            <a:r>
              <a:rPr spc="-15" dirty="0"/>
              <a:t>m</a:t>
            </a:r>
            <a:r>
              <a:rPr dirty="0"/>
              <a:t>o	o	</a:t>
            </a:r>
            <a:r>
              <a:rPr spc="-10" dirty="0"/>
              <a:t>á</a:t>
            </a:r>
            <a:r>
              <a:rPr spc="5" dirty="0"/>
              <a:t>g</a:t>
            </a:r>
            <a:r>
              <a:rPr spc="-10" dirty="0"/>
              <a:t>a</a:t>
            </a:r>
            <a:r>
              <a:rPr dirty="0"/>
              <a:t>r	</a:t>
            </a:r>
            <a:r>
              <a:rPr spc="-5" dirty="0"/>
              <a:t>d</a:t>
            </a:r>
            <a:r>
              <a:rPr dirty="0"/>
              <a:t>e</a:t>
            </a:r>
            <a:r>
              <a:rPr spc="-10" dirty="0"/>
              <a:t>r</a:t>
            </a:r>
            <a:r>
              <a:rPr spc="-15" dirty="0"/>
              <a:t>i</a:t>
            </a:r>
            <a:r>
              <a:rPr spc="5" dirty="0"/>
              <a:t>v</a:t>
            </a:r>
            <a:r>
              <a:rPr dirty="0"/>
              <a:t>a</a:t>
            </a:r>
            <a:r>
              <a:rPr spc="-10" dirty="0"/>
              <a:t>d</a:t>
            </a:r>
            <a:r>
              <a:rPr dirty="0"/>
              <a:t>o	</a:t>
            </a:r>
            <a:r>
              <a:rPr spc="-5" dirty="0"/>
              <a:t>d</a:t>
            </a:r>
            <a:r>
              <a:rPr dirty="0"/>
              <a:t>e	al</a:t>
            </a:r>
            <a:r>
              <a:rPr spc="-5" dirty="0"/>
              <a:t>g</a:t>
            </a:r>
            <a:r>
              <a:rPr spc="-10" dirty="0"/>
              <a:t>a</a:t>
            </a:r>
            <a:r>
              <a:rPr dirty="0"/>
              <a:t>s	</a:t>
            </a:r>
            <a:r>
              <a:rPr spc="5" dirty="0"/>
              <a:t>v</a:t>
            </a:r>
            <a:r>
              <a:rPr spc="-10" dirty="0"/>
              <a:t>er</a:t>
            </a:r>
            <a:r>
              <a:rPr spc="-5" dirty="0"/>
              <a:t>m</a:t>
            </a:r>
            <a:r>
              <a:rPr dirty="0"/>
              <a:t>e</a:t>
            </a:r>
            <a:r>
              <a:rPr spc="-10" dirty="0"/>
              <a:t>l</a:t>
            </a:r>
            <a:r>
              <a:rPr dirty="0"/>
              <a:t>has,	</a:t>
            </a:r>
            <a:r>
              <a:rPr spc="-10" dirty="0" err="1"/>
              <a:t>á</a:t>
            </a:r>
            <a:r>
              <a:rPr spc="-5" dirty="0" err="1"/>
              <a:t>g</a:t>
            </a:r>
            <a:r>
              <a:rPr dirty="0" err="1"/>
              <a:t>u</a:t>
            </a:r>
            <a:r>
              <a:rPr spc="-10" dirty="0" err="1"/>
              <a:t>a</a:t>
            </a:r>
            <a:r>
              <a:rPr lang="pt-BR" dirty="0"/>
              <a:t> e</a:t>
            </a:r>
            <a:r>
              <a:rPr dirty="0"/>
              <a:t>	</a:t>
            </a:r>
            <a:r>
              <a:rPr dirty="0" err="1"/>
              <a:t>a</a:t>
            </a:r>
            <a:r>
              <a:rPr spc="-5" dirty="0" err="1"/>
              <a:t>ç</a:t>
            </a:r>
            <a:r>
              <a:rPr spc="-10" dirty="0" err="1"/>
              <a:t>ú</a:t>
            </a:r>
            <a:r>
              <a:rPr spc="5" dirty="0" err="1"/>
              <a:t>c</a:t>
            </a:r>
            <a:r>
              <a:rPr spc="-10" dirty="0" err="1"/>
              <a:t>a</a:t>
            </a:r>
            <a:r>
              <a:rPr dirty="0" err="1"/>
              <a:t>r</a:t>
            </a:r>
            <a:r>
              <a:rPr spc="-10" dirty="0"/>
              <a:t>.</a:t>
            </a:r>
          </a:p>
          <a:p>
            <a:pPr marL="12700" marR="5080" indent="114300">
              <a:lnSpc>
                <a:spcPct val="100000"/>
              </a:lnSpc>
              <a:spcBef>
                <a:spcPts val="790"/>
              </a:spcBef>
              <a:tabLst>
                <a:tab pos="450215" algn="l"/>
                <a:tab pos="1877060" algn="l"/>
                <a:tab pos="2292350" algn="l"/>
                <a:tab pos="2952115" algn="l"/>
                <a:tab pos="4054475" algn="l"/>
                <a:tab pos="4484370" algn="l"/>
                <a:tab pos="5976620" algn="l"/>
                <a:tab pos="7176134" algn="l"/>
              </a:tabLst>
            </a:pPr>
            <a:r>
              <a:rPr dirty="0"/>
              <a:t>A	</a:t>
            </a:r>
            <a:r>
              <a:rPr spc="-5" dirty="0"/>
              <a:t>q</a:t>
            </a:r>
            <a:r>
              <a:rPr dirty="0"/>
              <a:t>u</a:t>
            </a:r>
            <a:r>
              <a:rPr spc="-10" dirty="0"/>
              <a:t>a</a:t>
            </a:r>
            <a:r>
              <a:rPr spc="-5" dirty="0"/>
              <a:t>nti</a:t>
            </a:r>
            <a:r>
              <a:rPr spc="-10" dirty="0"/>
              <a:t>d</a:t>
            </a:r>
            <a:r>
              <a:rPr dirty="0"/>
              <a:t>a</a:t>
            </a:r>
            <a:r>
              <a:rPr spc="-5" dirty="0"/>
              <a:t>d</a:t>
            </a:r>
            <a:r>
              <a:rPr dirty="0"/>
              <a:t>e	</a:t>
            </a:r>
            <a:r>
              <a:rPr spc="-5" dirty="0"/>
              <a:t>d</a:t>
            </a:r>
            <a:r>
              <a:rPr dirty="0"/>
              <a:t>e	</a:t>
            </a:r>
            <a:r>
              <a:rPr spc="-10" dirty="0"/>
              <a:t>á</a:t>
            </a:r>
            <a:r>
              <a:rPr spc="-5" dirty="0"/>
              <a:t>g</a:t>
            </a:r>
            <a:r>
              <a:rPr dirty="0"/>
              <a:t>ar	</a:t>
            </a:r>
            <a:r>
              <a:rPr spc="-5" dirty="0"/>
              <a:t>d</a:t>
            </a:r>
            <a:r>
              <a:rPr spc="-10" dirty="0"/>
              <a:t>e</a:t>
            </a:r>
            <a:r>
              <a:rPr dirty="0"/>
              <a:t>p</a:t>
            </a:r>
            <a:r>
              <a:rPr spc="-10" dirty="0"/>
              <a:t>e</a:t>
            </a:r>
            <a:r>
              <a:rPr spc="-5" dirty="0"/>
              <a:t>nd</a:t>
            </a:r>
            <a:r>
              <a:rPr dirty="0"/>
              <a:t>e	</a:t>
            </a:r>
            <a:r>
              <a:rPr spc="-5" dirty="0"/>
              <a:t>d</a:t>
            </a:r>
            <a:r>
              <a:rPr dirty="0"/>
              <a:t>a	</a:t>
            </a:r>
            <a:r>
              <a:rPr spc="-5" dirty="0"/>
              <a:t>c</a:t>
            </a:r>
            <a:r>
              <a:rPr dirty="0"/>
              <a:t>o</a:t>
            </a:r>
            <a:r>
              <a:rPr spc="-5" dirty="0"/>
              <a:t>n</a:t>
            </a:r>
            <a:r>
              <a:rPr dirty="0"/>
              <a:t>s</a:t>
            </a:r>
            <a:r>
              <a:rPr spc="-15" dirty="0"/>
              <a:t>i</a:t>
            </a:r>
            <a:r>
              <a:rPr dirty="0"/>
              <a:t>s</a:t>
            </a:r>
            <a:r>
              <a:rPr spc="-5" dirty="0"/>
              <a:t>t</a:t>
            </a:r>
            <a:r>
              <a:rPr dirty="0"/>
              <a:t>ê</a:t>
            </a:r>
            <a:r>
              <a:rPr spc="-15" dirty="0"/>
              <a:t>n</a:t>
            </a:r>
            <a:r>
              <a:rPr spc="5" dirty="0"/>
              <a:t>c</a:t>
            </a:r>
            <a:r>
              <a:rPr spc="-15" dirty="0"/>
              <a:t>i</a:t>
            </a:r>
            <a:r>
              <a:rPr dirty="0"/>
              <a:t>a	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s</a:t>
            </a:r>
            <a:r>
              <a:rPr dirty="0"/>
              <a:t>e</a:t>
            </a:r>
            <a:r>
              <a:rPr spc="-5" dirty="0"/>
              <a:t>j</a:t>
            </a:r>
            <a:r>
              <a:rPr spc="-10" dirty="0"/>
              <a:t>a</a:t>
            </a:r>
            <a:r>
              <a:rPr spc="-5" dirty="0"/>
              <a:t>d</a:t>
            </a:r>
            <a:r>
              <a:rPr spc="-10" dirty="0"/>
              <a:t>a</a:t>
            </a:r>
            <a:r>
              <a:rPr dirty="0"/>
              <a:t>,	</a:t>
            </a:r>
            <a:r>
              <a:rPr spc="-5" dirty="0"/>
              <a:t>q</a:t>
            </a:r>
            <a:r>
              <a:rPr spc="-10" dirty="0"/>
              <a:t>u</a:t>
            </a:r>
            <a:r>
              <a:rPr dirty="0"/>
              <a:t>e  </a:t>
            </a:r>
            <a:r>
              <a:rPr spc="-5" dirty="0"/>
              <a:t>varia de acordo com </a:t>
            </a:r>
            <a:r>
              <a:rPr dirty="0"/>
              <a:t>o </a:t>
            </a:r>
            <a:r>
              <a:rPr spc="-5" dirty="0"/>
              <a:t>tipo da cultura de</a:t>
            </a:r>
            <a:r>
              <a:rPr spc="-60" dirty="0"/>
              <a:t> </a:t>
            </a:r>
            <a:r>
              <a:rPr spc="-5" dirty="0"/>
              <a:t>tecido.</a:t>
            </a:r>
          </a:p>
          <a:p>
            <a:pPr marL="12700" marR="6350" indent="114300">
              <a:lnSpc>
                <a:spcPct val="100000"/>
              </a:lnSpc>
              <a:spcBef>
                <a:spcPts val="800"/>
              </a:spcBef>
            </a:pPr>
            <a:r>
              <a:rPr dirty="0"/>
              <a:t>A </a:t>
            </a:r>
            <a:r>
              <a:rPr spc="-5" dirty="0"/>
              <a:t>consistência gelatinosa </a:t>
            </a:r>
            <a:r>
              <a:rPr dirty="0"/>
              <a:t>é </a:t>
            </a:r>
            <a:r>
              <a:rPr spc="-5" dirty="0"/>
              <a:t>alcançada quando </a:t>
            </a:r>
            <a:r>
              <a:rPr dirty="0"/>
              <a:t>o </a:t>
            </a:r>
            <a:r>
              <a:rPr spc="-5" dirty="0"/>
              <a:t>meio </a:t>
            </a:r>
            <a:r>
              <a:rPr dirty="0"/>
              <a:t>é </a:t>
            </a:r>
            <a:r>
              <a:rPr spc="-10" dirty="0"/>
              <a:t>aquecido  </a:t>
            </a:r>
            <a:r>
              <a:rPr dirty="0"/>
              <a:t>e </a:t>
            </a:r>
            <a:r>
              <a:rPr spc="-5" dirty="0"/>
              <a:t>em seguida</a:t>
            </a:r>
            <a:r>
              <a:rPr spc="-95" dirty="0"/>
              <a:t> </a:t>
            </a:r>
            <a:r>
              <a:rPr spc="-5" dirty="0"/>
              <a:t>resfriado.</a:t>
            </a:r>
          </a:p>
        </p:txBody>
      </p:sp>
      <p:sp>
        <p:nvSpPr>
          <p:cNvPr id="15" name="object 15"/>
          <p:cNvSpPr/>
          <p:nvPr/>
        </p:nvSpPr>
        <p:spPr>
          <a:xfrm>
            <a:off x="1891029" y="457200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868804" y="4493438"/>
          <a:ext cx="7597624" cy="904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4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0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 marL="136525">
                        <a:lnSpc>
                          <a:spcPts val="2150"/>
                        </a:lnSpc>
                        <a:tabLst>
                          <a:tab pos="638175" algn="l"/>
                        </a:tabLst>
                      </a:pPr>
                      <a:r>
                        <a:rPr sz="1800" spc="-5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As	plantas</a:t>
                      </a:r>
                      <a:endParaRPr sz="1800">
                        <a:latin typeface="Segoe Print"/>
                        <a:cs typeface="Segoe Prin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2150"/>
                        </a:lnSpc>
                        <a:tabLst>
                          <a:tab pos="1372870" algn="l"/>
                        </a:tabLst>
                      </a:pPr>
                      <a:r>
                        <a:rPr sz="1800" spc="-10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requerem	</a:t>
                      </a:r>
                      <a:r>
                        <a:rPr sz="1800" spc="-5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certa</a:t>
                      </a:r>
                      <a:endParaRPr sz="1800">
                        <a:latin typeface="Segoe Print"/>
                        <a:cs typeface="Segoe Prin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150"/>
                        </a:lnSpc>
                      </a:pPr>
                      <a:r>
                        <a:rPr sz="1800" spc="-5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acidez</a:t>
                      </a:r>
                      <a:endParaRPr sz="1800">
                        <a:latin typeface="Segoe Print"/>
                        <a:cs typeface="Segoe Prin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2150"/>
                        </a:lnSpc>
                        <a:tabLst>
                          <a:tab pos="494030" algn="l"/>
                          <a:tab pos="1093470" algn="l"/>
                          <a:tab pos="1985645" algn="l"/>
                          <a:tab pos="2542540" algn="l"/>
                        </a:tabLst>
                      </a:pPr>
                      <a:r>
                        <a:rPr sz="1800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ou	</a:t>
                      </a:r>
                      <a:r>
                        <a:rPr sz="1800" spc="-10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u</a:t>
                      </a:r>
                      <a:r>
                        <a:rPr sz="1800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m	ó</a:t>
                      </a:r>
                      <a:r>
                        <a:rPr sz="1800" spc="-5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tim</a:t>
                      </a:r>
                      <a:r>
                        <a:rPr sz="1800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o	</a:t>
                      </a:r>
                      <a:r>
                        <a:rPr sz="1800" spc="-5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p</a:t>
                      </a:r>
                      <a:r>
                        <a:rPr sz="1800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H	</a:t>
                      </a:r>
                      <a:r>
                        <a:rPr sz="1800" spc="-5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de</a:t>
                      </a:r>
                      <a:endParaRPr sz="1800">
                        <a:latin typeface="Segoe Print"/>
                        <a:cs typeface="Segoe Prin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2225">
                        <a:lnSpc>
                          <a:spcPts val="1830"/>
                        </a:lnSpc>
                      </a:pPr>
                      <a:r>
                        <a:rPr sz="1800" spc="-5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crescimento,</a:t>
                      </a:r>
                      <a:endParaRPr sz="1800">
                        <a:latin typeface="Segoe Print"/>
                        <a:cs typeface="Segoe Prin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  <a:tabLst>
                          <a:tab pos="556260" algn="l"/>
                          <a:tab pos="1110615" algn="l"/>
                        </a:tabLst>
                      </a:pPr>
                      <a:r>
                        <a:rPr sz="1800" spc="-5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por	isso	deve-se</a:t>
                      </a:r>
                      <a:endParaRPr sz="1800">
                        <a:latin typeface="Segoe Print"/>
                        <a:cs typeface="Segoe Prin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sz="1800" spc="-5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ajustar</a:t>
                      </a:r>
                      <a:endParaRPr sz="1800">
                        <a:latin typeface="Segoe Print"/>
                        <a:cs typeface="Segoe Prin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830"/>
                        </a:lnSpc>
                        <a:tabLst>
                          <a:tab pos="292735" algn="l"/>
                          <a:tab pos="788670" algn="l"/>
                          <a:tab pos="1725930" algn="l"/>
                          <a:tab pos="2169795" algn="l"/>
                        </a:tabLst>
                      </a:pPr>
                      <a:r>
                        <a:rPr sz="1800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o	pH	</a:t>
                      </a:r>
                      <a:r>
                        <a:rPr sz="1800" spc="-5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d</a:t>
                      </a:r>
                      <a:r>
                        <a:rPr sz="1800" spc="-10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e</a:t>
                      </a:r>
                      <a:r>
                        <a:rPr sz="1800" spc="-5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nt</a:t>
                      </a:r>
                      <a:r>
                        <a:rPr sz="1800" spc="-10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r</a:t>
                      </a:r>
                      <a:r>
                        <a:rPr sz="1800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o	</a:t>
                      </a:r>
                      <a:r>
                        <a:rPr sz="1800" spc="-10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d</a:t>
                      </a:r>
                      <a:r>
                        <a:rPr sz="1800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o	</a:t>
                      </a:r>
                      <a:r>
                        <a:rPr sz="1800" spc="-10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l</a:t>
                      </a:r>
                      <a:r>
                        <a:rPr sz="1800" spc="-5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im</a:t>
                      </a:r>
                      <a:r>
                        <a:rPr sz="1800" spc="-15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i</a:t>
                      </a:r>
                      <a:r>
                        <a:rPr sz="1800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te</a:t>
                      </a:r>
                      <a:endParaRPr sz="1800">
                        <a:latin typeface="Segoe Print"/>
                        <a:cs typeface="Segoe Prin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marL="22225">
                        <a:lnSpc>
                          <a:spcPts val="1830"/>
                        </a:lnSpc>
                      </a:pPr>
                      <a:r>
                        <a:rPr sz="1800" spc="-5" dirty="0">
                          <a:solidFill>
                            <a:srgbClr val="006600"/>
                          </a:solidFill>
                          <a:latin typeface="Segoe Print"/>
                          <a:cs typeface="Segoe Print"/>
                        </a:rPr>
                        <a:t>adequado.</a:t>
                      </a:r>
                      <a:endParaRPr sz="1800">
                        <a:latin typeface="Segoe Print"/>
                        <a:cs typeface="Segoe Prin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Segoe Print"/>
                        <a:cs typeface="Segoe Prin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Segoe Print"/>
                        <a:cs typeface="Segoe Prin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Segoe Print"/>
                        <a:cs typeface="Segoe Prin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1891029" y="549655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78329" y="5416550"/>
            <a:ext cx="757745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Vinagre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bicarbonato de sódio podem ser usados para ajuste de  pH.</a:t>
            </a:r>
            <a:endParaRPr sz="1800">
              <a:latin typeface="Segoe Print"/>
              <a:cs typeface="Segoe Print"/>
            </a:endParaRP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65100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1029" y="207263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1029" y="272287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1029" y="337312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91029" y="402335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1029" y="467360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1029" y="5598159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91029" y="624840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78329" y="1551940"/>
            <a:ext cx="7578725" cy="547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454">
              <a:lnSpc>
                <a:spcPct val="100000"/>
              </a:lnSpc>
            </a:pPr>
            <a:r>
              <a:rPr sz="2200" b="1" spc="-10" dirty="0">
                <a:solidFill>
                  <a:srgbClr val="003319"/>
                </a:solidFill>
                <a:latin typeface="Segoe Print"/>
                <a:cs typeface="Segoe Print"/>
              </a:rPr>
              <a:t>Reguladores </a:t>
            </a:r>
            <a:r>
              <a:rPr sz="2200" b="1" dirty="0">
                <a:solidFill>
                  <a:srgbClr val="003319"/>
                </a:solidFill>
                <a:latin typeface="Segoe Print"/>
                <a:cs typeface="Segoe Print"/>
              </a:rPr>
              <a:t>de</a:t>
            </a:r>
            <a:r>
              <a:rPr sz="2200" b="1" spc="-2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200" b="1" spc="-10" dirty="0">
                <a:solidFill>
                  <a:srgbClr val="003319"/>
                </a:solidFill>
                <a:latin typeface="Segoe Print"/>
                <a:cs typeface="Segoe Print"/>
              </a:rPr>
              <a:t>crescimento</a:t>
            </a:r>
            <a:endParaRPr sz="2200">
              <a:latin typeface="Segoe Print"/>
              <a:cs typeface="Segoe Print"/>
            </a:endParaRPr>
          </a:p>
          <a:p>
            <a:pPr marL="12700" marR="6985" indent="114300" algn="just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Células vegetais têm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capacidade de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se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desenvolverem em  qualquer tipo de estrutura de uma</a:t>
            </a:r>
            <a:r>
              <a:rPr sz="1800" spc="-8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planta.</a:t>
            </a:r>
            <a:endParaRPr sz="1800">
              <a:latin typeface="Segoe Print"/>
              <a:cs typeface="Segoe Print"/>
            </a:endParaRPr>
          </a:p>
          <a:p>
            <a:pPr marL="12700" marR="5080" indent="229870" algn="just">
              <a:lnSpc>
                <a:spcPct val="100000"/>
              </a:lnSpc>
              <a:spcBef>
                <a:spcPts val="790"/>
              </a:spcBef>
            </a:pPr>
            <a:r>
              <a:rPr sz="1800" spc="5" dirty="0">
                <a:solidFill>
                  <a:srgbClr val="006600"/>
                </a:solidFill>
                <a:latin typeface="Segoe Print"/>
                <a:cs typeface="Segoe Print"/>
              </a:rPr>
              <a:t>Os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reguladores de crescimento promovem desenvolvimento de  certas partes da planta na cultura de</a:t>
            </a:r>
            <a:r>
              <a:rPr sz="1800" spc="-5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tecido.</a:t>
            </a:r>
            <a:endParaRPr sz="1800">
              <a:latin typeface="Segoe Print"/>
              <a:cs typeface="Segoe Print"/>
            </a:endParaRPr>
          </a:p>
          <a:p>
            <a:pPr marL="12700" marR="6350" indent="114300" algn="just">
              <a:lnSpc>
                <a:spcPct val="100000"/>
              </a:lnSpc>
              <a:spcBef>
                <a:spcPts val="800"/>
              </a:spcBef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Eles possuem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mesma função dos hormônios que regulam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direcionam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as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taxas de crescimento de células</a:t>
            </a:r>
            <a:r>
              <a:rPr sz="1800" spc="-5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específicas.</a:t>
            </a:r>
            <a:endParaRPr sz="1800">
              <a:latin typeface="Segoe Print"/>
              <a:cs typeface="Segoe Print"/>
            </a:endParaRPr>
          </a:p>
          <a:p>
            <a:pPr marL="12700" marR="5080" indent="114300" algn="just">
              <a:lnSpc>
                <a:spcPct val="100000"/>
              </a:lnSpc>
              <a:spcBef>
                <a:spcPts val="800"/>
              </a:spcBef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Há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cinco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grupos de reguladores utilizados: auxinas, citocininas,  etileno, ácido abscísico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3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giberelina.</a:t>
            </a:r>
            <a:endParaRPr sz="1800">
              <a:latin typeface="Segoe Print"/>
              <a:cs typeface="Segoe Print"/>
            </a:endParaRPr>
          </a:p>
          <a:p>
            <a:pPr marL="12700" marR="5080" indent="269240" algn="just">
              <a:lnSpc>
                <a:spcPct val="100000"/>
              </a:lnSpc>
              <a:spcBef>
                <a:spcPts val="800"/>
              </a:spcBef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As auxinas promovem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enraizamento,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florescimento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a 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frutificação, enquanto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as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citocininas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estimulam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divisão celular 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a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germinação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de</a:t>
            </a:r>
            <a:r>
              <a:rPr sz="1800" spc="-3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sementes.</a:t>
            </a:r>
            <a:endParaRPr sz="1800">
              <a:latin typeface="Segoe Print"/>
              <a:cs typeface="Segoe Print"/>
            </a:endParaRPr>
          </a:p>
          <a:p>
            <a:pPr marL="12700" marR="6985" indent="114300" algn="just">
              <a:lnSpc>
                <a:spcPct val="100000"/>
              </a:lnSpc>
              <a:spcBef>
                <a:spcPts val="800"/>
              </a:spcBef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etileno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ácido abscísico promovem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amadurecimento de  frutos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período de</a:t>
            </a:r>
            <a:r>
              <a:rPr sz="1800" spc="-9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dormência.</a:t>
            </a:r>
            <a:endParaRPr sz="1800">
              <a:latin typeface="Segoe Print"/>
              <a:cs typeface="Segoe Print"/>
            </a:endParaRPr>
          </a:p>
          <a:p>
            <a:pPr marL="12700" marR="5715" indent="114300" algn="just">
              <a:lnSpc>
                <a:spcPct val="100000"/>
              </a:lnSpc>
              <a:spcBef>
                <a:spcPts val="800"/>
              </a:spcBef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reguladores de crescimento são encontrados na forma  concentrada,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por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isso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são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necessárias apenas pequenas  quantidades na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cultura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de tecido</a:t>
            </a:r>
            <a:r>
              <a:rPr sz="1800" spc="-3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vegetal.</a:t>
            </a:r>
            <a:endParaRPr sz="1800">
              <a:latin typeface="Segoe Print"/>
              <a:cs typeface="Segoe Print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1461" t="23120" r="12972" b="49999"/>
          <a:stretch/>
        </p:blipFill>
        <p:spPr>
          <a:xfrm>
            <a:off x="1689100" y="2254250"/>
            <a:ext cx="7620000" cy="152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4131" t="24463" r="31864" b="9678"/>
          <a:stretch/>
        </p:blipFill>
        <p:spPr>
          <a:xfrm>
            <a:off x="1571496" y="-1269"/>
            <a:ext cx="6940808" cy="755776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17700" y="2482850"/>
            <a:ext cx="61722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852080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4887" t="16398" r="32619" b="9678"/>
          <a:stretch/>
        </p:blipFill>
        <p:spPr>
          <a:xfrm>
            <a:off x="2070100" y="0"/>
            <a:ext cx="5943600" cy="76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57495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048" t="21775" r="37909" b="8334"/>
          <a:stretch/>
        </p:blipFill>
        <p:spPr>
          <a:xfrm>
            <a:off x="917127" y="-107950"/>
            <a:ext cx="7615319" cy="76644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7330" t="27151" r="41688" b="40591"/>
          <a:stretch/>
        </p:blipFill>
        <p:spPr>
          <a:xfrm>
            <a:off x="2552252" y="1519919"/>
            <a:ext cx="7531548" cy="4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222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8329" y="1645920"/>
            <a:ext cx="6726555" cy="198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>
              <a:lnSpc>
                <a:spcPct val="100000"/>
              </a:lnSpc>
            </a:pPr>
            <a:r>
              <a:rPr sz="2000" b="1" dirty="0">
                <a:solidFill>
                  <a:srgbClr val="003319"/>
                </a:solidFill>
                <a:latin typeface="Segoe Print"/>
                <a:cs typeface="Segoe Print"/>
              </a:rPr>
              <a:t>Armazenamento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dos</a:t>
            </a:r>
            <a:r>
              <a:rPr sz="2000" b="1" spc="-7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003319"/>
                </a:solidFill>
                <a:latin typeface="Segoe Print"/>
                <a:cs typeface="Segoe Print"/>
              </a:rPr>
              <a:t>reagentes</a:t>
            </a:r>
            <a:endParaRPr sz="2000">
              <a:latin typeface="Segoe Print"/>
              <a:cs typeface="Segoe Print"/>
            </a:endParaRPr>
          </a:p>
          <a:p>
            <a:pPr marL="12700" marR="5080" indent="342900" algn="just">
              <a:lnSpc>
                <a:spcPct val="150000"/>
              </a:lnSpc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armazenamento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de substâncias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químicas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deve ser  organizado de forma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se obter uma disposição adequada  dos reagentes para não gerar acidentes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evitar compras  desnecessárias.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2059" y="3779520"/>
            <a:ext cx="3238499" cy="2713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8329" y="1645920"/>
            <a:ext cx="6727190" cy="4501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>
              <a:lnSpc>
                <a:spcPct val="100000"/>
              </a:lnSpc>
            </a:pPr>
            <a:r>
              <a:rPr sz="2000" b="1" dirty="0">
                <a:solidFill>
                  <a:srgbClr val="003319"/>
                </a:solidFill>
                <a:latin typeface="Segoe Print"/>
                <a:cs typeface="Segoe Print"/>
              </a:rPr>
              <a:t>Armazenamento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dos</a:t>
            </a:r>
            <a:r>
              <a:rPr sz="2000" b="1" spc="-7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003319"/>
                </a:solidFill>
                <a:latin typeface="Segoe Print"/>
                <a:cs typeface="Segoe Print"/>
              </a:rPr>
              <a:t>reagentes</a:t>
            </a:r>
            <a:endParaRPr sz="2000" dirty="0">
              <a:latin typeface="Segoe Print"/>
              <a:cs typeface="Segoe Print"/>
            </a:endParaRPr>
          </a:p>
          <a:p>
            <a:pPr marL="12700" marR="5080" indent="342900" algn="just">
              <a:lnSpc>
                <a:spcPct val="150000"/>
              </a:lnSpc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Diferentemente do estoque de qualquer material,  critérios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rígidos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devem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ser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seguidos para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armazenagem 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de produtos</a:t>
            </a:r>
            <a:r>
              <a:rPr sz="1800" spc="-7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químicos.</a:t>
            </a:r>
            <a:endParaRPr sz="1800" dirty="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2700" marR="6350" indent="342900" algn="just">
              <a:lnSpc>
                <a:spcPct val="150000"/>
              </a:lnSpc>
              <a:spcBef>
                <a:spcPts val="1170"/>
              </a:spcBef>
            </a:pPr>
            <a:r>
              <a:rPr lang="pt-BR" sz="1800" dirty="0">
                <a:solidFill>
                  <a:srgbClr val="006600"/>
                </a:solidFill>
                <a:latin typeface="Segoe Print"/>
                <a:cs typeface="Segoe Print"/>
              </a:rPr>
              <a:t>Ne</a:t>
            </a:r>
            <a:r>
              <a:rPr sz="1800" dirty="0" err="1">
                <a:solidFill>
                  <a:srgbClr val="006600"/>
                </a:solidFill>
                <a:latin typeface="Segoe Print"/>
                <a:cs typeface="Segoe Print"/>
              </a:rPr>
              <a:t>ste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tipo de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armazenamento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deve-se levar em  consideração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tipo de produto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 ser</a:t>
            </a:r>
            <a:r>
              <a:rPr sz="1800" spc="-10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armazenado:</a:t>
            </a:r>
            <a:endParaRPr sz="1800" dirty="0">
              <a:latin typeface="Segoe Print"/>
              <a:cs typeface="Segoe Print"/>
            </a:endParaRPr>
          </a:p>
          <a:p>
            <a:pPr marL="225425" marR="162560" indent="377190">
              <a:lnSpc>
                <a:spcPct val="150000"/>
              </a:lnSpc>
            </a:pPr>
            <a:r>
              <a:rPr sz="1800" spc="-5" dirty="0">
                <a:solidFill>
                  <a:srgbClr val="990000"/>
                </a:solidFill>
                <a:latin typeface="Segoe Print"/>
                <a:cs typeface="Segoe Print"/>
              </a:rPr>
              <a:t>Voláteis, corrosivos, tóxicos inflamáveis, explosivos </a:t>
            </a:r>
            <a:r>
              <a:rPr sz="1800" dirty="0">
                <a:solidFill>
                  <a:srgbClr val="990000"/>
                </a:solidFill>
                <a:latin typeface="Segoe Print"/>
                <a:cs typeface="Segoe Print"/>
              </a:rPr>
              <a:t>e  </a:t>
            </a:r>
            <a:r>
              <a:rPr sz="1800" spc="-5" dirty="0">
                <a:solidFill>
                  <a:srgbClr val="990000"/>
                </a:solidFill>
                <a:latin typeface="Segoe Print"/>
                <a:cs typeface="Segoe Print"/>
              </a:rPr>
              <a:t>peroxidáveis, assim como </a:t>
            </a:r>
            <a:r>
              <a:rPr sz="1800" dirty="0">
                <a:solidFill>
                  <a:srgbClr val="990000"/>
                </a:solidFill>
                <a:latin typeface="Segoe Print"/>
                <a:cs typeface="Segoe Print"/>
              </a:rPr>
              <a:t>a </a:t>
            </a:r>
            <a:r>
              <a:rPr sz="1800" spc="-10" dirty="0">
                <a:solidFill>
                  <a:srgbClr val="990000"/>
                </a:solidFill>
                <a:latin typeface="Segoe Print"/>
                <a:cs typeface="Segoe Print"/>
              </a:rPr>
              <a:t>incompatibilidade</a:t>
            </a:r>
            <a:r>
              <a:rPr sz="1800" spc="25" dirty="0">
                <a:solidFill>
                  <a:srgbClr val="990000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990000"/>
                </a:solidFill>
                <a:latin typeface="Segoe Print"/>
                <a:cs typeface="Segoe Print"/>
              </a:rPr>
              <a:t>química.</a:t>
            </a:r>
            <a:endParaRPr sz="1800" dirty="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2181225">
              <a:lnSpc>
                <a:spcPct val="100000"/>
              </a:lnSpc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(OLIVEIRA et al.</a:t>
            </a:r>
            <a:r>
              <a:rPr sz="1800" spc="-5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2007).</a:t>
            </a:r>
            <a:endParaRPr sz="1800" dirty="0">
              <a:latin typeface="Segoe Print"/>
              <a:cs typeface="Segoe Print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4070" y="1645920"/>
            <a:ext cx="3986529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3319"/>
                </a:solidFill>
                <a:latin typeface="Segoe Print"/>
                <a:cs typeface="Segoe Print"/>
              </a:rPr>
              <a:t>Armazenamento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dos</a:t>
            </a:r>
            <a:r>
              <a:rPr sz="2000" b="1" spc="-7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003319"/>
                </a:solidFill>
                <a:latin typeface="Segoe Print"/>
                <a:cs typeface="Segoe Print"/>
              </a:rPr>
              <a:t>reagentes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9250" y="2288539"/>
            <a:ext cx="7559040" cy="365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8329" y="1645920"/>
            <a:ext cx="6725284" cy="321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135">
              <a:lnSpc>
                <a:spcPct val="100000"/>
              </a:lnSpc>
            </a:pP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Organização das</a:t>
            </a:r>
            <a:r>
              <a:rPr sz="2000" b="1" spc="1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vidrarias</a:t>
            </a:r>
            <a:endParaRPr sz="20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indent="450850" algn="just">
              <a:lnSpc>
                <a:spcPct val="150000"/>
              </a:lnSpc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Além de equipamentos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infra-estrutura,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outros  utensílios como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vidrarias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materiais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são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muito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utilizados  dentro de um laboratório de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cultura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de</a:t>
            </a:r>
            <a:r>
              <a:rPr sz="1800" spc="-3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tecidos.</a:t>
            </a:r>
            <a:endParaRPr sz="18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5715" indent="450850" algn="just">
              <a:lnSpc>
                <a:spcPct val="150000"/>
              </a:lnSpc>
              <a:spcBef>
                <a:spcPts val="1170"/>
              </a:spcBef>
            </a:pP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frascos para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cultivo 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in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vitro são essenciais para 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 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manutenção das condições assépticas do</a:t>
            </a:r>
            <a:r>
              <a:rPr sz="1800" spc="-5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ambiente.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9705" y="5379720"/>
            <a:ext cx="207518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43100" algn="l"/>
              </a:tabLst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ns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p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nt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es	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8329" y="5242560"/>
            <a:ext cx="43427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0850">
              <a:lnSpc>
                <a:spcPct val="150000"/>
              </a:lnSpc>
              <a:tabLst>
                <a:tab pos="1366520" algn="l"/>
                <a:tab pos="2477135" algn="l"/>
                <a:tab pos="3272790" algn="l"/>
                <a:tab pos="3996054" algn="l"/>
              </a:tabLst>
            </a:pP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ss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f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r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s</a:t>
            </a:r>
            <a:r>
              <a:rPr sz="1800" spc="5" dirty="0">
                <a:solidFill>
                  <a:srgbClr val="006600"/>
                </a:solidFill>
                <a:latin typeface="Segoe Print"/>
                <a:cs typeface="Segoe Print"/>
              </a:rPr>
              <a:t>c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os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t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êm	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q</a:t>
            </a:r>
            <a:r>
              <a:rPr sz="1800" spc="-10" dirty="0">
                <a:solidFill>
                  <a:srgbClr val="006600"/>
                </a:solidFill>
                <a:latin typeface="Segoe Print"/>
                <a:cs typeface="Segoe Print"/>
              </a:rPr>
              <a:t>u</a:t>
            </a:r>
            <a:r>
              <a:rPr sz="1800" dirty="0">
                <a:solidFill>
                  <a:srgbClr val="006600"/>
                </a:solidFill>
                <a:latin typeface="Segoe Print"/>
                <a:cs typeface="Segoe Print"/>
              </a:rPr>
              <a:t>e	ser 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autoclaváveis, de vidro </a:t>
            </a:r>
            <a:r>
              <a:rPr sz="1800" spc="5" dirty="0">
                <a:solidFill>
                  <a:srgbClr val="006600"/>
                </a:solidFill>
                <a:latin typeface="Segoe Print"/>
                <a:cs typeface="Segoe Print"/>
              </a:rPr>
              <a:t>ou</a:t>
            </a:r>
            <a:r>
              <a:rPr sz="1800" spc="-7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Segoe Print"/>
                <a:cs typeface="Segoe Print"/>
              </a:rPr>
              <a:t>plástico.</a:t>
            </a:r>
            <a:endParaRPr sz="1800">
              <a:latin typeface="Segoe Print"/>
              <a:cs typeface="Segoe Print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0" y="1645920"/>
            <a:ext cx="3335654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Organização das</a:t>
            </a:r>
            <a:r>
              <a:rPr sz="2000" b="1" spc="1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vidrarias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80360" y="2160270"/>
            <a:ext cx="6095999" cy="4904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0" y="1645920"/>
            <a:ext cx="3335654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Organização das</a:t>
            </a:r>
            <a:r>
              <a:rPr sz="2000" b="1" spc="1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vidrarias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9679" y="2159000"/>
            <a:ext cx="60960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CULTIVO IN</a:t>
            </a:r>
            <a:r>
              <a:rPr spc="-75" dirty="0"/>
              <a:t> </a:t>
            </a:r>
            <a:r>
              <a:rPr spc="-5" dirty="0"/>
              <a:t>VITRO</a:t>
            </a:r>
          </a:p>
        </p:txBody>
      </p:sp>
      <p:sp>
        <p:nvSpPr>
          <p:cNvPr id="3" name="object 3"/>
          <p:cNvSpPr/>
          <p:nvPr/>
        </p:nvSpPr>
        <p:spPr>
          <a:xfrm>
            <a:off x="1891029" y="1741170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0" y="1645920"/>
            <a:ext cx="3335654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Organização das</a:t>
            </a:r>
            <a:r>
              <a:rPr sz="2000" b="1" spc="10" dirty="0">
                <a:solidFill>
                  <a:srgbClr val="003319"/>
                </a:solidFill>
                <a:latin typeface="Segoe Print"/>
                <a:cs typeface="Segoe Print"/>
              </a:rPr>
              <a:t> </a:t>
            </a:r>
            <a:r>
              <a:rPr sz="2000" b="1" spc="-5" dirty="0">
                <a:solidFill>
                  <a:srgbClr val="003319"/>
                </a:solidFill>
                <a:latin typeface="Segoe Print"/>
                <a:cs typeface="Segoe Print"/>
              </a:rPr>
              <a:t>vidrarias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42110" y="2339339"/>
            <a:ext cx="5375910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0219" y="2339339"/>
            <a:ext cx="2340610" cy="2880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8970" y="5398770"/>
            <a:ext cx="238125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718</Words>
  <Application>Microsoft Office PowerPoint</Application>
  <PresentationFormat>Personalizar</PresentationFormat>
  <Paragraphs>142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Segoe Print</vt:lpstr>
      <vt:lpstr>Times New Roman</vt:lpstr>
      <vt:lpstr>Office Theme</vt:lpstr>
      <vt:lpstr>Cultura de Tecidos  Vegetais</vt:lpstr>
      <vt:lpstr>INTRODUÇÃO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  <vt:lpstr>CULTIVO IN VITRO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 de Tecidos  Vegetais</dc:title>
  <cp:lastModifiedBy>Teste 2</cp:lastModifiedBy>
  <cp:revision>5</cp:revision>
  <dcterms:created xsi:type="dcterms:W3CDTF">2016-08-26T15:27:09Z</dcterms:created>
  <dcterms:modified xsi:type="dcterms:W3CDTF">2016-08-26T16:03:24Z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2014-08-21T00:00:00Z</vt:filetime>
  </property>
  <property fmtid="{D5CDD505-2E9C-101B-9397-08002B2CF9AE}" pid="3" name="Creator">
    <vt:lpwstr>Impress</vt:lpwstr>
  </property>
  <property fmtid="{D5CDD505-2E9C-101B-9397-08002B2CF9AE}" pid="4" name="LastSaved">
    <vt:filetime>2016-08-26T00:00:00Z</vt:filetime>
  </property>
</Properties>
</file>