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0083800" cy="7556500"/>
  <p:notesSz cx="10083800" cy="7556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18460" y="525780"/>
            <a:ext cx="4246879" cy="60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3CC66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CC66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CC66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59450" y="3780790"/>
            <a:ext cx="4319270" cy="377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CC66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4010" y="312419"/>
            <a:ext cx="6875779" cy="1022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3CC66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0220" y="1489709"/>
            <a:ext cx="6563359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12" Type="http://schemas.openxmlformats.org/officeDocument/2006/relationships/image" Target="../media/image4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11" Type="http://schemas.openxmlformats.org/officeDocument/2006/relationships/image" Target="../media/image48.jpg"/><Relationship Id="rId5" Type="http://schemas.openxmlformats.org/officeDocument/2006/relationships/image" Target="../media/image42.jpg"/><Relationship Id="rId10" Type="http://schemas.openxmlformats.org/officeDocument/2006/relationships/image" Target="../media/image47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2239" y="815847"/>
            <a:ext cx="5689600" cy="151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 marR="5080" indent="-1394460">
              <a:lnSpc>
                <a:spcPts val="6020"/>
              </a:lnSpc>
            </a:pPr>
            <a:r>
              <a:rPr sz="5400" spc="-5" dirty="0">
                <a:solidFill>
                  <a:srgbClr val="00AD00"/>
                </a:solidFill>
                <a:latin typeface="Arial"/>
                <a:cs typeface="Arial"/>
              </a:rPr>
              <a:t>Cultura de</a:t>
            </a:r>
            <a:r>
              <a:rPr sz="5400" spc="-190" dirty="0">
                <a:solidFill>
                  <a:srgbClr val="00AD00"/>
                </a:solidFill>
                <a:latin typeface="Arial"/>
                <a:cs typeface="Arial"/>
              </a:rPr>
              <a:t> </a:t>
            </a:r>
            <a:r>
              <a:rPr sz="5400" spc="-90" dirty="0">
                <a:solidFill>
                  <a:srgbClr val="00AD00"/>
                </a:solidFill>
                <a:latin typeface="Arial"/>
                <a:cs typeface="Arial"/>
              </a:rPr>
              <a:t>Tecidos  </a:t>
            </a:r>
            <a:r>
              <a:rPr sz="5400" spc="-45" dirty="0">
                <a:solidFill>
                  <a:srgbClr val="00AD00"/>
                </a:solidFill>
                <a:latin typeface="Arial"/>
                <a:cs typeface="Arial"/>
              </a:rPr>
              <a:t>Vegetais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0220" y="3475735"/>
            <a:ext cx="5053330" cy="91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5440" marR="5080" indent="-1602740">
              <a:lnSpc>
                <a:spcPts val="3590"/>
              </a:lnSpc>
            </a:pPr>
            <a:r>
              <a:rPr sz="3200" b="1" spc="-10" dirty="0">
                <a:latin typeface="Arial"/>
                <a:cs typeface="Arial"/>
              </a:rPr>
              <a:t>Técnico </a:t>
            </a:r>
            <a:r>
              <a:rPr sz="3200" b="1" spc="-5" dirty="0">
                <a:latin typeface="Arial"/>
                <a:cs typeface="Arial"/>
              </a:rPr>
              <a:t>em </a:t>
            </a:r>
            <a:r>
              <a:rPr sz="3200" b="1" spc="-10" dirty="0">
                <a:latin typeface="Arial"/>
                <a:cs typeface="Arial"/>
              </a:rPr>
              <a:t>Biotecnologia  </a:t>
            </a:r>
            <a:r>
              <a:rPr sz="3200" b="1" spc="-5" dirty="0">
                <a:latin typeface="Arial"/>
                <a:cs typeface="Arial"/>
              </a:rPr>
              <a:t>Módulo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IV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516445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Objetivo: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Uniformidade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do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material</a:t>
            </a:r>
            <a:r>
              <a:rPr sz="1800" spc="3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genético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7539" y="2087879"/>
            <a:ext cx="7919719" cy="521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516445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Objetivo: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Uniformidade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do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material</a:t>
            </a:r>
            <a:r>
              <a:rPr sz="1800" spc="3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genético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2519679"/>
            <a:ext cx="6120130" cy="486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0519" y="2880360"/>
            <a:ext cx="2095500" cy="1570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516445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Objetivo: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Uniformidade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do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material</a:t>
            </a:r>
            <a:r>
              <a:rPr sz="1800" spc="3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genético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3860" y="2100579"/>
            <a:ext cx="3004819" cy="2219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7060" y="4859020"/>
            <a:ext cx="3883660" cy="2160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0129" y="2181860"/>
            <a:ext cx="3420110" cy="2317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3219" y="5039359"/>
            <a:ext cx="2827020" cy="1979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18970" y="4462779"/>
            <a:ext cx="2072639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Genótipo</a:t>
            </a:r>
            <a:r>
              <a:rPr sz="1800" spc="-85" dirty="0">
                <a:solidFill>
                  <a:srgbClr val="00CC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superior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7800" y="4462779"/>
            <a:ext cx="195262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Plantas</a:t>
            </a:r>
            <a:r>
              <a:rPr sz="1800" spc="-65" dirty="0">
                <a:solidFill>
                  <a:srgbClr val="00CC33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00CC33"/>
                </a:solidFill>
                <a:latin typeface="Segoe Print"/>
                <a:cs typeface="Segoe Print"/>
              </a:rPr>
              <a:t>matrizes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67120" y="7019290"/>
            <a:ext cx="333375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Mudas clonadas por</a:t>
            </a:r>
            <a:r>
              <a:rPr sz="1800" spc="-70" dirty="0">
                <a:solidFill>
                  <a:srgbClr val="00CC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estaquia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26920" y="7019290"/>
            <a:ext cx="3424554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Plantios </a:t>
            </a:r>
            <a:r>
              <a:rPr sz="1800" spc="-10" dirty="0">
                <a:solidFill>
                  <a:srgbClr val="00CC33"/>
                </a:solidFill>
                <a:latin typeface="Segoe Print"/>
                <a:cs typeface="Segoe Print"/>
              </a:rPr>
              <a:t>uniformes </a:t>
            </a:r>
            <a:r>
              <a:rPr sz="1800" dirty="0">
                <a:solidFill>
                  <a:srgbClr val="00CC33"/>
                </a:solidFill>
                <a:latin typeface="Segoe Print"/>
                <a:cs typeface="Segoe Print"/>
              </a:rPr>
              <a:t>e</a:t>
            </a:r>
            <a:r>
              <a:rPr sz="1800" spc="-25" dirty="0">
                <a:solidFill>
                  <a:srgbClr val="00CC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precoces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19700" y="2880360"/>
            <a:ext cx="360680" cy="539750"/>
          </a:xfrm>
          <a:custGeom>
            <a:avLst/>
            <a:gdLst/>
            <a:ahLst/>
            <a:cxnLst/>
            <a:rect l="l" t="t" r="r" b="b"/>
            <a:pathLst>
              <a:path w="360679" h="539750">
                <a:moveTo>
                  <a:pt x="270510" y="0"/>
                </a:moveTo>
                <a:lnTo>
                  <a:pt x="270510" y="134619"/>
                </a:lnTo>
                <a:lnTo>
                  <a:pt x="0" y="134619"/>
                </a:lnTo>
                <a:lnTo>
                  <a:pt x="45720" y="269239"/>
                </a:lnTo>
                <a:lnTo>
                  <a:pt x="0" y="405129"/>
                </a:lnTo>
                <a:lnTo>
                  <a:pt x="270510" y="405129"/>
                </a:lnTo>
                <a:lnTo>
                  <a:pt x="270510" y="539750"/>
                </a:lnTo>
                <a:lnTo>
                  <a:pt x="360679" y="269239"/>
                </a:lnTo>
                <a:lnTo>
                  <a:pt x="270510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9700" y="2880360"/>
            <a:ext cx="360680" cy="539750"/>
          </a:xfrm>
          <a:custGeom>
            <a:avLst/>
            <a:gdLst/>
            <a:ahLst/>
            <a:cxnLst/>
            <a:rect l="l" t="t" r="r" b="b"/>
            <a:pathLst>
              <a:path w="360679" h="539750">
                <a:moveTo>
                  <a:pt x="0" y="134619"/>
                </a:moveTo>
                <a:lnTo>
                  <a:pt x="270510" y="134619"/>
                </a:lnTo>
                <a:lnTo>
                  <a:pt x="270510" y="0"/>
                </a:lnTo>
                <a:lnTo>
                  <a:pt x="360679" y="269239"/>
                </a:lnTo>
                <a:lnTo>
                  <a:pt x="270510" y="539750"/>
                </a:lnTo>
                <a:lnTo>
                  <a:pt x="270510" y="405129"/>
                </a:lnTo>
                <a:lnTo>
                  <a:pt x="0" y="405129"/>
                </a:lnTo>
                <a:lnTo>
                  <a:pt x="45720" y="269239"/>
                </a:lnTo>
                <a:lnTo>
                  <a:pt x="0" y="1346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9700" y="2880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80379" y="3420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6050" y="4572000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360679" y="270510"/>
                </a:moveTo>
                <a:lnTo>
                  <a:pt x="0" y="270510"/>
                </a:lnTo>
                <a:lnTo>
                  <a:pt x="180340" y="360680"/>
                </a:lnTo>
                <a:lnTo>
                  <a:pt x="360679" y="270510"/>
                </a:lnTo>
                <a:close/>
              </a:path>
              <a:path w="360679" h="360679">
                <a:moveTo>
                  <a:pt x="270509" y="0"/>
                </a:moveTo>
                <a:lnTo>
                  <a:pt x="90170" y="0"/>
                </a:lnTo>
                <a:lnTo>
                  <a:pt x="90170" y="270510"/>
                </a:lnTo>
                <a:lnTo>
                  <a:pt x="270509" y="270510"/>
                </a:lnTo>
                <a:lnTo>
                  <a:pt x="270509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36050" y="4572000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90170" y="0"/>
                </a:moveTo>
                <a:lnTo>
                  <a:pt x="90170" y="270510"/>
                </a:lnTo>
                <a:lnTo>
                  <a:pt x="0" y="270510"/>
                </a:lnTo>
                <a:lnTo>
                  <a:pt x="180340" y="360680"/>
                </a:lnTo>
                <a:lnTo>
                  <a:pt x="360679" y="270510"/>
                </a:lnTo>
                <a:lnTo>
                  <a:pt x="270509" y="270510"/>
                </a:lnTo>
                <a:lnTo>
                  <a:pt x="270509" y="0"/>
                </a:lnTo>
                <a:lnTo>
                  <a:pt x="901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3605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96730" y="4932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20129" y="5759450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90170" y="0"/>
                </a:moveTo>
                <a:lnTo>
                  <a:pt x="0" y="180340"/>
                </a:lnTo>
                <a:lnTo>
                  <a:pt x="90170" y="360680"/>
                </a:lnTo>
                <a:lnTo>
                  <a:pt x="90170" y="270509"/>
                </a:lnTo>
                <a:lnTo>
                  <a:pt x="360680" y="270509"/>
                </a:lnTo>
                <a:lnTo>
                  <a:pt x="360680" y="90169"/>
                </a:lnTo>
                <a:lnTo>
                  <a:pt x="90170" y="90169"/>
                </a:lnTo>
                <a:lnTo>
                  <a:pt x="90170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0129" y="5759450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360680" y="90169"/>
                </a:moveTo>
                <a:lnTo>
                  <a:pt x="90170" y="90169"/>
                </a:lnTo>
                <a:lnTo>
                  <a:pt x="90170" y="0"/>
                </a:lnTo>
                <a:lnTo>
                  <a:pt x="0" y="180340"/>
                </a:lnTo>
                <a:lnTo>
                  <a:pt x="90170" y="360680"/>
                </a:lnTo>
                <a:lnTo>
                  <a:pt x="90170" y="270509"/>
                </a:lnTo>
                <a:lnTo>
                  <a:pt x="360680" y="270509"/>
                </a:lnTo>
                <a:lnTo>
                  <a:pt x="360680" y="901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0129" y="57594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80809" y="6120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542099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Objetivo: melhoramento vegetal na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agricultura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0519" y="2399029"/>
            <a:ext cx="8247380" cy="4980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542099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Objetivo: melhoramento vegetal na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agricultura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1200" y="2114550"/>
            <a:ext cx="7781289" cy="3285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9359" y="5556250"/>
            <a:ext cx="2007869" cy="1644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47694" y="1645920"/>
            <a:ext cx="515556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37920" algn="l"/>
                <a:tab pos="2225675" algn="l"/>
                <a:tab pos="2646045" algn="l"/>
                <a:tab pos="3232150" algn="l"/>
                <a:tab pos="3950970" algn="l"/>
              </a:tabLst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r</a:t>
            </a:r>
            <a:r>
              <a:rPr sz="1800" spc="-15" dirty="0">
                <a:solidFill>
                  <a:srgbClr val="0066CC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al	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g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n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é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tic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	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	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l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	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v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l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or	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5" dirty="0">
                <a:solidFill>
                  <a:srgbClr val="0066CC"/>
                </a:solidFill>
                <a:latin typeface="Segoe Print"/>
                <a:cs typeface="Segoe Print"/>
              </a:rPr>
              <a:t>g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re</a:t>
            </a:r>
            <a:r>
              <a:rPr sz="1800" spc="5" dirty="0">
                <a:solidFill>
                  <a:srgbClr val="0066CC"/>
                </a:solidFill>
                <a:latin typeface="Segoe Print"/>
                <a:cs typeface="Segoe Print"/>
              </a:rPr>
              <a:t>g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o-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8329" y="1645920"/>
            <a:ext cx="130302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5430">
              <a:lnSpc>
                <a:spcPct val="100000"/>
              </a:lnSpc>
            </a:pP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Ob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j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</a:t>
            </a:r>
            <a:r>
              <a:rPr sz="1800" spc="-15" dirty="0">
                <a:solidFill>
                  <a:srgbClr val="0066CC"/>
                </a:solidFill>
                <a:latin typeface="Segoe Print"/>
                <a:cs typeface="Segoe Print"/>
              </a:rPr>
              <a:t>i</a:t>
            </a:r>
            <a:r>
              <a:rPr sz="1800" spc="5" dirty="0">
                <a:solidFill>
                  <a:srgbClr val="0066CC"/>
                </a:solidFill>
                <a:latin typeface="Segoe Print"/>
                <a:cs typeface="Segoe Print"/>
              </a:rPr>
              <a:t>v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o:  </a:t>
            </a:r>
            <a:r>
              <a:rPr sz="1800" spc="5" dirty="0">
                <a:solidFill>
                  <a:srgbClr val="0066CC"/>
                </a:solidFill>
                <a:latin typeface="Segoe Print"/>
                <a:cs typeface="Segoe Print"/>
              </a:rPr>
              <a:t>f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l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r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ic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l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ur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0610" y="2519679"/>
            <a:ext cx="6120130" cy="4499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98037" y="1645920"/>
            <a:ext cx="520446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material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genético de alto valor agregado  </a:t>
            </a:r>
            <a:r>
              <a:rPr sz="1800" spc="55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-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8329" y="1645920"/>
            <a:ext cx="127762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8920">
              <a:lnSpc>
                <a:spcPct val="100000"/>
              </a:lnSpc>
            </a:pP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Ob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j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</a:t>
            </a:r>
            <a:r>
              <a:rPr sz="1800" spc="-15" dirty="0">
                <a:solidFill>
                  <a:srgbClr val="0066CC"/>
                </a:solidFill>
                <a:latin typeface="Segoe Print"/>
                <a:cs typeface="Segoe Print"/>
              </a:rPr>
              <a:t>i</a:t>
            </a:r>
            <a:r>
              <a:rPr sz="1800" spc="5" dirty="0">
                <a:solidFill>
                  <a:srgbClr val="0066CC"/>
                </a:solidFill>
                <a:latin typeface="Segoe Print"/>
                <a:cs typeface="Segoe Print"/>
              </a:rPr>
              <a:t>v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o: 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orquídeas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9609" y="2698750"/>
            <a:ext cx="2340610" cy="2160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0610" y="2698750"/>
            <a:ext cx="1799589" cy="2160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92390" y="2339339"/>
            <a:ext cx="1847850" cy="2160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0909" y="4556759"/>
            <a:ext cx="2618740" cy="1742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0200" y="5580379"/>
            <a:ext cx="3059429" cy="17995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443039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Figura 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1: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Princípios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do cultivo in</a:t>
            </a:r>
            <a:r>
              <a:rPr sz="1800" spc="-35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vitro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1639" y="1979929"/>
            <a:ext cx="8072119" cy="486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60134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Figura 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2 :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Laboratório de cultivo de tecidos</a:t>
            </a:r>
            <a:r>
              <a:rPr sz="1800" spc="-7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vegetais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9929" y="2209800"/>
            <a:ext cx="7379970" cy="4630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3820" y="299719"/>
            <a:ext cx="592709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5040" marR="5080" indent="-942340">
              <a:lnSpc>
                <a:spcPct val="100000"/>
              </a:lnSpc>
            </a:pPr>
            <a:r>
              <a:rPr dirty="0"/>
              <a:t>TÉCNICAS DE </a:t>
            </a:r>
            <a:r>
              <a:rPr spc="-5" dirty="0"/>
              <a:t>CULTURA</a:t>
            </a:r>
            <a:r>
              <a:rPr spc="-70" dirty="0"/>
              <a:t> </a:t>
            </a:r>
            <a:r>
              <a:rPr spc="-5" dirty="0"/>
              <a:t>DE  </a:t>
            </a:r>
            <a:r>
              <a:rPr dirty="0"/>
              <a:t>TECIDOS</a:t>
            </a:r>
            <a:r>
              <a:rPr spc="-95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1029" y="212597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1029" y="250190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1029" y="287782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11679" y="1645920"/>
            <a:ext cx="6445250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PRINCIPAIS APLICAÇÕES DA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CULTURA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DE</a:t>
            </a:r>
            <a:r>
              <a:rPr sz="1800" spc="4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TECIDOS:</a:t>
            </a:r>
            <a:endParaRPr sz="1800">
              <a:latin typeface="Segoe Print"/>
              <a:cs typeface="Segoe Print"/>
            </a:endParaRPr>
          </a:p>
          <a:p>
            <a:pPr marL="12700" marR="876300">
              <a:lnSpc>
                <a:spcPct val="137000"/>
              </a:lnSpc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Multiplicação de espécies de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difícil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propagação; 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Limpeza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clonal: mudas livres de vírus;  Melhoramento vegetal pela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germinação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in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vitro;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91029" y="325374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78329" y="3149600"/>
            <a:ext cx="51155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800"/>
              </a:spcBef>
            </a:pPr>
            <a:r>
              <a:rPr sz="1800" spc="-5" dirty="0" err="1">
                <a:solidFill>
                  <a:srgbClr val="009933"/>
                </a:solidFill>
                <a:latin typeface="Segoe Print"/>
                <a:cs typeface="Segoe Print"/>
              </a:rPr>
              <a:t>Multiplicação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em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larga</a:t>
            </a:r>
            <a:r>
              <a:rPr sz="1800" spc="-8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escala;</a:t>
            </a:r>
            <a:endParaRPr sz="1800" dirty="0">
              <a:latin typeface="Segoe Print"/>
              <a:cs typeface="Segoe Prin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91029" y="427990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92927" y="3721100"/>
            <a:ext cx="228600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1185" algn="l"/>
              </a:tabLst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l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ho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endParaRPr sz="1800" dirty="0">
              <a:latin typeface="Segoe Print"/>
              <a:cs typeface="Segoe Prin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63306" y="3721100"/>
            <a:ext cx="441959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(via</a:t>
            </a:r>
            <a:endParaRPr sz="1800" dirty="0">
              <a:latin typeface="Segoe Print"/>
              <a:cs typeface="Segoe Prin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61398" y="3832066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78329" y="3721100"/>
            <a:ext cx="3429635" cy="95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0">
              <a:lnSpc>
                <a:spcPct val="100000"/>
              </a:lnSpc>
              <a:tabLst>
                <a:tab pos="1681480" algn="l"/>
                <a:tab pos="2367915" algn="l"/>
              </a:tabLst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l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ç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ão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os	p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es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os 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marcadores</a:t>
            </a:r>
            <a:r>
              <a:rPr sz="1800" spc="-7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moleculares);e</a:t>
            </a:r>
            <a:endParaRPr sz="1800" dirty="0">
              <a:latin typeface="Segoe Print"/>
              <a:cs typeface="Segoe Print"/>
            </a:endParaRPr>
          </a:p>
          <a:p>
            <a:pPr marL="146050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Produção de</a:t>
            </a:r>
            <a:r>
              <a:rPr sz="1800" spc="-8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Transgênicos.</a:t>
            </a:r>
            <a:endParaRPr sz="1800" dirty="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327150">
              <a:lnSpc>
                <a:spcPct val="100000"/>
              </a:lnSpc>
            </a:pPr>
            <a:r>
              <a:rPr sz="3600" spc="-5" dirty="0"/>
              <a:t>INT</a:t>
            </a:r>
            <a:r>
              <a:rPr sz="3600" spc="5" dirty="0"/>
              <a:t>R</a:t>
            </a:r>
            <a:r>
              <a:rPr sz="3600" spc="-5" dirty="0"/>
              <a:t>OD</a:t>
            </a:r>
            <a:r>
              <a:rPr sz="3600" spc="-10" dirty="0"/>
              <a:t>U</a:t>
            </a:r>
            <a:r>
              <a:rPr sz="3600" spc="-5" dirty="0"/>
              <a:t>ÇÃO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1029" y="250190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8329" y="1645920"/>
            <a:ext cx="6722745" cy="1332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OBJETIVOS DA</a:t>
            </a:r>
            <a:r>
              <a:rPr sz="1800" spc="-45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AULA:</a:t>
            </a:r>
            <a:endParaRPr sz="18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 indent="133350">
              <a:lnSpc>
                <a:spcPct val="100000"/>
              </a:lnSpc>
              <a:tabLst>
                <a:tab pos="1696085" algn="l"/>
                <a:tab pos="2000250" algn="l"/>
                <a:tab pos="3359785" algn="l"/>
                <a:tab pos="3867150" algn="l"/>
                <a:tab pos="5169535" algn="l"/>
                <a:tab pos="5655310" algn="l"/>
              </a:tabLst>
            </a:pP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CC33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NC</a:t>
            </a:r>
            <a:r>
              <a:rPr sz="1800" spc="5" dirty="0">
                <a:solidFill>
                  <a:srgbClr val="00CC33"/>
                </a:solidFill>
                <a:latin typeface="Segoe Print"/>
                <a:cs typeface="Segoe Print"/>
              </a:rPr>
              <a:t>EI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CC33"/>
                </a:solidFill>
                <a:latin typeface="Segoe Print"/>
                <a:cs typeface="Segoe Print"/>
              </a:rPr>
              <a:t>OS	E	</a:t>
            </a:r>
            <a:r>
              <a:rPr sz="1800" spc="5" dirty="0">
                <a:solidFill>
                  <a:srgbClr val="00CC33"/>
                </a:solidFill>
                <a:latin typeface="Segoe Print"/>
                <a:cs typeface="Segoe Print"/>
              </a:rPr>
              <a:t>T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ÉCN</a:t>
            </a:r>
            <a:r>
              <a:rPr sz="1800" spc="5" dirty="0">
                <a:solidFill>
                  <a:srgbClr val="00CC33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CA</a:t>
            </a:r>
            <a:r>
              <a:rPr sz="1800" dirty="0">
                <a:solidFill>
                  <a:srgbClr val="00CC33"/>
                </a:solidFill>
                <a:latin typeface="Segoe Print"/>
                <a:cs typeface="Segoe Print"/>
              </a:rPr>
              <a:t>S	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CC33"/>
                </a:solidFill>
                <a:latin typeface="Segoe Print"/>
                <a:cs typeface="Segoe Print"/>
              </a:rPr>
              <a:t>A	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CC33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LT</a:t>
            </a:r>
            <a:r>
              <a:rPr sz="1800" spc="-10" dirty="0">
                <a:solidFill>
                  <a:srgbClr val="00CC33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CC33"/>
                </a:solidFill>
                <a:latin typeface="Segoe Print"/>
                <a:cs typeface="Segoe Print"/>
              </a:rPr>
              <a:t>A	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CC33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T</a:t>
            </a:r>
            <a:r>
              <a:rPr sz="1800" spc="5" dirty="0">
                <a:solidFill>
                  <a:srgbClr val="00CC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CID</a:t>
            </a:r>
            <a:r>
              <a:rPr sz="1800" dirty="0">
                <a:solidFill>
                  <a:srgbClr val="00CC33"/>
                </a:solidFill>
                <a:latin typeface="Segoe Print"/>
                <a:cs typeface="Segoe Print"/>
              </a:rPr>
              <a:t>OS  </a:t>
            </a:r>
            <a:r>
              <a:rPr sz="1800" spc="-5" dirty="0">
                <a:solidFill>
                  <a:srgbClr val="00CC33"/>
                </a:solidFill>
                <a:latin typeface="Segoe Print"/>
                <a:cs typeface="Segoe Print"/>
              </a:rPr>
              <a:t>VEGETAIS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1029" y="212597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8329" y="1645920"/>
            <a:ext cx="672338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MICROPROPAGAÇÃO:</a:t>
            </a:r>
            <a:endParaRPr sz="1800">
              <a:latin typeface="Segoe Print"/>
              <a:cs typeface="Segoe Print"/>
            </a:endParaRPr>
          </a:p>
          <a:p>
            <a:pPr marL="12700" marR="5080" indent="133350">
              <a:lnSpc>
                <a:spcPct val="100000"/>
              </a:lnSpc>
              <a:spcBef>
                <a:spcPts val="800"/>
              </a:spcBef>
              <a:tabLst>
                <a:tab pos="5346700" algn="l"/>
              </a:tabLst>
            </a:pP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micropropagação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é a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propagação fiel de um genótipo  selecionado por meio das técnicas</a:t>
            </a:r>
            <a:r>
              <a:rPr sz="1800" spc="4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da</a:t>
            </a:r>
            <a:r>
              <a:rPr sz="1800" spc="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cultura	in</a:t>
            </a:r>
            <a:r>
              <a:rPr sz="1800" spc="-9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vitro.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91029" y="312801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1029" y="352805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92629" y="3048000"/>
            <a:ext cx="2974340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MICROENXERTIA:</a:t>
            </a:r>
            <a:endParaRPr sz="1800">
              <a:latin typeface="Segoe Print"/>
              <a:cs typeface="Segoe Print"/>
            </a:endParaRPr>
          </a:p>
          <a:p>
            <a:pPr marL="31750">
              <a:lnSpc>
                <a:spcPct val="100000"/>
              </a:lnSpc>
              <a:spcBef>
                <a:spcPts val="800"/>
              </a:spcBef>
              <a:tabLst>
                <a:tab pos="1288415" algn="l"/>
                <a:tab pos="2079625" algn="l"/>
              </a:tabLst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é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cn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q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4896" y="3423920"/>
            <a:ext cx="325882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7715" algn="l"/>
                <a:tab pos="2892425" algn="l"/>
              </a:tabLst>
            </a:pP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m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spc="1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nx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,	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m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8329" y="3698240"/>
            <a:ext cx="66287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condições assépticas, um ápice caulinar,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retirado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de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uma 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planta matriz, sobre um porta enxerto estabelecido  in vitro</a:t>
            </a:r>
            <a:r>
              <a:rPr sz="1800" spc="-10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.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772920" y="156591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2920" y="196596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0220" y="1485900"/>
            <a:ext cx="8056245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MICROPROPAGAÇÃO:</a:t>
            </a:r>
            <a:endParaRPr sz="1800">
              <a:latin typeface="Segoe Print"/>
              <a:cs typeface="Segoe Print"/>
            </a:endParaRPr>
          </a:p>
          <a:p>
            <a:pPr marL="12700" marR="5080" indent="132080">
              <a:lnSpc>
                <a:spcPct val="100000"/>
              </a:lnSpc>
              <a:spcBef>
                <a:spcPts val="800"/>
              </a:spcBef>
              <a:tabLst>
                <a:tab pos="3979545" algn="l"/>
              </a:tabLst>
            </a:pP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micropropagação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é a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propagação fiel de um genótipo selecionado  por meio das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técnicas</a:t>
            </a:r>
            <a:r>
              <a:rPr sz="1800" spc="5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da</a:t>
            </a:r>
            <a:r>
              <a:rPr sz="1800" spc="1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cultura	in</a:t>
            </a:r>
            <a:r>
              <a:rPr sz="1800" spc="-10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vitro.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2920" y="336804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64987" y="3263900"/>
            <a:ext cx="424942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9270" algn="l"/>
              </a:tabLst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do	domo meristemático apical</a:t>
            </a:r>
            <a:r>
              <a:rPr sz="1800" spc="31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sem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0220" y="2887979"/>
            <a:ext cx="3613785" cy="95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a)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Cultura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de</a:t>
            </a:r>
            <a:r>
              <a:rPr sz="1800" spc="-55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meristema</a:t>
            </a:r>
            <a:endParaRPr sz="1800">
              <a:latin typeface="Segoe Print"/>
              <a:cs typeface="Segoe Print"/>
            </a:endParaRPr>
          </a:p>
          <a:p>
            <a:pPr marL="12700" marR="5080" indent="132080">
              <a:lnSpc>
                <a:spcPct val="100000"/>
              </a:lnSpc>
              <a:spcBef>
                <a:spcPts val="800"/>
              </a:spcBef>
              <a:tabLst>
                <a:tab pos="1289050" algn="l"/>
                <a:tab pos="1786255" algn="l"/>
              </a:tabLst>
            </a:pPr>
            <a:r>
              <a:rPr sz="1800" spc="10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	es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b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le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  os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primórdios</a:t>
            </a:r>
            <a:r>
              <a:rPr sz="1800" spc="-4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foliares.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72920" y="401827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09970" y="3914140"/>
            <a:ext cx="78549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r>
              <a:rPr sz="1800" spc="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59473" y="3914140"/>
            <a:ext cx="124968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originando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72347" y="3914140"/>
            <a:ext cx="114363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0225" algn="l"/>
              </a:tabLst>
            </a:pP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m	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ú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spc="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0220" y="3914140"/>
            <a:ext cx="408559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  <a:tabLst>
                <a:tab pos="467359" algn="l"/>
                <a:tab pos="1754505" algn="l"/>
                <a:tab pos="2707005" algn="l"/>
              </a:tabLst>
            </a:pP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	b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ç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ão	a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pic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al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tipic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 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broto.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80360" y="4276090"/>
            <a:ext cx="5040630" cy="3103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772920" y="156971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4520" y="1489709"/>
            <a:ext cx="3550285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MICROPROPAGAÇÃO:</a:t>
            </a:r>
            <a:endParaRPr sz="18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b)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Cultura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de ápices</a:t>
            </a:r>
            <a:r>
              <a:rPr sz="1800" spc="-45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caulinares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2920" y="234568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65111" y="2241550"/>
            <a:ext cx="196659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brotações apicais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0220" y="2241550"/>
            <a:ext cx="562864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6550">
              <a:lnSpc>
                <a:spcPct val="100000"/>
              </a:lnSpc>
              <a:tabLst>
                <a:tab pos="939800" algn="l"/>
                <a:tab pos="1122680" algn="l"/>
                <a:tab pos="1617345" algn="l"/>
                <a:tab pos="2220595" algn="l"/>
                <a:tab pos="2957195" algn="l"/>
                <a:tab pos="3254375" algn="l"/>
                <a:tab pos="3376929" algn="l"/>
                <a:tab pos="4121150" algn="l"/>
                <a:tab pos="4457065" algn="l"/>
                <a:tab pos="5345430" algn="l"/>
              </a:tabLst>
            </a:pP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É</a:t>
            </a:r>
            <a:r>
              <a:rPr sz="1800" spc="8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	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st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b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el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cim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	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n	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vi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ro	a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ti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r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de  maiores		do	que	aquelas	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utilizadas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8328" y="2515870"/>
            <a:ext cx="323977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78610" algn="l"/>
                <a:tab pos="1927225" algn="l"/>
                <a:tab pos="2956560" algn="l"/>
              </a:tabLst>
            </a:pP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pa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12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nici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r	a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l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ur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4000" y="2790190"/>
            <a:ext cx="186118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8350" algn="l"/>
              </a:tabLst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ssas	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b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ro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ç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ões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0220" y="2790190"/>
            <a:ext cx="586486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663700" algn="l"/>
                <a:tab pos="2667635" algn="l"/>
                <a:tab pos="3558540" algn="l"/>
                <a:tab pos="4983480" algn="l"/>
              </a:tabLst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er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a,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nd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	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l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g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ó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spc="1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f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ol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. 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apicais podem produzir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múltiplas</a:t>
            </a:r>
            <a:r>
              <a:rPr sz="1800" spc="-3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brotações.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56739" y="3959859"/>
            <a:ext cx="7143750" cy="1885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772920" y="156971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4520" y="1489709"/>
            <a:ext cx="3550285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MICROPROPAGAÇÃO:</a:t>
            </a:r>
            <a:endParaRPr sz="18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b)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Cultura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de ápices</a:t>
            </a:r>
            <a:r>
              <a:rPr sz="1800" spc="-45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caulinares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39380" y="5577840"/>
            <a:ext cx="2336800" cy="1978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41690" y="3097529"/>
            <a:ext cx="1638300" cy="215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0400" y="718819"/>
            <a:ext cx="1619250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0129" y="2203450"/>
            <a:ext cx="1691639" cy="1432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3459" y="5759450"/>
            <a:ext cx="2160269" cy="1797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0379" y="5728970"/>
            <a:ext cx="2117090" cy="18275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9589" y="3869690"/>
            <a:ext cx="1799589" cy="1530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6570" y="2232660"/>
            <a:ext cx="1977389" cy="13220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03370" y="2228850"/>
            <a:ext cx="1620520" cy="14046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0200" y="630047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44450" y="0"/>
                </a:moveTo>
                <a:lnTo>
                  <a:pt x="0" y="88899"/>
                </a:lnTo>
                <a:lnTo>
                  <a:pt x="44450" y="180339"/>
                </a:lnTo>
                <a:lnTo>
                  <a:pt x="44450" y="134619"/>
                </a:lnTo>
                <a:lnTo>
                  <a:pt x="180339" y="134619"/>
                </a:lnTo>
                <a:lnTo>
                  <a:pt x="180339" y="44449"/>
                </a:lnTo>
                <a:lnTo>
                  <a:pt x="44450" y="44449"/>
                </a:lnTo>
                <a:lnTo>
                  <a:pt x="44450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200" y="630047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80339" y="44449"/>
                </a:moveTo>
                <a:lnTo>
                  <a:pt x="44450" y="44449"/>
                </a:lnTo>
                <a:lnTo>
                  <a:pt x="44450" y="0"/>
                </a:lnTo>
                <a:lnTo>
                  <a:pt x="0" y="88899"/>
                </a:lnTo>
                <a:lnTo>
                  <a:pt x="44450" y="180339"/>
                </a:lnTo>
                <a:lnTo>
                  <a:pt x="44450" y="134619"/>
                </a:lnTo>
                <a:lnTo>
                  <a:pt x="180339" y="134619"/>
                </a:lnTo>
                <a:lnTo>
                  <a:pt x="180339" y="4444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0200" y="6300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0540" y="64808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51909" y="29514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34619" y="0"/>
                </a:moveTo>
                <a:lnTo>
                  <a:pt x="134619" y="45720"/>
                </a:lnTo>
                <a:lnTo>
                  <a:pt x="0" y="45720"/>
                </a:lnTo>
                <a:lnTo>
                  <a:pt x="0" y="135890"/>
                </a:lnTo>
                <a:lnTo>
                  <a:pt x="134619" y="135890"/>
                </a:lnTo>
                <a:lnTo>
                  <a:pt x="134619" y="180340"/>
                </a:lnTo>
                <a:lnTo>
                  <a:pt x="180339" y="90170"/>
                </a:lnTo>
                <a:lnTo>
                  <a:pt x="134619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51909" y="29514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0" y="45720"/>
                </a:moveTo>
                <a:lnTo>
                  <a:pt x="134619" y="45720"/>
                </a:lnTo>
                <a:lnTo>
                  <a:pt x="134619" y="0"/>
                </a:lnTo>
                <a:lnTo>
                  <a:pt x="180339" y="90170"/>
                </a:lnTo>
                <a:lnTo>
                  <a:pt x="134619" y="180340"/>
                </a:lnTo>
                <a:lnTo>
                  <a:pt x="134619" y="135890"/>
                </a:lnTo>
                <a:lnTo>
                  <a:pt x="0" y="135890"/>
                </a:lnTo>
                <a:lnTo>
                  <a:pt x="0" y="457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51909" y="2951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2250" y="3131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31840" y="295275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35889" y="0"/>
                </a:moveTo>
                <a:lnTo>
                  <a:pt x="135889" y="44450"/>
                </a:lnTo>
                <a:lnTo>
                  <a:pt x="0" y="44450"/>
                </a:lnTo>
                <a:lnTo>
                  <a:pt x="0" y="134620"/>
                </a:lnTo>
                <a:lnTo>
                  <a:pt x="135889" y="134620"/>
                </a:lnTo>
                <a:lnTo>
                  <a:pt x="135889" y="180339"/>
                </a:lnTo>
                <a:lnTo>
                  <a:pt x="180339" y="90170"/>
                </a:lnTo>
                <a:lnTo>
                  <a:pt x="135889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31840" y="295275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0" y="44450"/>
                </a:moveTo>
                <a:lnTo>
                  <a:pt x="135889" y="44450"/>
                </a:lnTo>
                <a:lnTo>
                  <a:pt x="135889" y="0"/>
                </a:lnTo>
                <a:lnTo>
                  <a:pt x="180339" y="90170"/>
                </a:lnTo>
                <a:lnTo>
                  <a:pt x="135889" y="180339"/>
                </a:lnTo>
                <a:lnTo>
                  <a:pt x="135889" y="134620"/>
                </a:lnTo>
                <a:lnTo>
                  <a:pt x="0" y="134620"/>
                </a:lnTo>
                <a:lnTo>
                  <a:pt x="0" y="444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31840" y="2952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12179" y="31330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56550" y="237617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34620" y="0"/>
                </a:moveTo>
                <a:lnTo>
                  <a:pt x="134620" y="45719"/>
                </a:lnTo>
                <a:lnTo>
                  <a:pt x="0" y="45719"/>
                </a:lnTo>
                <a:lnTo>
                  <a:pt x="0" y="135889"/>
                </a:lnTo>
                <a:lnTo>
                  <a:pt x="134620" y="135889"/>
                </a:lnTo>
                <a:lnTo>
                  <a:pt x="134620" y="180339"/>
                </a:lnTo>
                <a:lnTo>
                  <a:pt x="180340" y="90169"/>
                </a:lnTo>
                <a:lnTo>
                  <a:pt x="134620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56550" y="237617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0" y="45719"/>
                </a:moveTo>
                <a:lnTo>
                  <a:pt x="134620" y="45719"/>
                </a:lnTo>
                <a:lnTo>
                  <a:pt x="134620" y="0"/>
                </a:lnTo>
                <a:lnTo>
                  <a:pt x="180340" y="90169"/>
                </a:lnTo>
                <a:lnTo>
                  <a:pt x="134620" y="180339"/>
                </a:lnTo>
                <a:lnTo>
                  <a:pt x="134620" y="135889"/>
                </a:lnTo>
                <a:lnTo>
                  <a:pt x="0" y="135889"/>
                </a:lnTo>
                <a:lnTo>
                  <a:pt x="0" y="457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56550" y="2376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36890" y="25565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00490" y="288036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80339" y="134619"/>
                </a:moveTo>
                <a:lnTo>
                  <a:pt x="0" y="134619"/>
                </a:lnTo>
                <a:lnTo>
                  <a:pt x="88900" y="180339"/>
                </a:lnTo>
                <a:lnTo>
                  <a:pt x="180339" y="134619"/>
                </a:lnTo>
                <a:close/>
              </a:path>
              <a:path w="180340" h="180339">
                <a:moveTo>
                  <a:pt x="134619" y="0"/>
                </a:moveTo>
                <a:lnTo>
                  <a:pt x="44450" y="0"/>
                </a:lnTo>
                <a:lnTo>
                  <a:pt x="44450" y="134619"/>
                </a:lnTo>
                <a:lnTo>
                  <a:pt x="134619" y="134619"/>
                </a:lnTo>
                <a:lnTo>
                  <a:pt x="134619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00490" y="288036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44450" y="0"/>
                </a:moveTo>
                <a:lnTo>
                  <a:pt x="44450" y="134619"/>
                </a:lnTo>
                <a:lnTo>
                  <a:pt x="0" y="134619"/>
                </a:lnTo>
                <a:lnTo>
                  <a:pt x="88900" y="180339"/>
                </a:lnTo>
                <a:lnTo>
                  <a:pt x="180339" y="134619"/>
                </a:lnTo>
                <a:lnTo>
                  <a:pt x="134619" y="134619"/>
                </a:lnTo>
                <a:lnTo>
                  <a:pt x="134619" y="0"/>
                </a:lnTo>
                <a:lnTo>
                  <a:pt x="444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00490" y="2880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80830" y="3060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00490" y="529209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80339" y="135890"/>
                </a:moveTo>
                <a:lnTo>
                  <a:pt x="0" y="135890"/>
                </a:lnTo>
                <a:lnTo>
                  <a:pt x="90169" y="180340"/>
                </a:lnTo>
                <a:lnTo>
                  <a:pt x="180339" y="135890"/>
                </a:lnTo>
                <a:close/>
              </a:path>
              <a:path w="180340" h="180339">
                <a:moveTo>
                  <a:pt x="134619" y="0"/>
                </a:moveTo>
                <a:lnTo>
                  <a:pt x="44450" y="0"/>
                </a:lnTo>
                <a:lnTo>
                  <a:pt x="44450" y="135890"/>
                </a:lnTo>
                <a:lnTo>
                  <a:pt x="134619" y="135890"/>
                </a:lnTo>
                <a:lnTo>
                  <a:pt x="134619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00490" y="529209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44450" y="0"/>
                </a:moveTo>
                <a:lnTo>
                  <a:pt x="44450" y="135890"/>
                </a:lnTo>
                <a:lnTo>
                  <a:pt x="0" y="135890"/>
                </a:lnTo>
                <a:lnTo>
                  <a:pt x="90169" y="180340"/>
                </a:lnTo>
                <a:lnTo>
                  <a:pt x="180339" y="135890"/>
                </a:lnTo>
                <a:lnTo>
                  <a:pt x="134619" y="135890"/>
                </a:lnTo>
                <a:lnTo>
                  <a:pt x="134619" y="0"/>
                </a:lnTo>
                <a:lnTo>
                  <a:pt x="444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00490" y="5292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80830" y="5472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64460" y="547242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34619" y="44450"/>
                </a:moveTo>
                <a:lnTo>
                  <a:pt x="44450" y="44450"/>
                </a:lnTo>
                <a:lnTo>
                  <a:pt x="44450" y="180340"/>
                </a:lnTo>
                <a:lnTo>
                  <a:pt x="134619" y="180340"/>
                </a:lnTo>
                <a:lnTo>
                  <a:pt x="134619" y="44450"/>
                </a:lnTo>
                <a:close/>
              </a:path>
              <a:path w="180339" h="180339">
                <a:moveTo>
                  <a:pt x="90169" y="0"/>
                </a:moveTo>
                <a:lnTo>
                  <a:pt x="0" y="44450"/>
                </a:lnTo>
                <a:lnTo>
                  <a:pt x="180339" y="44450"/>
                </a:lnTo>
                <a:lnTo>
                  <a:pt x="90169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64460" y="547242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44450" y="180340"/>
                </a:moveTo>
                <a:lnTo>
                  <a:pt x="44450" y="44450"/>
                </a:lnTo>
                <a:lnTo>
                  <a:pt x="0" y="44450"/>
                </a:lnTo>
                <a:lnTo>
                  <a:pt x="90169" y="0"/>
                </a:lnTo>
                <a:lnTo>
                  <a:pt x="180339" y="44450"/>
                </a:lnTo>
                <a:lnTo>
                  <a:pt x="134619" y="44450"/>
                </a:lnTo>
                <a:lnTo>
                  <a:pt x="134619" y="180340"/>
                </a:lnTo>
                <a:lnTo>
                  <a:pt x="44450" y="18034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64460" y="5472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44800" y="5652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18859" y="3780790"/>
            <a:ext cx="899160" cy="14389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08420" y="53644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80339" y="134620"/>
                </a:moveTo>
                <a:lnTo>
                  <a:pt x="0" y="134620"/>
                </a:lnTo>
                <a:lnTo>
                  <a:pt x="90169" y="180340"/>
                </a:lnTo>
                <a:lnTo>
                  <a:pt x="180339" y="134620"/>
                </a:lnTo>
                <a:close/>
              </a:path>
              <a:path w="180340" h="180339">
                <a:moveTo>
                  <a:pt x="135889" y="0"/>
                </a:moveTo>
                <a:lnTo>
                  <a:pt x="45719" y="0"/>
                </a:lnTo>
                <a:lnTo>
                  <a:pt x="45719" y="134620"/>
                </a:lnTo>
                <a:lnTo>
                  <a:pt x="135889" y="134620"/>
                </a:lnTo>
                <a:lnTo>
                  <a:pt x="135889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08420" y="53644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45719" y="0"/>
                </a:moveTo>
                <a:lnTo>
                  <a:pt x="45719" y="134620"/>
                </a:lnTo>
                <a:lnTo>
                  <a:pt x="0" y="134620"/>
                </a:lnTo>
                <a:lnTo>
                  <a:pt x="90169" y="180340"/>
                </a:lnTo>
                <a:lnTo>
                  <a:pt x="180339" y="134620"/>
                </a:lnTo>
                <a:lnTo>
                  <a:pt x="135889" y="134620"/>
                </a:lnTo>
                <a:lnTo>
                  <a:pt x="135889" y="0"/>
                </a:lnTo>
                <a:lnTo>
                  <a:pt x="457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08420" y="5364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88759" y="5544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772920" y="156971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2920" y="234568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4520" y="1489709"/>
            <a:ext cx="5709920" cy="1026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MICROPROPAGAÇÃO:</a:t>
            </a:r>
            <a:endParaRPr sz="18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c)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Cultura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de segmentos</a:t>
            </a:r>
            <a:r>
              <a:rPr sz="1800" spc="-3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nodais</a:t>
            </a:r>
            <a:endParaRPr sz="1800">
              <a:latin typeface="Segoe Print"/>
              <a:cs typeface="Segoe Print"/>
            </a:endParaRPr>
          </a:p>
          <a:p>
            <a:pPr marL="279400">
              <a:lnSpc>
                <a:spcPct val="100000"/>
              </a:lnSpc>
              <a:spcBef>
                <a:spcPts val="800"/>
              </a:spcBef>
              <a:tabLst>
                <a:tab pos="808990" algn="l"/>
                <a:tab pos="2240915" algn="l"/>
                <a:tab pos="3216275" algn="l"/>
                <a:tab pos="3825240" algn="l"/>
                <a:tab pos="5426710" algn="l"/>
              </a:tabLst>
            </a:pP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gm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	s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ã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u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í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5928" y="2241550"/>
            <a:ext cx="170180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gemas</a:t>
            </a:r>
            <a:r>
              <a:rPr sz="1800" spc="16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laterais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0510" y="2515870"/>
            <a:ext cx="239458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08455" algn="l"/>
              </a:tabLst>
            </a:pP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 m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úl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tip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l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g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2920" y="299592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60220" y="2414371"/>
            <a:ext cx="4902835" cy="78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585" marR="5080" indent="-223520">
              <a:lnSpc>
                <a:spcPct val="137000"/>
              </a:lnSpc>
              <a:tabLst>
                <a:tab pos="996950" algn="l"/>
                <a:tab pos="1146175" algn="l"/>
                <a:tab pos="1797685" algn="l"/>
                <a:tab pos="2512695" algn="l"/>
                <a:tab pos="2965450" algn="l"/>
                <a:tab pos="3720465" algn="l"/>
                <a:tab pos="4382770" algn="l"/>
              </a:tabLst>
            </a:pP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sol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as,		s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gm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nt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ul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om	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ma  Cada	gema	desenvolve-se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1353" y="2891790"/>
            <a:ext cx="405257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para formar uma única brotação.</a:t>
            </a:r>
            <a:r>
              <a:rPr sz="1800" spc="-8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81200" y="3540759"/>
            <a:ext cx="3738879" cy="2940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80429" y="3600450"/>
            <a:ext cx="3378200" cy="30594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772920" y="156971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2920" y="234568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41361" y="2241550"/>
            <a:ext cx="146558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extraídos</a:t>
            </a:r>
            <a:r>
              <a:rPr sz="1800" spc="19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2920" y="299592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60220" y="1489709"/>
            <a:ext cx="6050280" cy="167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MICROPROPAGAÇÃO:</a:t>
            </a:r>
            <a:endParaRPr sz="1800">
              <a:latin typeface="Segoe Print"/>
              <a:cs typeface="Segoe Print"/>
            </a:endParaRPr>
          </a:p>
          <a:p>
            <a:pPr marL="127000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d) Cultura de</a:t>
            </a:r>
            <a:r>
              <a:rPr sz="1800" spc="-9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embriões</a:t>
            </a:r>
            <a:endParaRPr sz="1800">
              <a:latin typeface="Segoe Print"/>
              <a:cs typeface="Segoe Print"/>
            </a:endParaRPr>
          </a:p>
          <a:p>
            <a:pPr marL="12700" marR="5080" indent="389890">
              <a:lnSpc>
                <a:spcPct val="100000"/>
              </a:lnSpc>
              <a:spcBef>
                <a:spcPts val="800"/>
              </a:spcBef>
              <a:tabLst>
                <a:tab pos="815975" algn="l"/>
                <a:tab pos="1953895" algn="l"/>
                <a:tab pos="2344420" algn="l"/>
                <a:tab pos="3286760" algn="l"/>
                <a:tab pos="3812540" algn="l"/>
                <a:tab pos="5081905" algn="l"/>
              </a:tabLst>
            </a:pP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É	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nici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	a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ti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r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	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br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õ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	z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g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ó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tico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 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sementes.</a:t>
            </a:r>
            <a:endParaRPr sz="1800">
              <a:latin typeface="Segoe Print"/>
              <a:cs typeface="Segoe Print"/>
            </a:endParaRPr>
          </a:p>
          <a:p>
            <a:pPr marL="235585">
              <a:lnSpc>
                <a:spcPct val="100000"/>
              </a:lnSpc>
              <a:spcBef>
                <a:spcPts val="800"/>
              </a:spcBef>
              <a:tabLst>
                <a:tab pos="699770" algn="l"/>
                <a:tab pos="1895475" algn="l"/>
                <a:tab pos="3263265" algn="l"/>
              </a:tabLst>
            </a:pPr>
            <a:r>
              <a:rPr sz="1800" spc="5" dirty="0">
                <a:solidFill>
                  <a:srgbClr val="009933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embriões	germinam	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originando</a:t>
            </a:r>
            <a:r>
              <a:rPr sz="1800" spc="-4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brotos.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79520" y="3601720"/>
            <a:ext cx="3616960" cy="2853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2590" y="3816350"/>
            <a:ext cx="1079500" cy="1079500"/>
          </a:xfrm>
          <a:custGeom>
            <a:avLst/>
            <a:gdLst/>
            <a:ahLst/>
            <a:cxnLst/>
            <a:rect l="l" t="t" r="r" b="b"/>
            <a:pathLst>
              <a:path w="1079500" h="1079500">
                <a:moveTo>
                  <a:pt x="539750" y="0"/>
                </a:moveTo>
                <a:lnTo>
                  <a:pt x="587451" y="1918"/>
                </a:lnTo>
                <a:lnTo>
                  <a:pt x="633809" y="7579"/>
                </a:lnTo>
                <a:lnTo>
                  <a:pt x="678681" y="16842"/>
                </a:lnTo>
                <a:lnTo>
                  <a:pt x="721927" y="29566"/>
                </a:lnTo>
                <a:lnTo>
                  <a:pt x="763405" y="45609"/>
                </a:lnTo>
                <a:lnTo>
                  <a:pt x="802974" y="64830"/>
                </a:lnTo>
                <a:lnTo>
                  <a:pt x="840494" y="87089"/>
                </a:lnTo>
                <a:lnTo>
                  <a:pt x="875823" y="112244"/>
                </a:lnTo>
                <a:lnTo>
                  <a:pt x="908821" y="140154"/>
                </a:lnTo>
                <a:lnTo>
                  <a:pt x="939345" y="170678"/>
                </a:lnTo>
                <a:lnTo>
                  <a:pt x="967255" y="203676"/>
                </a:lnTo>
                <a:lnTo>
                  <a:pt x="992410" y="239005"/>
                </a:lnTo>
                <a:lnTo>
                  <a:pt x="1014669" y="276525"/>
                </a:lnTo>
                <a:lnTo>
                  <a:pt x="1033890" y="316094"/>
                </a:lnTo>
                <a:lnTo>
                  <a:pt x="1049933" y="357572"/>
                </a:lnTo>
                <a:lnTo>
                  <a:pt x="1062657" y="400818"/>
                </a:lnTo>
                <a:lnTo>
                  <a:pt x="1071920" y="445690"/>
                </a:lnTo>
                <a:lnTo>
                  <a:pt x="1077581" y="492048"/>
                </a:lnTo>
                <a:lnTo>
                  <a:pt x="1079500" y="539750"/>
                </a:lnTo>
                <a:lnTo>
                  <a:pt x="1077581" y="587451"/>
                </a:lnTo>
                <a:lnTo>
                  <a:pt x="1071920" y="633809"/>
                </a:lnTo>
                <a:lnTo>
                  <a:pt x="1062657" y="678681"/>
                </a:lnTo>
                <a:lnTo>
                  <a:pt x="1049933" y="721927"/>
                </a:lnTo>
                <a:lnTo>
                  <a:pt x="1033890" y="763405"/>
                </a:lnTo>
                <a:lnTo>
                  <a:pt x="1014669" y="802974"/>
                </a:lnTo>
                <a:lnTo>
                  <a:pt x="992410" y="840494"/>
                </a:lnTo>
                <a:lnTo>
                  <a:pt x="967255" y="875823"/>
                </a:lnTo>
                <a:lnTo>
                  <a:pt x="939345" y="908821"/>
                </a:lnTo>
                <a:lnTo>
                  <a:pt x="908821" y="939345"/>
                </a:lnTo>
                <a:lnTo>
                  <a:pt x="875823" y="967255"/>
                </a:lnTo>
                <a:lnTo>
                  <a:pt x="840494" y="992410"/>
                </a:lnTo>
                <a:lnTo>
                  <a:pt x="802974" y="1014669"/>
                </a:lnTo>
                <a:lnTo>
                  <a:pt x="763405" y="1033890"/>
                </a:lnTo>
                <a:lnTo>
                  <a:pt x="721927" y="1049933"/>
                </a:lnTo>
                <a:lnTo>
                  <a:pt x="678681" y="1062657"/>
                </a:lnTo>
                <a:lnTo>
                  <a:pt x="633809" y="1071920"/>
                </a:lnTo>
                <a:lnTo>
                  <a:pt x="587451" y="1077581"/>
                </a:lnTo>
                <a:lnTo>
                  <a:pt x="539750" y="1079500"/>
                </a:lnTo>
                <a:lnTo>
                  <a:pt x="492048" y="1077581"/>
                </a:lnTo>
                <a:lnTo>
                  <a:pt x="445690" y="1071920"/>
                </a:lnTo>
                <a:lnTo>
                  <a:pt x="400818" y="1062657"/>
                </a:lnTo>
                <a:lnTo>
                  <a:pt x="357572" y="1049933"/>
                </a:lnTo>
                <a:lnTo>
                  <a:pt x="316094" y="1033890"/>
                </a:lnTo>
                <a:lnTo>
                  <a:pt x="276525" y="1014669"/>
                </a:lnTo>
                <a:lnTo>
                  <a:pt x="239005" y="992410"/>
                </a:lnTo>
                <a:lnTo>
                  <a:pt x="203676" y="967255"/>
                </a:lnTo>
                <a:lnTo>
                  <a:pt x="170678" y="939345"/>
                </a:lnTo>
                <a:lnTo>
                  <a:pt x="140154" y="908821"/>
                </a:lnTo>
                <a:lnTo>
                  <a:pt x="112244" y="875823"/>
                </a:lnTo>
                <a:lnTo>
                  <a:pt x="87089" y="840494"/>
                </a:lnTo>
                <a:lnTo>
                  <a:pt x="64830" y="802974"/>
                </a:lnTo>
                <a:lnTo>
                  <a:pt x="45609" y="763405"/>
                </a:lnTo>
                <a:lnTo>
                  <a:pt x="29566" y="721927"/>
                </a:lnTo>
                <a:lnTo>
                  <a:pt x="16842" y="678681"/>
                </a:lnTo>
                <a:lnTo>
                  <a:pt x="7579" y="633809"/>
                </a:lnTo>
                <a:lnTo>
                  <a:pt x="1918" y="587451"/>
                </a:lnTo>
                <a:lnTo>
                  <a:pt x="0" y="539750"/>
                </a:lnTo>
                <a:lnTo>
                  <a:pt x="1918" y="492048"/>
                </a:lnTo>
                <a:lnTo>
                  <a:pt x="7579" y="445690"/>
                </a:lnTo>
                <a:lnTo>
                  <a:pt x="16842" y="400818"/>
                </a:lnTo>
                <a:lnTo>
                  <a:pt x="29566" y="357572"/>
                </a:lnTo>
                <a:lnTo>
                  <a:pt x="45609" y="316094"/>
                </a:lnTo>
                <a:lnTo>
                  <a:pt x="64830" y="276525"/>
                </a:lnTo>
                <a:lnTo>
                  <a:pt x="87089" y="239005"/>
                </a:lnTo>
                <a:lnTo>
                  <a:pt x="112244" y="203676"/>
                </a:lnTo>
                <a:lnTo>
                  <a:pt x="140154" y="170678"/>
                </a:lnTo>
                <a:lnTo>
                  <a:pt x="170678" y="140154"/>
                </a:lnTo>
                <a:lnTo>
                  <a:pt x="203676" y="112244"/>
                </a:lnTo>
                <a:lnTo>
                  <a:pt x="239005" y="87089"/>
                </a:lnTo>
                <a:lnTo>
                  <a:pt x="276525" y="64830"/>
                </a:lnTo>
                <a:lnTo>
                  <a:pt x="316094" y="45609"/>
                </a:lnTo>
                <a:lnTo>
                  <a:pt x="357572" y="29566"/>
                </a:lnTo>
                <a:lnTo>
                  <a:pt x="400818" y="16842"/>
                </a:lnTo>
                <a:lnTo>
                  <a:pt x="445690" y="7579"/>
                </a:lnTo>
                <a:lnTo>
                  <a:pt x="492048" y="1918"/>
                </a:lnTo>
                <a:lnTo>
                  <a:pt x="539750" y="0"/>
                </a:lnTo>
                <a:close/>
              </a:path>
            </a:pathLst>
          </a:custGeom>
          <a:ln w="3809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12590" y="3816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90" y="4895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772920" y="156971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4520" y="1489709"/>
            <a:ext cx="2713355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MICROPROPAGAÇÃO:</a:t>
            </a:r>
            <a:endParaRPr sz="18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d) Cultura de</a:t>
            </a:r>
            <a:r>
              <a:rPr sz="1800" spc="-9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embriões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6510" y="2302510"/>
            <a:ext cx="5651499" cy="5040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772920" y="156971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65960" y="1489709"/>
            <a:ext cx="212852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MICROENXERTIA: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2920" y="234568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14879" y="2241550"/>
            <a:ext cx="159067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88720" algn="l"/>
              </a:tabLst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é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cnic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q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0829" y="2241550"/>
            <a:ext cx="158305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15390" algn="l"/>
              </a:tabLst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ist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	em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8779" y="2241550"/>
            <a:ext cx="174942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micr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oe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spc="5" dirty="0">
                <a:solidFill>
                  <a:srgbClr val="009933"/>
                </a:solidFill>
                <a:latin typeface="Segoe Print"/>
                <a:cs typeface="Segoe Print"/>
              </a:rPr>
              <a:t>x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er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0726" y="2515870"/>
            <a:ext cx="76390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l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4063" y="2241550"/>
            <a:ext cx="161290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6415" algn="l"/>
              </a:tabLst>
            </a:pP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m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nd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ç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ões</a:t>
            </a:r>
            <a:endParaRPr sz="1800">
              <a:latin typeface="Segoe Print"/>
              <a:cs typeface="Segoe Print"/>
            </a:endParaRPr>
          </a:p>
          <a:p>
            <a:pPr marL="622300">
              <a:lnSpc>
                <a:spcPct val="100000"/>
              </a:lnSpc>
            </a:pP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matriz,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60220" y="2515870"/>
            <a:ext cx="566420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788670" algn="l"/>
                <a:tab pos="1344295" algn="l"/>
                <a:tab pos="2160270" algn="l"/>
                <a:tab pos="4651375" algn="l"/>
              </a:tabLst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assépticas,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um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ápice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caulinar, retirado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de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uma 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sobre	um	porta	enxerto</a:t>
            </a:r>
            <a:r>
              <a:rPr sz="1800" spc="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estabelecido	in vitro</a:t>
            </a:r>
            <a:r>
              <a:rPr sz="1800" spc="-10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50770" y="3399790"/>
            <a:ext cx="6108700" cy="3619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772920" y="156971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65960" y="1489709"/>
            <a:ext cx="212852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MICROENXERTIA: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96110" y="1982470"/>
            <a:ext cx="7463790" cy="4497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772920" y="156971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2920" y="196977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5960" y="1388211"/>
            <a:ext cx="4385945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 marR="5080" indent="-17780">
              <a:lnSpc>
                <a:spcPct val="137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Outras técnicas da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cultura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de tecidos: 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cultura de</a:t>
            </a:r>
            <a:r>
              <a:rPr sz="1800" spc="-9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raízes;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2920" y="234568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83739" y="2241550"/>
            <a:ext cx="538734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61465" algn="l"/>
                <a:tab pos="1959610" algn="l"/>
                <a:tab pos="2776220" algn="l"/>
                <a:tab pos="3227705" algn="l"/>
                <a:tab pos="4339590" algn="l"/>
              </a:tabLst>
            </a:pPr>
            <a:r>
              <a:rPr sz="1800" spc="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se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v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ç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ão	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n	</a:t>
            </a:r>
            <a:r>
              <a:rPr sz="1800" spc="5" dirty="0">
                <a:solidFill>
                  <a:srgbClr val="009933"/>
                </a:solidFill>
                <a:latin typeface="Segoe Print"/>
                <a:cs typeface="Segoe Print"/>
              </a:rPr>
              <a:t>v</a:t>
            </a:r>
            <a:r>
              <a:rPr sz="1800" spc="-15" dirty="0">
                <a:solidFill>
                  <a:srgbClr val="009933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o	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	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ur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sos	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g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5" dirty="0">
                <a:solidFill>
                  <a:srgbClr val="009933"/>
                </a:solidFill>
                <a:latin typeface="Segoe Print"/>
                <a:cs typeface="Segoe Print"/>
              </a:rPr>
              <a:t>n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é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tico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8204" y="2241550"/>
            <a:ext cx="129730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de</a:t>
            </a:r>
            <a:r>
              <a:rPr sz="1800" spc="-9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plantas;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72920" y="272161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70856" y="2617470"/>
            <a:ext cx="104140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in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vitro</a:t>
            </a:r>
            <a:r>
              <a:rPr sz="1800" spc="-10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;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2920" y="309752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2920" y="347345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83739" y="2515971"/>
            <a:ext cx="2830195" cy="116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000"/>
              </a:lnSpc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polinização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r>
              <a:rPr sz="1800" spc="-9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fertilização  cultura de ovários;  Protoplasto;</a:t>
            </a:r>
            <a:r>
              <a:rPr sz="1800" spc="-7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72920" y="384937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83739" y="3745229"/>
            <a:ext cx="347154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07945" algn="l"/>
              </a:tabLst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indução de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mutações	in</a:t>
            </a:r>
            <a:r>
              <a:rPr sz="1800" spc="-10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vitro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327150">
              <a:lnSpc>
                <a:spcPct val="100000"/>
              </a:lnSpc>
            </a:pPr>
            <a:r>
              <a:rPr sz="3600" spc="-5" dirty="0"/>
              <a:t>INT</a:t>
            </a:r>
            <a:r>
              <a:rPr sz="3600" spc="5" dirty="0"/>
              <a:t>R</a:t>
            </a:r>
            <a:r>
              <a:rPr sz="3600" spc="-5" dirty="0"/>
              <a:t>OD</a:t>
            </a:r>
            <a:r>
              <a:rPr sz="3600" spc="-10" dirty="0"/>
              <a:t>U</a:t>
            </a:r>
            <a:r>
              <a:rPr sz="3600" spc="-5" dirty="0"/>
              <a:t>ÇÃO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07689" y="1645920"/>
            <a:ext cx="128651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9584" algn="l"/>
              </a:tabLst>
            </a:pP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5" dirty="0">
                <a:solidFill>
                  <a:srgbClr val="0066CC"/>
                </a:solidFill>
                <a:latin typeface="Segoe Print"/>
                <a:cs typeface="Segoe Print"/>
              </a:rPr>
              <a:t>c</a:t>
            </a:r>
            <a:r>
              <a:rPr sz="1800" spc="-15" dirty="0">
                <a:solidFill>
                  <a:srgbClr val="0066CC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os</a:t>
            </a:r>
            <a:endParaRPr sz="1800" dirty="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7130" y="1645920"/>
            <a:ext cx="210439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8455" algn="l"/>
                <a:tab pos="1054100" algn="l"/>
              </a:tabLst>
            </a:pP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é	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	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xc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el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4044" y="1645920"/>
            <a:ext cx="134048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f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rr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15" dirty="0">
                <a:solidFill>
                  <a:srgbClr val="0066CC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8329" y="1645920"/>
            <a:ext cx="149923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8440">
              <a:lnSpc>
                <a:spcPct val="100000"/>
              </a:lnSpc>
              <a:tabLst>
                <a:tab pos="617855" algn="l"/>
                <a:tab pos="773430" algn="l"/>
              </a:tabLst>
            </a:pP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	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cultura  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p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ra		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lo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ar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9571" y="1920240"/>
            <a:ext cx="86233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p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l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5304" y="1920240"/>
            <a:ext cx="127381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5630" algn="l"/>
              </a:tabLst>
            </a:pP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em	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s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l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3203" y="1920240"/>
            <a:ext cx="2479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12875" algn="l"/>
                <a:tab pos="2195830" algn="l"/>
              </a:tabLst>
            </a:pPr>
            <a:r>
              <a:rPr sz="1800" spc="-5" dirty="0" err="1">
                <a:solidFill>
                  <a:srgbClr val="0066CC"/>
                </a:solidFill>
                <a:latin typeface="Segoe Print"/>
                <a:cs typeface="Segoe Print"/>
              </a:rPr>
              <a:t>c</a:t>
            </a:r>
            <a:r>
              <a:rPr sz="1800" dirty="0" err="1">
                <a:solidFill>
                  <a:srgbClr val="0066CC"/>
                </a:solidFill>
                <a:latin typeface="Segoe Print"/>
                <a:cs typeface="Segoe Print"/>
              </a:rPr>
              <a:t>o</a:t>
            </a:r>
            <a:r>
              <a:rPr sz="1800" spc="-5" dirty="0" err="1">
                <a:solidFill>
                  <a:srgbClr val="0066CC"/>
                </a:solidFill>
                <a:latin typeface="Segoe Print"/>
                <a:cs typeface="Segoe Print"/>
              </a:rPr>
              <a:t>m</a:t>
            </a:r>
            <a:r>
              <a:rPr sz="1800" spc="-10" dirty="0" err="1">
                <a:solidFill>
                  <a:srgbClr val="0066CC"/>
                </a:solidFill>
                <a:latin typeface="Segoe Print"/>
                <a:cs typeface="Segoe Print"/>
              </a:rPr>
              <a:t>er</a:t>
            </a:r>
            <a:r>
              <a:rPr sz="1800" spc="5" dirty="0" err="1">
                <a:solidFill>
                  <a:srgbClr val="0066CC"/>
                </a:solidFill>
                <a:latin typeface="Segoe Print"/>
                <a:cs typeface="Segoe Print"/>
              </a:rPr>
              <a:t>c</a:t>
            </a:r>
            <a:r>
              <a:rPr sz="1800" spc="-15" dirty="0" err="1">
                <a:solidFill>
                  <a:srgbClr val="0066CC"/>
                </a:solidFill>
                <a:latin typeface="Segoe Print"/>
                <a:cs typeface="Segoe Print"/>
              </a:rPr>
              <a:t>i</a:t>
            </a:r>
            <a:r>
              <a:rPr sz="1800" dirty="0" err="1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10" dirty="0" err="1">
                <a:solidFill>
                  <a:srgbClr val="0066CC"/>
                </a:solidFill>
                <a:latin typeface="Segoe Print"/>
                <a:cs typeface="Segoe Print"/>
              </a:rPr>
              <a:t>l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	al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é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m	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de</a:t>
            </a:r>
            <a:endParaRPr sz="1800" dirty="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0490" y="2194559"/>
            <a:ext cx="115252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l</a:t>
            </a:r>
            <a:r>
              <a:rPr sz="1800" spc="-15" dirty="0">
                <a:solidFill>
                  <a:srgbClr val="0066CC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z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ç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ão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39969" y="2194559"/>
            <a:ext cx="178816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4345" algn="l"/>
                <a:tab pos="1504950" algn="l"/>
              </a:tabLst>
            </a:pP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	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s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94271" y="2194559"/>
            <a:ext cx="170878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transformação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8329" y="2194559"/>
            <a:ext cx="157480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277620" algn="l"/>
              </a:tabLst>
            </a:pPr>
            <a:r>
              <a:rPr sz="1800" spc="5" dirty="0">
                <a:solidFill>
                  <a:srgbClr val="0066CC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l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b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ar	</a:t>
            </a:r>
            <a:r>
              <a:rPr sz="1800" spc="-15" dirty="0">
                <a:solidFill>
                  <a:srgbClr val="0066CC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 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genética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02584" y="2468879"/>
            <a:ext cx="169291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3055" algn="l"/>
              </a:tabLst>
            </a:pP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conservação</a:t>
            </a:r>
            <a:endParaRPr sz="1800" dirty="0">
              <a:latin typeface="Segoe Print"/>
              <a:cs typeface="Segoe Prin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52187" y="2468879"/>
            <a:ext cx="135763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4184" algn="l"/>
              </a:tabLst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de	espécies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66891" y="2468879"/>
            <a:ext cx="97980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v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g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s.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91029" y="33007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92629" y="3220720"/>
            <a:ext cx="23507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4645" algn="l"/>
                <a:tab pos="1294130" algn="l"/>
                <a:tab pos="1654810" algn="l"/>
              </a:tabLst>
            </a:pP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	</a:t>
            </a:r>
            <a:r>
              <a:rPr sz="1800" spc="5" dirty="0" err="1">
                <a:solidFill>
                  <a:srgbClr val="0066CC"/>
                </a:solidFill>
                <a:latin typeface="Segoe Print"/>
                <a:cs typeface="Segoe Print"/>
              </a:rPr>
              <a:t>c</a:t>
            </a:r>
            <a:r>
              <a:rPr sz="1800" spc="-10" dirty="0" err="1">
                <a:solidFill>
                  <a:srgbClr val="0066CC"/>
                </a:solidFill>
                <a:latin typeface="Segoe Print"/>
                <a:cs typeface="Segoe Print"/>
              </a:rPr>
              <a:t>ul</a:t>
            </a:r>
            <a:r>
              <a:rPr sz="1800" dirty="0" err="1">
                <a:solidFill>
                  <a:srgbClr val="0066CC"/>
                </a:solidFill>
                <a:latin typeface="Segoe Print"/>
                <a:cs typeface="Segoe Print"/>
              </a:rPr>
              <a:t>t</a:t>
            </a:r>
            <a:r>
              <a:rPr sz="1800" spc="-10" dirty="0" err="1">
                <a:solidFill>
                  <a:srgbClr val="0066CC"/>
                </a:solidFill>
                <a:latin typeface="Segoe Print"/>
                <a:cs typeface="Segoe Print"/>
              </a:rPr>
              <a:t>ur</a:t>
            </a:r>
            <a:r>
              <a:rPr sz="1800" dirty="0" err="1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	se	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b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as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ia</a:t>
            </a:r>
            <a:endParaRPr sz="1800" dirty="0">
              <a:latin typeface="Segoe Print"/>
              <a:cs typeface="Segoe Prin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91506" y="3220720"/>
            <a:ext cx="371538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6769" algn="l"/>
                <a:tab pos="1259840" algn="l"/>
                <a:tab pos="2782570" algn="l"/>
                <a:tab pos="3475354" algn="l"/>
              </a:tabLst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or</a:t>
            </a:r>
            <a:r>
              <a:rPr sz="1800" spc="-15" dirty="0">
                <a:solidFill>
                  <a:srgbClr val="0066CC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	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	</a:t>
            </a:r>
            <a:r>
              <a:rPr sz="1800" spc="-5" dirty="0">
                <a:solidFill>
                  <a:srgbClr val="CC0000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CC00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CC0000"/>
                </a:solidFill>
                <a:latin typeface="Segoe Print"/>
                <a:cs typeface="Segoe Print"/>
              </a:rPr>
              <a:t>tip</a:t>
            </a:r>
            <a:r>
              <a:rPr sz="1800" dirty="0">
                <a:solidFill>
                  <a:srgbClr val="CC00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CC0000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CC0000"/>
                </a:solidFill>
                <a:latin typeface="Segoe Print"/>
                <a:cs typeface="Segoe Print"/>
              </a:rPr>
              <a:t>ê</a:t>
            </a:r>
            <a:r>
              <a:rPr sz="1800" spc="-5" dirty="0">
                <a:solidFill>
                  <a:srgbClr val="CC0000"/>
                </a:solidFill>
                <a:latin typeface="Segoe Print"/>
                <a:cs typeface="Segoe Print"/>
              </a:rPr>
              <a:t>nc</a:t>
            </a:r>
            <a:r>
              <a:rPr sz="1800" spc="-15" dirty="0">
                <a:solidFill>
                  <a:srgbClr val="CC00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CC0000"/>
                </a:solidFill>
                <a:latin typeface="Segoe Print"/>
                <a:cs typeface="Segoe Print"/>
              </a:rPr>
              <a:t>a	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</a:t>
            </a:r>
            <a:r>
              <a:rPr sz="1800" spc="-15" dirty="0">
                <a:solidFill>
                  <a:srgbClr val="0066CC"/>
                </a:solidFill>
                <a:latin typeface="Segoe Print"/>
                <a:cs typeface="Segoe Print"/>
              </a:rPr>
              <a:t>n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	os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78329" y="3495040"/>
            <a:ext cx="147891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3925" algn="l"/>
              </a:tabLst>
            </a:pP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se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es	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viv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61510" y="3220720"/>
            <a:ext cx="247713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na</a:t>
            </a:r>
            <a:endParaRPr sz="1800">
              <a:latin typeface="Segoe Print"/>
              <a:cs typeface="Segoe Print"/>
            </a:endParaRPr>
          </a:p>
          <a:p>
            <a:pPr marL="68580">
              <a:lnSpc>
                <a:spcPct val="100000"/>
              </a:lnSpc>
              <a:tabLst>
                <a:tab pos="564515" algn="l"/>
                <a:tab pos="2193925" algn="l"/>
              </a:tabLst>
            </a:pP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	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p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ci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78329" y="3769359"/>
            <a:ext cx="131064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or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g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nism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1948" y="3495040"/>
            <a:ext cx="95313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21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tem  </a:t>
            </a:r>
            <a:r>
              <a:rPr sz="1800" spc="-15" dirty="0">
                <a:solidFill>
                  <a:srgbClr val="0066CC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e</a:t>
            </a:r>
            <a:r>
              <a:rPr sz="1800" spc="-15" dirty="0">
                <a:solidFill>
                  <a:srgbClr val="0066CC"/>
                </a:solidFill>
                <a:latin typeface="Segoe Print"/>
                <a:cs typeface="Segoe Print"/>
              </a:rPr>
              <a:t>i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r</a:t>
            </a:r>
            <a:r>
              <a:rPr sz="1800" spc="10" dirty="0">
                <a:solidFill>
                  <a:srgbClr val="0066CC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66437" y="3769359"/>
            <a:ext cx="240538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49680" algn="l"/>
                <a:tab pos="1621155" algn="l"/>
              </a:tabLst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idênticos	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à	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matriz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82536" y="3495040"/>
            <a:ext cx="141986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3345">
              <a:lnSpc>
                <a:spcPct val="100000"/>
              </a:lnSpc>
              <a:tabLst>
                <a:tab pos="1272540" algn="l"/>
              </a:tabLst>
            </a:pP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regenerar 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oa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o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CC"/>
                </a:solidFill>
                <a:latin typeface="Segoe Print"/>
                <a:cs typeface="Segoe Print"/>
              </a:rPr>
              <a:t>a,	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78329" y="4043679"/>
            <a:ext cx="275082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partir de células</a:t>
            </a:r>
            <a:r>
              <a:rPr sz="1800" spc="-85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únicas.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992629" y="4845050"/>
            <a:ext cx="624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Também importante na propagação sexuada (via sementes) de plantas com sementes com dificuldade de germinação na natureza. </a:t>
            </a:r>
            <a:r>
              <a:rPr lang="pt-BR" dirty="0" err="1"/>
              <a:t>Ex</a:t>
            </a:r>
            <a:r>
              <a:rPr lang="pt-BR" dirty="0"/>
              <a:t>: orquídeas.</a:t>
            </a: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2829" y="2495550"/>
            <a:ext cx="4715510" cy="22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4400" i="1" spc="-5" dirty="0">
                <a:solidFill>
                  <a:srgbClr val="0083D0"/>
                </a:solidFill>
                <a:latin typeface="Arial"/>
                <a:cs typeface="Arial"/>
              </a:rPr>
              <a:t>Dúvidas?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400" i="1" spc="-5" dirty="0">
                <a:solidFill>
                  <a:srgbClr val="0083D0"/>
                </a:solidFill>
                <a:latin typeface="Arial"/>
                <a:cs typeface="Arial"/>
              </a:rPr>
              <a:t>Questionamentos?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1690" y="2495550"/>
            <a:ext cx="517715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i="1" spc="-5" dirty="0">
                <a:solidFill>
                  <a:srgbClr val="0083D0"/>
                </a:solidFill>
                <a:latin typeface="Arial"/>
                <a:cs typeface="Arial"/>
              </a:rPr>
              <a:t>Até </a:t>
            </a:r>
            <a:r>
              <a:rPr sz="4400" b="1" i="1" dirty="0">
                <a:solidFill>
                  <a:srgbClr val="0083D0"/>
                </a:solidFill>
                <a:latin typeface="Arial"/>
                <a:cs typeface="Arial"/>
              </a:rPr>
              <a:t>a </a:t>
            </a:r>
            <a:r>
              <a:rPr sz="4400" b="1" i="1" spc="-10" dirty="0">
                <a:solidFill>
                  <a:srgbClr val="0083D0"/>
                </a:solidFill>
                <a:latin typeface="Arial"/>
                <a:cs typeface="Arial"/>
              </a:rPr>
              <a:t>próxima</a:t>
            </a:r>
            <a:r>
              <a:rPr sz="4400" b="1" i="1" spc="-60" dirty="0">
                <a:solidFill>
                  <a:srgbClr val="0083D0"/>
                </a:solidFill>
                <a:latin typeface="Arial"/>
                <a:cs typeface="Arial"/>
              </a:rPr>
              <a:t> </a:t>
            </a:r>
            <a:r>
              <a:rPr sz="4400" b="1" i="1" spc="-5" dirty="0">
                <a:solidFill>
                  <a:srgbClr val="0083D0"/>
                </a:solidFill>
                <a:latin typeface="Arial"/>
                <a:cs typeface="Arial"/>
              </a:rPr>
              <a:t>aula!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327150">
              <a:lnSpc>
                <a:spcPct val="100000"/>
              </a:lnSpc>
            </a:pPr>
            <a:r>
              <a:rPr sz="3600" spc="-5" dirty="0"/>
              <a:t>INT</a:t>
            </a:r>
            <a:r>
              <a:rPr sz="3600" spc="5" dirty="0"/>
              <a:t>R</a:t>
            </a:r>
            <a:r>
              <a:rPr sz="3600" spc="-5" dirty="0"/>
              <a:t>OD</a:t>
            </a:r>
            <a:r>
              <a:rPr sz="3600" spc="-10" dirty="0"/>
              <a:t>U</a:t>
            </a:r>
            <a:r>
              <a:rPr sz="3600" spc="-5" dirty="0"/>
              <a:t>ÇÃO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260286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7F"/>
                </a:solidFill>
                <a:latin typeface="Segoe Print"/>
                <a:cs typeface="Segoe Print"/>
              </a:rPr>
              <a:t>Totipotência</a:t>
            </a:r>
            <a:r>
              <a:rPr sz="2000" spc="-45" dirty="0">
                <a:solidFill>
                  <a:srgbClr val="00007F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Segoe Print"/>
                <a:cs typeface="Segoe Print"/>
              </a:rPr>
              <a:t>vegetal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45450" y="2016760"/>
            <a:ext cx="1780540" cy="107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1840" y="3674109"/>
            <a:ext cx="4236720" cy="143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12200" y="5148579"/>
            <a:ext cx="575310" cy="539750"/>
          </a:xfrm>
          <a:custGeom>
            <a:avLst/>
            <a:gdLst/>
            <a:ahLst/>
            <a:cxnLst/>
            <a:rect l="l" t="t" r="r" b="b"/>
            <a:pathLst>
              <a:path w="575309" h="539750">
                <a:moveTo>
                  <a:pt x="575309" y="403860"/>
                </a:moveTo>
                <a:lnTo>
                  <a:pt x="0" y="403860"/>
                </a:lnTo>
                <a:lnTo>
                  <a:pt x="288290" y="539750"/>
                </a:lnTo>
                <a:lnTo>
                  <a:pt x="575309" y="403860"/>
                </a:lnTo>
                <a:close/>
              </a:path>
              <a:path w="575309" h="539750">
                <a:moveTo>
                  <a:pt x="431800" y="0"/>
                </a:moveTo>
                <a:lnTo>
                  <a:pt x="143509" y="0"/>
                </a:lnTo>
                <a:lnTo>
                  <a:pt x="143509" y="403860"/>
                </a:lnTo>
                <a:lnTo>
                  <a:pt x="431800" y="403860"/>
                </a:lnTo>
                <a:lnTo>
                  <a:pt x="431800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12200" y="5148579"/>
            <a:ext cx="575310" cy="539750"/>
          </a:xfrm>
          <a:custGeom>
            <a:avLst/>
            <a:gdLst/>
            <a:ahLst/>
            <a:cxnLst/>
            <a:rect l="l" t="t" r="r" b="b"/>
            <a:pathLst>
              <a:path w="575309" h="539750">
                <a:moveTo>
                  <a:pt x="143509" y="0"/>
                </a:moveTo>
                <a:lnTo>
                  <a:pt x="143509" y="403860"/>
                </a:lnTo>
                <a:lnTo>
                  <a:pt x="0" y="403860"/>
                </a:lnTo>
                <a:lnTo>
                  <a:pt x="288290" y="539750"/>
                </a:lnTo>
                <a:lnTo>
                  <a:pt x="575309" y="403860"/>
                </a:lnTo>
                <a:lnTo>
                  <a:pt x="431800" y="403860"/>
                </a:lnTo>
                <a:lnTo>
                  <a:pt x="431800" y="0"/>
                </a:lnTo>
                <a:lnTo>
                  <a:pt x="14350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12200" y="5148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88780" y="5688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5509" y="5759450"/>
            <a:ext cx="2039619" cy="1620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12200" y="3131820"/>
            <a:ext cx="612140" cy="468630"/>
          </a:xfrm>
          <a:custGeom>
            <a:avLst/>
            <a:gdLst/>
            <a:ahLst/>
            <a:cxnLst/>
            <a:rect l="l" t="t" r="r" b="b"/>
            <a:pathLst>
              <a:path w="612140" h="468629">
                <a:moveTo>
                  <a:pt x="612140" y="351789"/>
                </a:moveTo>
                <a:lnTo>
                  <a:pt x="0" y="351789"/>
                </a:lnTo>
                <a:lnTo>
                  <a:pt x="306070" y="468629"/>
                </a:lnTo>
                <a:lnTo>
                  <a:pt x="612140" y="351789"/>
                </a:lnTo>
                <a:close/>
              </a:path>
              <a:path w="612140" h="468629">
                <a:moveTo>
                  <a:pt x="458470" y="0"/>
                </a:moveTo>
                <a:lnTo>
                  <a:pt x="152400" y="0"/>
                </a:lnTo>
                <a:lnTo>
                  <a:pt x="152400" y="351789"/>
                </a:lnTo>
                <a:lnTo>
                  <a:pt x="458470" y="351789"/>
                </a:lnTo>
                <a:lnTo>
                  <a:pt x="458470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12200" y="3131820"/>
            <a:ext cx="612140" cy="468630"/>
          </a:xfrm>
          <a:custGeom>
            <a:avLst/>
            <a:gdLst/>
            <a:ahLst/>
            <a:cxnLst/>
            <a:rect l="l" t="t" r="r" b="b"/>
            <a:pathLst>
              <a:path w="612140" h="468629">
                <a:moveTo>
                  <a:pt x="152400" y="0"/>
                </a:moveTo>
                <a:lnTo>
                  <a:pt x="152400" y="351789"/>
                </a:lnTo>
                <a:lnTo>
                  <a:pt x="0" y="351789"/>
                </a:lnTo>
                <a:lnTo>
                  <a:pt x="306070" y="468629"/>
                </a:lnTo>
                <a:lnTo>
                  <a:pt x="612140" y="351789"/>
                </a:lnTo>
                <a:lnTo>
                  <a:pt x="458470" y="351789"/>
                </a:lnTo>
                <a:lnTo>
                  <a:pt x="458470" y="0"/>
                </a:lnTo>
                <a:lnTo>
                  <a:pt x="1524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12200" y="3131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24340" y="36004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19719" y="5761990"/>
            <a:ext cx="2123439" cy="1723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91780" y="247650"/>
            <a:ext cx="1828800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12200" y="1512569"/>
            <a:ext cx="612140" cy="467359"/>
          </a:xfrm>
          <a:custGeom>
            <a:avLst/>
            <a:gdLst/>
            <a:ahLst/>
            <a:cxnLst/>
            <a:rect l="l" t="t" r="r" b="b"/>
            <a:pathLst>
              <a:path w="612140" h="467360">
                <a:moveTo>
                  <a:pt x="612140" y="350519"/>
                </a:moveTo>
                <a:lnTo>
                  <a:pt x="0" y="350519"/>
                </a:lnTo>
                <a:lnTo>
                  <a:pt x="306070" y="467359"/>
                </a:lnTo>
                <a:lnTo>
                  <a:pt x="612140" y="350519"/>
                </a:lnTo>
                <a:close/>
              </a:path>
              <a:path w="612140" h="467360">
                <a:moveTo>
                  <a:pt x="458470" y="0"/>
                </a:moveTo>
                <a:lnTo>
                  <a:pt x="152400" y="0"/>
                </a:lnTo>
                <a:lnTo>
                  <a:pt x="152400" y="350519"/>
                </a:lnTo>
                <a:lnTo>
                  <a:pt x="458470" y="350519"/>
                </a:lnTo>
                <a:lnTo>
                  <a:pt x="458470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12200" y="1512569"/>
            <a:ext cx="612140" cy="467359"/>
          </a:xfrm>
          <a:custGeom>
            <a:avLst/>
            <a:gdLst/>
            <a:ahLst/>
            <a:cxnLst/>
            <a:rect l="l" t="t" r="r" b="b"/>
            <a:pathLst>
              <a:path w="612140" h="467360">
                <a:moveTo>
                  <a:pt x="152400" y="0"/>
                </a:moveTo>
                <a:lnTo>
                  <a:pt x="152400" y="350519"/>
                </a:lnTo>
                <a:lnTo>
                  <a:pt x="0" y="350519"/>
                </a:lnTo>
                <a:lnTo>
                  <a:pt x="306070" y="467359"/>
                </a:lnTo>
                <a:lnTo>
                  <a:pt x="612140" y="350519"/>
                </a:lnTo>
                <a:lnTo>
                  <a:pt x="458470" y="350519"/>
                </a:lnTo>
                <a:lnTo>
                  <a:pt x="458470" y="0"/>
                </a:lnTo>
                <a:lnTo>
                  <a:pt x="1524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12200" y="15125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24340" y="1979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40219" y="6300470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134620" y="0"/>
                </a:moveTo>
                <a:lnTo>
                  <a:pt x="0" y="269239"/>
                </a:lnTo>
                <a:lnTo>
                  <a:pt x="134620" y="539749"/>
                </a:lnTo>
                <a:lnTo>
                  <a:pt x="134620" y="405129"/>
                </a:lnTo>
                <a:lnTo>
                  <a:pt x="539750" y="405129"/>
                </a:lnTo>
                <a:lnTo>
                  <a:pt x="539750" y="134619"/>
                </a:lnTo>
                <a:lnTo>
                  <a:pt x="134620" y="134619"/>
                </a:lnTo>
                <a:lnTo>
                  <a:pt x="134620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40219" y="6300470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539750" y="134619"/>
                </a:moveTo>
                <a:lnTo>
                  <a:pt x="134620" y="134619"/>
                </a:lnTo>
                <a:lnTo>
                  <a:pt x="134620" y="0"/>
                </a:lnTo>
                <a:lnTo>
                  <a:pt x="0" y="269239"/>
                </a:lnTo>
                <a:lnTo>
                  <a:pt x="134620" y="539749"/>
                </a:lnTo>
                <a:lnTo>
                  <a:pt x="134620" y="405129"/>
                </a:lnTo>
                <a:lnTo>
                  <a:pt x="539750" y="405129"/>
                </a:lnTo>
                <a:lnTo>
                  <a:pt x="539750" y="1346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0219" y="6300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79969" y="68402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6420" y="5795009"/>
            <a:ext cx="2160270" cy="1597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7809" y="6300470"/>
            <a:ext cx="541020" cy="539750"/>
          </a:xfrm>
          <a:custGeom>
            <a:avLst/>
            <a:gdLst/>
            <a:ahLst/>
            <a:cxnLst/>
            <a:rect l="l" t="t" r="r" b="b"/>
            <a:pathLst>
              <a:path w="541020" h="539750">
                <a:moveTo>
                  <a:pt x="135889" y="0"/>
                </a:moveTo>
                <a:lnTo>
                  <a:pt x="0" y="270509"/>
                </a:lnTo>
                <a:lnTo>
                  <a:pt x="135889" y="539749"/>
                </a:lnTo>
                <a:lnTo>
                  <a:pt x="135889" y="405129"/>
                </a:lnTo>
                <a:lnTo>
                  <a:pt x="541019" y="405129"/>
                </a:lnTo>
                <a:lnTo>
                  <a:pt x="541019" y="134619"/>
                </a:lnTo>
                <a:lnTo>
                  <a:pt x="135889" y="134619"/>
                </a:lnTo>
                <a:lnTo>
                  <a:pt x="135889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67809" y="6300470"/>
            <a:ext cx="541020" cy="539750"/>
          </a:xfrm>
          <a:custGeom>
            <a:avLst/>
            <a:gdLst/>
            <a:ahLst/>
            <a:cxnLst/>
            <a:rect l="l" t="t" r="r" b="b"/>
            <a:pathLst>
              <a:path w="541020" h="539750">
                <a:moveTo>
                  <a:pt x="541019" y="134619"/>
                </a:moveTo>
                <a:lnTo>
                  <a:pt x="135889" y="134619"/>
                </a:lnTo>
                <a:lnTo>
                  <a:pt x="135889" y="0"/>
                </a:lnTo>
                <a:lnTo>
                  <a:pt x="0" y="270509"/>
                </a:lnTo>
                <a:lnTo>
                  <a:pt x="135889" y="539749"/>
                </a:lnTo>
                <a:lnTo>
                  <a:pt x="135889" y="405129"/>
                </a:lnTo>
                <a:lnTo>
                  <a:pt x="541019" y="405129"/>
                </a:lnTo>
                <a:lnTo>
                  <a:pt x="541019" y="1346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67809" y="6300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08829" y="68402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00020" y="5040629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405130" y="134620"/>
                </a:moveTo>
                <a:lnTo>
                  <a:pt x="134619" y="134620"/>
                </a:lnTo>
                <a:lnTo>
                  <a:pt x="134619" y="539750"/>
                </a:lnTo>
                <a:lnTo>
                  <a:pt x="405130" y="539750"/>
                </a:lnTo>
                <a:lnTo>
                  <a:pt x="405130" y="134620"/>
                </a:lnTo>
                <a:close/>
              </a:path>
              <a:path w="539750" h="539750">
                <a:moveTo>
                  <a:pt x="270510" y="0"/>
                </a:moveTo>
                <a:lnTo>
                  <a:pt x="0" y="134620"/>
                </a:lnTo>
                <a:lnTo>
                  <a:pt x="539750" y="134620"/>
                </a:lnTo>
                <a:lnTo>
                  <a:pt x="270510" y="0"/>
                </a:lnTo>
                <a:close/>
              </a:path>
            </a:pathLst>
          </a:custGeom>
          <a:solidFill>
            <a:srgbClr val="00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00020" y="5040629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134619" y="539750"/>
                </a:moveTo>
                <a:lnTo>
                  <a:pt x="134619" y="134620"/>
                </a:lnTo>
                <a:lnTo>
                  <a:pt x="0" y="134620"/>
                </a:lnTo>
                <a:lnTo>
                  <a:pt x="270510" y="0"/>
                </a:lnTo>
                <a:lnTo>
                  <a:pt x="539750" y="134620"/>
                </a:lnTo>
                <a:lnTo>
                  <a:pt x="405130" y="134620"/>
                </a:lnTo>
                <a:lnTo>
                  <a:pt x="405130" y="539750"/>
                </a:lnTo>
                <a:lnTo>
                  <a:pt x="134619" y="5397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00020" y="5040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39770" y="5580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43100" y="2339339"/>
            <a:ext cx="2917190" cy="27000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83859" y="1131570"/>
            <a:ext cx="23037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410D"/>
                </a:solidFill>
                <a:latin typeface="Segoe Print"/>
                <a:cs typeface="Segoe Print"/>
              </a:rPr>
              <a:t>Genótipo</a:t>
            </a:r>
            <a:r>
              <a:rPr sz="2000" spc="-55" dirty="0">
                <a:solidFill>
                  <a:srgbClr val="FF410D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F410D"/>
                </a:solidFill>
                <a:latin typeface="Segoe Print"/>
                <a:cs typeface="Segoe Print"/>
              </a:rPr>
              <a:t>superior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82259" y="173355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82259" y="218821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83859" y="1663700"/>
            <a:ext cx="2470150" cy="72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410D"/>
                </a:solidFill>
                <a:latin typeface="Segoe Print"/>
                <a:cs typeface="Segoe Print"/>
              </a:rPr>
              <a:t>Poucas plantas </a:t>
            </a:r>
            <a:r>
              <a:rPr sz="1600" dirty="0">
                <a:solidFill>
                  <a:srgbClr val="FF410D"/>
                </a:solidFill>
                <a:latin typeface="Segoe Print"/>
                <a:cs typeface="Segoe Print"/>
              </a:rPr>
              <a:t>e</a:t>
            </a:r>
            <a:r>
              <a:rPr sz="1600" spc="-60" dirty="0">
                <a:solidFill>
                  <a:srgbClr val="FF410D"/>
                </a:solidFill>
                <a:latin typeface="Segoe Print"/>
                <a:cs typeface="Segoe Print"/>
              </a:rPr>
              <a:t> </a:t>
            </a:r>
            <a:r>
              <a:rPr sz="1600" spc="-5" dirty="0">
                <a:solidFill>
                  <a:srgbClr val="FF410D"/>
                </a:solidFill>
                <a:latin typeface="Segoe Print"/>
                <a:cs typeface="Segoe Print"/>
              </a:rPr>
              <a:t>mudas</a:t>
            </a:r>
            <a:endParaRPr sz="16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410D"/>
                </a:solidFill>
                <a:latin typeface="Segoe Print"/>
                <a:cs typeface="Segoe Print"/>
              </a:rPr>
              <a:t>Ciclo </a:t>
            </a:r>
            <a:r>
              <a:rPr sz="1600" spc="-5" dirty="0">
                <a:solidFill>
                  <a:srgbClr val="FF410D"/>
                </a:solidFill>
                <a:latin typeface="Segoe Print"/>
                <a:cs typeface="Segoe Print"/>
              </a:rPr>
              <a:t>longo </a:t>
            </a:r>
            <a:r>
              <a:rPr sz="1600" dirty="0">
                <a:solidFill>
                  <a:srgbClr val="FF410D"/>
                </a:solidFill>
                <a:latin typeface="Segoe Print"/>
                <a:cs typeface="Segoe Print"/>
              </a:rPr>
              <a:t>+2</a:t>
            </a:r>
            <a:r>
              <a:rPr sz="1600" spc="-90" dirty="0">
                <a:solidFill>
                  <a:srgbClr val="FF410D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FF410D"/>
                </a:solidFill>
                <a:latin typeface="Segoe Print"/>
                <a:cs typeface="Segoe Print"/>
              </a:rPr>
              <a:t>anos</a:t>
            </a:r>
            <a:endParaRPr sz="16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INT</a:t>
            </a:r>
            <a:r>
              <a:rPr spc="5" dirty="0"/>
              <a:t>R</a:t>
            </a:r>
            <a:r>
              <a:rPr spc="-5" dirty="0"/>
              <a:t>OD</a:t>
            </a:r>
            <a:r>
              <a:rPr spc="-10" dirty="0"/>
              <a:t>U</a:t>
            </a:r>
            <a:r>
              <a:rPr spc="-5" dirty="0"/>
              <a:t>ÇÃO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616521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7F"/>
                </a:solidFill>
                <a:latin typeface="Segoe Print"/>
                <a:cs typeface="Segoe Print"/>
              </a:rPr>
              <a:t>Transformação gênica </a:t>
            </a:r>
            <a:r>
              <a:rPr sz="2000" dirty="0">
                <a:solidFill>
                  <a:srgbClr val="00007F"/>
                </a:solidFill>
                <a:latin typeface="Segoe Print"/>
                <a:cs typeface="Segoe Print"/>
              </a:rPr>
              <a:t>vegetal: </a:t>
            </a:r>
            <a:r>
              <a:rPr sz="2000" spc="-5" dirty="0">
                <a:solidFill>
                  <a:srgbClr val="00007F"/>
                </a:solidFill>
                <a:latin typeface="Segoe Print"/>
                <a:cs typeface="Segoe Print"/>
              </a:rPr>
              <a:t>inserção </a:t>
            </a:r>
            <a:r>
              <a:rPr sz="2000" spc="-10" dirty="0">
                <a:solidFill>
                  <a:srgbClr val="00007F"/>
                </a:solidFill>
                <a:latin typeface="Segoe Print"/>
                <a:cs typeface="Segoe Print"/>
              </a:rPr>
              <a:t>de</a:t>
            </a:r>
            <a:r>
              <a:rPr sz="2000" spc="15" dirty="0">
                <a:solidFill>
                  <a:srgbClr val="00007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7F"/>
                </a:solidFill>
                <a:latin typeface="Segoe Print"/>
                <a:cs typeface="Segoe Print"/>
              </a:rPr>
              <a:t>DNA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60270" y="2320289"/>
            <a:ext cx="6479539" cy="415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1029" y="2125979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1029" y="250190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1029" y="287782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11679" y="1544421"/>
            <a:ext cx="5236845" cy="150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2390">
              <a:lnSpc>
                <a:spcPct val="137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Objetivo: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Uniformidade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do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material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genético 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Produção: quantidade </a:t>
            </a:r>
            <a:r>
              <a:rPr sz="1800" dirty="0">
                <a:solidFill>
                  <a:srgbClr val="009933"/>
                </a:solidFill>
                <a:latin typeface="Segoe Print"/>
                <a:cs typeface="Segoe Print"/>
              </a:rPr>
              <a:t>e </a:t>
            </a:r>
            <a:r>
              <a:rPr sz="1800" spc="-10" dirty="0">
                <a:solidFill>
                  <a:srgbClr val="009933"/>
                </a:solidFill>
                <a:latin typeface="Segoe Print"/>
                <a:cs typeface="Segoe Print"/>
              </a:rPr>
              <a:t>qualidade  </a:t>
            </a: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Maturação</a:t>
            </a:r>
            <a:endParaRPr sz="18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solidFill>
                  <a:srgbClr val="009933"/>
                </a:solidFill>
                <a:latin typeface="Segoe Print"/>
                <a:cs typeface="Segoe Print"/>
              </a:rPr>
              <a:t>Ciclo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00040" y="2700020"/>
            <a:ext cx="4450079" cy="4079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0270" y="3420109"/>
            <a:ext cx="2880360" cy="3239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516445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Objetivo: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Uniformidade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do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material</a:t>
            </a:r>
            <a:r>
              <a:rPr sz="1800" spc="3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genético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2629" y="2213610"/>
            <a:ext cx="7188200" cy="4265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516445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Objetivo: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Uniformidade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do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material</a:t>
            </a:r>
            <a:r>
              <a:rPr sz="1800" spc="3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genético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7720" y="2160270"/>
            <a:ext cx="7101840" cy="4499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10" marR="5080" indent="-943610">
              <a:lnSpc>
                <a:spcPct val="100000"/>
              </a:lnSpc>
            </a:pPr>
            <a:r>
              <a:rPr spc="-5" dirty="0"/>
              <a:t>TÉCNICAS DE CULTURA DE  TECIDOS</a:t>
            </a:r>
            <a:r>
              <a:rPr spc="-60" dirty="0"/>
              <a:t> </a:t>
            </a:r>
            <a:r>
              <a:rPr dirty="0"/>
              <a:t>VEGETAIS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2592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516445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Objetivo: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Uniformidade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do </a:t>
            </a:r>
            <a:r>
              <a:rPr sz="1800" spc="-10" dirty="0">
                <a:solidFill>
                  <a:srgbClr val="0066CC"/>
                </a:solidFill>
                <a:latin typeface="Segoe Print"/>
                <a:cs typeface="Segoe Print"/>
              </a:rPr>
              <a:t>material</a:t>
            </a:r>
            <a:r>
              <a:rPr sz="1800" spc="3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Segoe Print"/>
                <a:cs typeface="Segoe Print"/>
              </a:rPr>
              <a:t>genético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00040" y="3061970"/>
            <a:ext cx="4138930" cy="2879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1970" y="2087879"/>
            <a:ext cx="3429000" cy="457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578</Words>
  <Application>Microsoft Office PowerPoint</Application>
  <PresentationFormat>Personalizar</PresentationFormat>
  <Paragraphs>149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Segoe Print</vt:lpstr>
      <vt:lpstr>Times New Roman</vt:lpstr>
      <vt:lpstr>Office Theme</vt:lpstr>
      <vt:lpstr>Cultura de Tecidos  Vegetais</vt:lpstr>
      <vt:lpstr>INTRODUÇÃO</vt:lpstr>
      <vt:lpstr>INTRODUÇÃO</vt:lpstr>
      <vt:lpstr>INTRODUÇÃO</vt:lpstr>
      <vt:lpstr>INTRODUÇÃO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TÉCNICAS DE CULTURA DE  TECIDOS VEGETAIS</vt:lpstr>
      <vt:lpstr>Apresentação do PowerPoint</vt:lpstr>
      <vt:lpstr>Até a próxima aula!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de Tecidos  Vegetais</dc:title>
  <cp:lastModifiedBy>Teste 2</cp:lastModifiedBy>
  <cp:revision>2</cp:revision>
  <dcterms:created xsi:type="dcterms:W3CDTF">2016-07-28T12:26:54Z</dcterms:created>
  <dcterms:modified xsi:type="dcterms:W3CDTF">2017-02-15T14:45:04Z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2014-07-31T00:00:00Z</vt:filetime>
  </property>
  <property fmtid="{D5CDD505-2E9C-101B-9397-08002B2CF9AE}" pid="3" name="Creator">
    <vt:lpwstr>Impress</vt:lpwstr>
  </property>
  <property fmtid="{D5CDD505-2E9C-101B-9397-08002B2CF9AE}" pid="4" name="LastSaved">
    <vt:filetime>2016-07-28T00:00:00Z</vt:filetime>
  </property>
</Properties>
</file>